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55" r:id="rId5"/>
    <p:sldMasterId id="2147489246" r:id="rId6"/>
  </p:sldMasterIdLst>
  <p:notesMasterIdLst>
    <p:notesMasterId r:id="rId49"/>
  </p:notesMasterIdLst>
  <p:handoutMasterIdLst>
    <p:handoutMasterId r:id="rId50"/>
  </p:handoutMasterIdLst>
  <p:sldIdLst>
    <p:sldId id="12115" r:id="rId7"/>
    <p:sldId id="12112" r:id="rId8"/>
    <p:sldId id="1587" r:id="rId9"/>
    <p:sldId id="1590" r:id="rId10"/>
    <p:sldId id="1591" r:id="rId11"/>
    <p:sldId id="1593" r:id="rId12"/>
    <p:sldId id="12137" r:id="rId13"/>
    <p:sldId id="1594" r:id="rId14"/>
    <p:sldId id="1595" r:id="rId15"/>
    <p:sldId id="1596" r:id="rId16"/>
    <p:sldId id="1597" r:id="rId17"/>
    <p:sldId id="1599" r:id="rId18"/>
    <p:sldId id="1600" r:id="rId19"/>
    <p:sldId id="1601" r:id="rId20"/>
    <p:sldId id="1602" r:id="rId21"/>
    <p:sldId id="12126" r:id="rId22"/>
    <p:sldId id="12113" r:id="rId23"/>
    <p:sldId id="1604" r:id="rId24"/>
    <p:sldId id="1605" r:id="rId25"/>
    <p:sldId id="1606" r:id="rId26"/>
    <p:sldId id="1607" r:id="rId27"/>
    <p:sldId id="1608" r:id="rId28"/>
    <p:sldId id="12138" r:id="rId29"/>
    <p:sldId id="12136" r:id="rId30"/>
    <p:sldId id="12133" r:id="rId31"/>
    <p:sldId id="12135" r:id="rId32"/>
    <p:sldId id="1611" r:id="rId33"/>
    <p:sldId id="1612" r:id="rId34"/>
    <p:sldId id="12131" r:id="rId35"/>
    <p:sldId id="1613" r:id="rId36"/>
    <p:sldId id="12111" r:id="rId37"/>
    <p:sldId id="1614" r:id="rId38"/>
    <p:sldId id="1615" r:id="rId39"/>
    <p:sldId id="12114" r:id="rId40"/>
    <p:sldId id="12139" r:id="rId41"/>
    <p:sldId id="12140" r:id="rId42"/>
    <p:sldId id="12141" r:id="rId43"/>
    <p:sldId id="1619" r:id="rId44"/>
    <p:sldId id="1620" r:id="rId45"/>
    <p:sldId id="12142" r:id="rId46"/>
    <p:sldId id="12143" r:id="rId47"/>
    <p:sldId id="12144" r:id="rId48"/>
  </p:sldIdLst>
  <p:sldSz cx="12192000" cy="6858000"/>
  <p:notesSz cx="6797675" cy="9926638"/>
  <p:defaultTextStyle>
    <a:defPPr>
      <a:defRPr lang="en-US"/>
    </a:defPPr>
    <a:lvl1pPr algn="l" rtl="0" eaLnBrk="0" fontAlgn="base" hangingPunct="0">
      <a:spcBef>
        <a:spcPct val="0"/>
      </a:spcBef>
      <a:spcAft>
        <a:spcPct val="0"/>
      </a:spcAft>
      <a:defRPr kumimoji="1" sz="1200"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kumimoji="1" sz="1200"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kumimoji="1" sz="1200"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kumimoji="1" sz="1200"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kumimoji="1" sz="1200" kern="1200">
        <a:solidFill>
          <a:schemeClr val="tx1"/>
        </a:solidFill>
        <a:latin typeface="Arial" charset="0"/>
        <a:ea typeface="ＭＳ Ｐゴシック" charset="-128"/>
        <a:cs typeface="+mn-cs"/>
      </a:defRPr>
    </a:lvl5pPr>
    <a:lvl6pPr marL="2286000" algn="l" defTabSz="914400" rtl="0" eaLnBrk="1" latinLnBrk="0" hangingPunct="1">
      <a:defRPr kumimoji="1" sz="1200" kern="1200">
        <a:solidFill>
          <a:schemeClr val="tx1"/>
        </a:solidFill>
        <a:latin typeface="Arial" charset="0"/>
        <a:ea typeface="ＭＳ Ｐゴシック" charset="-128"/>
        <a:cs typeface="+mn-cs"/>
      </a:defRPr>
    </a:lvl6pPr>
    <a:lvl7pPr marL="2743200" algn="l" defTabSz="914400" rtl="0" eaLnBrk="1" latinLnBrk="0" hangingPunct="1">
      <a:defRPr kumimoji="1" sz="1200" kern="1200">
        <a:solidFill>
          <a:schemeClr val="tx1"/>
        </a:solidFill>
        <a:latin typeface="Arial" charset="0"/>
        <a:ea typeface="ＭＳ Ｐゴシック" charset="-128"/>
        <a:cs typeface="+mn-cs"/>
      </a:defRPr>
    </a:lvl7pPr>
    <a:lvl8pPr marL="3200400" algn="l" defTabSz="914400" rtl="0" eaLnBrk="1" latinLnBrk="0" hangingPunct="1">
      <a:defRPr kumimoji="1" sz="1200" kern="1200">
        <a:solidFill>
          <a:schemeClr val="tx1"/>
        </a:solidFill>
        <a:latin typeface="Arial" charset="0"/>
        <a:ea typeface="ＭＳ Ｐゴシック" charset="-128"/>
        <a:cs typeface="+mn-cs"/>
      </a:defRPr>
    </a:lvl8pPr>
    <a:lvl9pPr marL="3657600" algn="l" defTabSz="914400" rtl="0" eaLnBrk="1" latinLnBrk="0" hangingPunct="1">
      <a:defRPr kumimoji="1" sz="1200"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4" orient="horz" pos="4320" userDrawn="1">
          <p15:clr>
            <a:srgbClr val="A4A3A4"/>
          </p15:clr>
        </p15:guide>
        <p15:guide id="7" pos="7680" userDrawn="1">
          <p15:clr>
            <a:srgbClr val="A4A3A4"/>
          </p15:clr>
        </p15:guide>
      </p15:sldGuideLst>
    </p:ext>
    <p:ext uri="{2D200454-40CA-4A62-9FC3-DE9A4176ACB9}">
      <p15:notesGuideLst xmlns:p15="http://schemas.microsoft.com/office/powerpoint/2012/main">
        <p15:guide id="1" orient="horz" pos="3081" userDrawn="1">
          <p15:clr>
            <a:srgbClr val="A4A3A4"/>
          </p15:clr>
        </p15:guide>
        <p15:guide id="2" pos="214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136B"/>
    <a:srgbClr val="DC241E"/>
    <a:srgbClr val="D0CFD0"/>
    <a:srgbClr val="CBD8DF"/>
    <a:srgbClr val="FFE1C9"/>
    <a:srgbClr val="7AACC8"/>
    <a:srgbClr val="A1C4D8"/>
    <a:srgbClr val="E0E8EC"/>
    <a:srgbClr val="D1E1E9"/>
    <a:srgbClr val="E6EE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3" autoAdjust="0"/>
    <p:restoredTop sz="75656" autoAdjust="0"/>
  </p:normalViewPr>
  <p:slideViewPr>
    <p:cSldViewPr snapToGrid="0">
      <p:cViewPr varScale="1">
        <p:scale>
          <a:sx n="62" d="100"/>
          <a:sy n="62" d="100"/>
        </p:scale>
        <p:origin x="1488" y="58"/>
      </p:cViewPr>
      <p:guideLst>
        <p:guide orient="horz" pos="4320"/>
        <p:guide pos="76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p:scale>
          <a:sx n="66" d="100"/>
          <a:sy n="66" d="100"/>
        </p:scale>
        <p:origin x="4224" y="384"/>
      </p:cViewPr>
      <p:guideLst>
        <p:guide orient="horz" pos="3081"/>
        <p:guide pos="2140"/>
      </p:guideLst>
    </p:cSldViewPr>
  </p:notes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handoutMaster" Target="handoutMasters/handoutMaster1.xml"/><Relationship Id="rId55"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presProps" Target="presProps.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bwMode="auto">
          <a:xfrm>
            <a:off x="6" y="4"/>
            <a:ext cx="2947720" cy="496253"/>
          </a:xfrm>
          <a:prstGeom prst="rect">
            <a:avLst/>
          </a:prstGeom>
          <a:noFill/>
          <a:ln w="9525">
            <a:noFill/>
            <a:miter lim="800000"/>
            <a:headEnd/>
            <a:tailEnd/>
          </a:ln>
          <a:effectLst/>
        </p:spPr>
        <p:txBody>
          <a:bodyPr vert="horz" wrap="square" lIns="92067" tIns="46034" rIns="92067" bIns="46034" numCol="1" anchor="t" anchorCtr="0" compatLnSpc="1">
            <a:prstTxWarp prst="textNoShape">
              <a:avLst/>
            </a:prstTxWarp>
          </a:bodyPr>
          <a:lstStyle>
            <a:lvl1pPr eaLnBrk="1" hangingPunct="1">
              <a:defRPr kumimoji="0">
                <a:latin typeface="Times New Roman" pitchFamily="18" charset="0"/>
                <a:ea typeface="ＭＳ Ｐゴシック" panose="020B0600070205080204" pitchFamily="50" charset="-128"/>
              </a:defRPr>
            </a:lvl1pPr>
          </a:lstStyle>
          <a:p>
            <a:pPr>
              <a:defRPr/>
            </a:pPr>
            <a:endParaRPr lang="en-US" altLang="ja-JP"/>
          </a:p>
        </p:txBody>
      </p:sp>
      <p:sp>
        <p:nvSpPr>
          <p:cNvPr id="69635" name="Rectangle 3"/>
          <p:cNvSpPr>
            <a:spLocks noGrp="1" noChangeArrowheads="1"/>
          </p:cNvSpPr>
          <p:nvPr>
            <p:ph type="dt" sz="quarter" idx="1"/>
          </p:nvPr>
        </p:nvSpPr>
        <p:spPr bwMode="auto">
          <a:xfrm>
            <a:off x="3848373" y="4"/>
            <a:ext cx="2947719" cy="496253"/>
          </a:xfrm>
          <a:prstGeom prst="rect">
            <a:avLst/>
          </a:prstGeom>
          <a:noFill/>
          <a:ln w="9525">
            <a:noFill/>
            <a:miter lim="800000"/>
            <a:headEnd/>
            <a:tailEnd/>
          </a:ln>
          <a:effectLst/>
        </p:spPr>
        <p:txBody>
          <a:bodyPr vert="horz" wrap="square" lIns="92067" tIns="46034" rIns="92067" bIns="46034" numCol="1" anchor="t" anchorCtr="0" compatLnSpc="1">
            <a:prstTxWarp prst="textNoShape">
              <a:avLst/>
            </a:prstTxWarp>
          </a:bodyPr>
          <a:lstStyle>
            <a:lvl1pPr algn="r" eaLnBrk="1" hangingPunct="1">
              <a:defRPr kumimoji="0">
                <a:latin typeface="Times New Roman" pitchFamily="18" charset="0"/>
                <a:ea typeface="ＭＳ Ｐゴシック" panose="020B0600070205080204" pitchFamily="50" charset="-128"/>
              </a:defRPr>
            </a:lvl1pPr>
          </a:lstStyle>
          <a:p>
            <a:pPr>
              <a:defRPr/>
            </a:pPr>
            <a:fld id="{E31DF80F-10FC-40E0-B8C3-4B3B8AA14707}" type="datetime1">
              <a:rPr lang="ja-JP" altLang="en-US"/>
              <a:pPr>
                <a:defRPr/>
              </a:pPr>
              <a:t>2025/2/19</a:t>
            </a:fld>
            <a:endParaRPr lang="en-US" altLang="ja-JP"/>
          </a:p>
        </p:txBody>
      </p:sp>
      <p:sp>
        <p:nvSpPr>
          <p:cNvPr id="69636" name="Rectangle 4"/>
          <p:cNvSpPr>
            <a:spLocks noGrp="1" noChangeArrowheads="1"/>
          </p:cNvSpPr>
          <p:nvPr>
            <p:ph type="ftr" sz="quarter" idx="2"/>
          </p:nvPr>
        </p:nvSpPr>
        <p:spPr bwMode="auto">
          <a:xfrm>
            <a:off x="6" y="9428802"/>
            <a:ext cx="2947720" cy="496252"/>
          </a:xfrm>
          <a:prstGeom prst="rect">
            <a:avLst/>
          </a:prstGeom>
          <a:noFill/>
          <a:ln w="9525">
            <a:noFill/>
            <a:miter lim="800000"/>
            <a:headEnd/>
            <a:tailEnd/>
          </a:ln>
          <a:effectLst/>
        </p:spPr>
        <p:txBody>
          <a:bodyPr vert="horz" wrap="square" lIns="92067" tIns="46034" rIns="92067" bIns="46034" numCol="1" anchor="b" anchorCtr="0" compatLnSpc="1">
            <a:prstTxWarp prst="textNoShape">
              <a:avLst/>
            </a:prstTxWarp>
          </a:bodyPr>
          <a:lstStyle>
            <a:lvl1pPr eaLnBrk="1" hangingPunct="1">
              <a:defRPr kumimoji="0">
                <a:latin typeface="Times New Roman" pitchFamily="18" charset="0"/>
                <a:ea typeface="ＭＳ Ｐゴシック" panose="020B0600070205080204" pitchFamily="50" charset="-128"/>
              </a:defRPr>
            </a:lvl1pPr>
          </a:lstStyle>
          <a:p>
            <a:pPr>
              <a:defRPr/>
            </a:pPr>
            <a:endParaRPr lang="en-US" altLang="ja-JP"/>
          </a:p>
        </p:txBody>
      </p:sp>
      <p:sp>
        <p:nvSpPr>
          <p:cNvPr id="69637" name="Rectangle 5"/>
          <p:cNvSpPr>
            <a:spLocks noGrp="1" noChangeArrowheads="1"/>
          </p:cNvSpPr>
          <p:nvPr>
            <p:ph type="sldNum" sz="quarter" idx="3"/>
          </p:nvPr>
        </p:nvSpPr>
        <p:spPr bwMode="auto">
          <a:xfrm>
            <a:off x="3848373" y="9428802"/>
            <a:ext cx="2947719" cy="496252"/>
          </a:xfrm>
          <a:prstGeom prst="rect">
            <a:avLst/>
          </a:prstGeom>
          <a:noFill/>
          <a:ln w="9525">
            <a:noFill/>
            <a:miter lim="800000"/>
            <a:headEnd/>
            <a:tailEnd/>
          </a:ln>
          <a:effectLst/>
        </p:spPr>
        <p:txBody>
          <a:bodyPr vert="horz" wrap="square" lIns="92067" tIns="46034" rIns="92067" bIns="46034" numCol="1" anchor="b" anchorCtr="0" compatLnSpc="1">
            <a:prstTxWarp prst="textNoShape">
              <a:avLst/>
            </a:prstTxWarp>
          </a:bodyPr>
          <a:lstStyle>
            <a:lvl1pPr algn="r" eaLnBrk="1" hangingPunct="1">
              <a:defRPr kumimoji="0">
                <a:latin typeface="Times New Roman" pitchFamily="18" charset="0"/>
              </a:defRPr>
            </a:lvl1pPr>
          </a:lstStyle>
          <a:p>
            <a:pPr>
              <a:defRPr/>
            </a:pPr>
            <a:fld id="{18798465-E1A2-4CB9-B76F-54CE128C7418}" type="slidenum">
              <a:rPr lang="ja-JP" altLang="en-US"/>
              <a:pPr>
                <a:defRPr/>
              </a:pPr>
              <a:t>‹#›</a:t>
            </a:fld>
            <a:endParaRPr lang="en-US" altLang="ja-JP"/>
          </a:p>
        </p:txBody>
      </p:sp>
    </p:spTree>
    <p:extLst>
      <p:ext uri="{BB962C8B-B14F-4D97-AF65-F5344CB8AC3E}">
        <p14:creationId xmlns:p14="http://schemas.microsoft.com/office/powerpoint/2010/main" val="538791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9" name="Rectangle 3"/>
          <p:cNvSpPr>
            <a:spLocks noGrp="1" noChangeArrowheads="1"/>
          </p:cNvSpPr>
          <p:nvPr>
            <p:ph type="dt" idx="1"/>
          </p:nvPr>
        </p:nvSpPr>
        <p:spPr bwMode="auto">
          <a:xfrm>
            <a:off x="3848373" y="4"/>
            <a:ext cx="2947719" cy="496253"/>
          </a:xfrm>
          <a:prstGeom prst="rect">
            <a:avLst/>
          </a:prstGeom>
          <a:noFill/>
          <a:ln w="9525">
            <a:noFill/>
            <a:miter lim="800000"/>
            <a:headEnd/>
            <a:tailEnd/>
          </a:ln>
          <a:effectLst/>
        </p:spPr>
        <p:txBody>
          <a:bodyPr vert="horz" wrap="square" lIns="92067" tIns="46034" rIns="92067" bIns="46034" numCol="1" anchor="t" anchorCtr="0" compatLnSpc="1">
            <a:prstTxWarp prst="textNoShape">
              <a:avLst/>
            </a:prstTxWarp>
          </a:bodyPr>
          <a:lstStyle>
            <a:lvl1pPr algn="r" eaLnBrk="1" hangingPunct="1">
              <a:defRPr kumimoji="0">
                <a:latin typeface="+mn-ea"/>
                <a:ea typeface="+mn-ea"/>
              </a:defRPr>
            </a:lvl1pPr>
          </a:lstStyle>
          <a:p>
            <a:pPr>
              <a:defRPr/>
            </a:pPr>
            <a:fld id="{13E77119-3505-45B1-9FC1-807F78A100EF}" type="datetime1">
              <a:rPr lang="ja-JP" altLang="en-US" smtClean="0"/>
              <a:pPr>
                <a:defRPr/>
              </a:pPr>
              <a:t>2025/2/19</a:t>
            </a:fld>
            <a:endParaRPr lang="en-US" altLang="ja-JP"/>
          </a:p>
        </p:txBody>
      </p:sp>
      <p:sp>
        <p:nvSpPr>
          <p:cNvPr id="83972" name="Rectangle 4"/>
          <p:cNvSpPr>
            <a:spLocks noGrp="1" noRot="1" noChangeAspect="1" noChangeArrowheads="1" noTextEdit="1"/>
          </p:cNvSpPr>
          <p:nvPr>
            <p:ph type="sldImg" idx="2"/>
          </p:nvPr>
        </p:nvSpPr>
        <p:spPr bwMode="auto">
          <a:xfrm>
            <a:off x="479425" y="742950"/>
            <a:ext cx="5854700" cy="32940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1" name="Rectangle 5"/>
          <p:cNvSpPr>
            <a:spLocks noGrp="1" noChangeArrowheads="1"/>
          </p:cNvSpPr>
          <p:nvPr>
            <p:ph type="body" sz="quarter" idx="3"/>
          </p:nvPr>
        </p:nvSpPr>
        <p:spPr bwMode="auto">
          <a:xfrm>
            <a:off x="477375" y="4284022"/>
            <a:ext cx="5858782" cy="5484091"/>
          </a:xfrm>
          <a:prstGeom prst="rect">
            <a:avLst/>
          </a:prstGeom>
          <a:noFill/>
          <a:ln w="9525">
            <a:noFill/>
            <a:miter lim="800000"/>
            <a:headEnd/>
            <a:tailEnd/>
          </a:ln>
          <a:effectLst/>
        </p:spPr>
        <p:txBody>
          <a:bodyPr vert="horz" wrap="square" lIns="92067" tIns="46034" rIns="92067" bIns="46034" numCol="1" anchor="t" anchorCtr="0" compatLnSpc="1">
            <a:prstTxWarp prst="textNoShape">
              <a:avLst/>
            </a:prstTxWarp>
          </a:bodyPr>
          <a:lstStyle/>
          <a:p>
            <a:pPr lvl="0"/>
            <a:r>
              <a:rPr lang="ja-JP" altLang="en-US" noProof="0" dirty="0"/>
              <a:t>マスタ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9223" name="Rectangle 7"/>
          <p:cNvSpPr>
            <a:spLocks noGrp="1" noChangeArrowheads="1"/>
          </p:cNvSpPr>
          <p:nvPr>
            <p:ph type="sldNum" sz="quarter" idx="5"/>
          </p:nvPr>
        </p:nvSpPr>
        <p:spPr bwMode="auto">
          <a:xfrm>
            <a:off x="3848373" y="9428802"/>
            <a:ext cx="2947719" cy="496252"/>
          </a:xfrm>
          <a:prstGeom prst="rect">
            <a:avLst/>
          </a:prstGeom>
          <a:noFill/>
          <a:ln w="9525">
            <a:noFill/>
            <a:miter lim="800000"/>
            <a:headEnd/>
            <a:tailEnd/>
          </a:ln>
          <a:effectLst/>
        </p:spPr>
        <p:txBody>
          <a:bodyPr vert="horz" wrap="square" lIns="92067" tIns="46034" rIns="92067" bIns="46034" numCol="1" anchor="b" anchorCtr="0" compatLnSpc="1">
            <a:prstTxWarp prst="textNoShape">
              <a:avLst/>
            </a:prstTxWarp>
          </a:bodyPr>
          <a:lstStyle>
            <a:lvl1pPr algn="r" eaLnBrk="1" hangingPunct="1">
              <a:defRPr kumimoji="0">
                <a:latin typeface="+mn-ea"/>
                <a:ea typeface="+mn-ea"/>
              </a:defRPr>
            </a:lvl1pPr>
          </a:lstStyle>
          <a:p>
            <a:pPr>
              <a:defRPr/>
            </a:pPr>
            <a:fld id="{9BD81D88-0D85-4003-92FE-F8BDA0D79599}" type="slidenum">
              <a:rPr lang="ja-JP" altLang="en-US" smtClean="0"/>
              <a:pPr>
                <a:defRPr/>
              </a:pPr>
              <a:t>‹#›</a:t>
            </a:fld>
            <a:endParaRPr lang="en-US" altLang="ja-JP"/>
          </a:p>
        </p:txBody>
      </p:sp>
    </p:spTree>
    <p:extLst>
      <p:ext uri="{BB962C8B-B14F-4D97-AF65-F5344CB8AC3E}">
        <p14:creationId xmlns:p14="http://schemas.microsoft.com/office/powerpoint/2010/main" val="34321454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ea"/>
        <a:ea typeface="+mn-ea"/>
        <a:cs typeface="+mn-cs"/>
      </a:defRPr>
    </a:lvl1pPr>
    <a:lvl2pPr marL="457200" algn="l" rtl="0" eaLnBrk="0" fontAlgn="base" hangingPunct="0">
      <a:spcBef>
        <a:spcPct val="30000"/>
      </a:spcBef>
      <a:spcAft>
        <a:spcPct val="0"/>
      </a:spcAft>
      <a:defRPr kumimoji="1" sz="1200" kern="1200">
        <a:solidFill>
          <a:schemeClr val="tx1"/>
        </a:solidFill>
        <a:latin typeface="+mn-ea"/>
        <a:ea typeface="+mn-ea"/>
        <a:cs typeface="+mn-cs"/>
      </a:defRPr>
    </a:lvl2pPr>
    <a:lvl3pPr marL="914400" algn="l" rtl="0" eaLnBrk="0" fontAlgn="base" hangingPunct="0">
      <a:spcBef>
        <a:spcPct val="30000"/>
      </a:spcBef>
      <a:spcAft>
        <a:spcPct val="0"/>
      </a:spcAft>
      <a:defRPr kumimoji="1" sz="1200" kern="1200">
        <a:solidFill>
          <a:schemeClr val="tx1"/>
        </a:solidFill>
        <a:latin typeface="+mn-ea"/>
        <a:ea typeface="+mn-ea"/>
        <a:cs typeface="+mn-cs"/>
      </a:defRPr>
    </a:lvl3pPr>
    <a:lvl4pPr marL="1371600" algn="l" rtl="0" eaLnBrk="0" fontAlgn="base" hangingPunct="0">
      <a:spcBef>
        <a:spcPct val="30000"/>
      </a:spcBef>
      <a:spcAft>
        <a:spcPct val="0"/>
      </a:spcAft>
      <a:defRPr kumimoji="1" sz="1200" kern="1200">
        <a:solidFill>
          <a:schemeClr val="tx1"/>
        </a:solidFill>
        <a:latin typeface="+mn-ea"/>
        <a:ea typeface="+mn-ea"/>
        <a:cs typeface="+mn-cs"/>
      </a:defRPr>
    </a:lvl4pPr>
    <a:lvl5pPr marL="1828800" algn="l" rtl="0" eaLnBrk="0" fontAlgn="base" hangingPunct="0">
      <a:spcBef>
        <a:spcPct val="30000"/>
      </a:spcBef>
      <a:spcAft>
        <a:spcPct val="0"/>
      </a:spcAft>
      <a:defRPr kumimoji="1" sz="1200" kern="1200">
        <a:solidFill>
          <a:schemeClr val="tx1"/>
        </a:solidFill>
        <a:latin typeface="+mn-ea"/>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7" userDrawn="1">
          <p15:clr>
            <a:srgbClr val="F26B43"/>
          </p15:clr>
        </p15:guide>
        <p15:guide id="2" pos="2142"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2F147-2AC0-DA66-EF20-8906723FF740}"/>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C489C9FF-3E22-E8A7-62A7-D527072CDA6E}"/>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3</a:t>
            </a:fld>
            <a:endParaRPr lang="en-US" altLang="ja-JP"/>
          </a:p>
        </p:txBody>
      </p:sp>
      <p:sp>
        <p:nvSpPr>
          <p:cNvPr id="3" name="スライド イメージ プレースホルダー 2">
            <a:extLst>
              <a:ext uri="{FF2B5EF4-FFF2-40B4-BE49-F238E27FC236}">
                <a16:creationId xmlns:a16="http://schemas.microsoft.com/office/drawing/2014/main" id="{2C41587E-9A04-69C6-AE61-9A725661CDAC}"/>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B9D21A8F-930D-46B6-AB89-B01B8830B3FD}"/>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852036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CA0BB-6018-06FB-CA41-757A1C1F5A25}"/>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D0998F8D-7CE0-430C-BAD2-3C5DB4AC25A0}"/>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4</a:t>
            </a:fld>
            <a:endParaRPr lang="en-US" altLang="ja-JP"/>
          </a:p>
        </p:txBody>
      </p:sp>
      <p:sp>
        <p:nvSpPr>
          <p:cNvPr id="3" name="スライド イメージ プレースホルダー 2">
            <a:extLst>
              <a:ext uri="{FF2B5EF4-FFF2-40B4-BE49-F238E27FC236}">
                <a16:creationId xmlns:a16="http://schemas.microsoft.com/office/drawing/2014/main" id="{56A4C6A1-7A88-7746-1541-5F61EE31A12F}"/>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56152C11-59F2-D73F-093F-97E97C1DE51C}"/>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397283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B0D9F-1005-9DB7-3276-4C5A941DD4C0}"/>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9FE0412B-1376-F1A1-CE39-8B85947A90BA}"/>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5</a:t>
            </a:fld>
            <a:endParaRPr lang="en-US" altLang="ja-JP"/>
          </a:p>
        </p:txBody>
      </p:sp>
      <p:sp>
        <p:nvSpPr>
          <p:cNvPr id="3" name="スライド イメージ プレースホルダー 2">
            <a:extLst>
              <a:ext uri="{FF2B5EF4-FFF2-40B4-BE49-F238E27FC236}">
                <a16:creationId xmlns:a16="http://schemas.microsoft.com/office/drawing/2014/main" id="{570045DC-D979-30BD-B528-FDDF8F0FA8A3}"/>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3B44CA73-5A02-D4B7-C55C-FAA88B14AA8C}"/>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138177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10DC2-8A90-E7D4-0907-E9037F731371}"/>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3007DD2B-601C-B77F-E9B6-2A1E60884A16}"/>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6</a:t>
            </a:fld>
            <a:endParaRPr lang="en-US" altLang="ja-JP"/>
          </a:p>
        </p:txBody>
      </p:sp>
      <p:sp>
        <p:nvSpPr>
          <p:cNvPr id="3" name="スライド イメージ プレースホルダー 2">
            <a:extLst>
              <a:ext uri="{FF2B5EF4-FFF2-40B4-BE49-F238E27FC236}">
                <a16:creationId xmlns:a16="http://schemas.microsoft.com/office/drawing/2014/main" id="{B28637F0-FE92-9B18-76E0-CBF214E9E4FE}"/>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0261D037-F868-F1AB-ACBC-217990876B9F}"/>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433211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9BD81D88-0D85-4003-92FE-F8BDA0D79599}" type="slidenum">
              <a:rPr lang="ja-JP" altLang="en-US" smtClean="0"/>
              <a:pPr>
                <a:defRPr/>
              </a:pPr>
              <a:t>7</a:t>
            </a:fld>
            <a:endParaRPr lang="en-US" altLang="ja-JP"/>
          </a:p>
        </p:txBody>
      </p:sp>
    </p:spTree>
    <p:extLst>
      <p:ext uri="{BB962C8B-B14F-4D97-AF65-F5344CB8AC3E}">
        <p14:creationId xmlns:p14="http://schemas.microsoft.com/office/powerpoint/2010/main" val="47747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C163B-046C-8035-AA5F-27C225EBF3F3}"/>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D728A562-E57F-8577-8607-19CE885ECED4}"/>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8</a:t>
            </a:fld>
            <a:endParaRPr lang="en-US" altLang="ja-JP"/>
          </a:p>
        </p:txBody>
      </p:sp>
      <p:sp>
        <p:nvSpPr>
          <p:cNvPr id="3" name="スライド イメージ プレースホルダー 2">
            <a:extLst>
              <a:ext uri="{FF2B5EF4-FFF2-40B4-BE49-F238E27FC236}">
                <a16:creationId xmlns:a16="http://schemas.microsoft.com/office/drawing/2014/main" id="{15EB7502-B69A-388F-E220-D022C46E7AFB}"/>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70608161-F2D8-5BF1-C019-BCA05933B1E0}"/>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650073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D0873-B40D-0ED4-75D2-AC9E2C854E56}"/>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130DAE34-A0D7-F9BB-B8B6-8A1A375B0A93}"/>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9</a:t>
            </a:fld>
            <a:endParaRPr lang="en-US" altLang="ja-JP"/>
          </a:p>
        </p:txBody>
      </p:sp>
      <p:sp>
        <p:nvSpPr>
          <p:cNvPr id="3" name="スライド イメージ プレースホルダー 2">
            <a:extLst>
              <a:ext uri="{FF2B5EF4-FFF2-40B4-BE49-F238E27FC236}">
                <a16:creationId xmlns:a16="http://schemas.microsoft.com/office/drawing/2014/main" id="{BB22D595-E195-6F85-D4BC-9448DA3FD2BB}"/>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1439095E-BBCD-D201-0FA7-42E4C16EBA28}"/>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386562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21959-27C1-7AC8-8DD8-007F03CDE9EA}"/>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EE76A4EB-1629-5E5C-FDCC-C43C9A9FFFA8}"/>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10</a:t>
            </a:fld>
            <a:endParaRPr lang="en-US" altLang="ja-JP"/>
          </a:p>
        </p:txBody>
      </p:sp>
      <p:sp>
        <p:nvSpPr>
          <p:cNvPr id="3" name="スライド イメージ プレースホルダー 2">
            <a:extLst>
              <a:ext uri="{FF2B5EF4-FFF2-40B4-BE49-F238E27FC236}">
                <a16:creationId xmlns:a16="http://schemas.microsoft.com/office/drawing/2014/main" id="{8318889C-7187-F0F8-2E09-E4A247143B05}"/>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9402FF14-9172-EC29-2D95-20FA2800DF90}"/>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1975601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0C300-C0AB-8BDA-D636-FFD57AE5CEA2}"/>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7312350F-CBBC-6C7C-4483-F8BF55F98028}"/>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11</a:t>
            </a:fld>
            <a:endParaRPr lang="en-US" altLang="ja-JP"/>
          </a:p>
        </p:txBody>
      </p:sp>
      <p:sp>
        <p:nvSpPr>
          <p:cNvPr id="3" name="スライド イメージ プレースホルダー 2">
            <a:extLst>
              <a:ext uri="{FF2B5EF4-FFF2-40B4-BE49-F238E27FC236}">
                <a16:creationId xmlns:a16="http://schemas.microsoft.com/office/drawing/2014/main" id="{185F8345-6487-05B0-5640-A0A1CC28B127}"/>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E8C9CBE3-7374-F7A1-CD33-27EE61934503}"/>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22771679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50072-135A-E9E4-1DD9-C7EE0B64C26C}"/>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3795BA66-C1BB-E862-9B72-DDF2551B2373}"/>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12</a:t>
            </a:fld>
            <a:endParaRPr lang="en-US" altLang="ja-JP"/>
          </a:p>
        </p:txBody>
      </p:sp>
      <p:sp>
        <p:nvSpPr>
          <p:cNvPr id="3" name="スライド イメージ プレースホルダー 2">
            <a:extLst>
              <a:ext uri="{FF2B5EF4-FFF2-40B4-BE49-F238E27FC236}">
                <a16:creationId xmlns:a16="http://schemas.microsoft.com/office/drawing/2014/main" id="{D25CBE60-BE12-3EE0-CAA3-D8DE0BD8F386}"/>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5A2DF2F8-D271-5FC0-0EA0-36134D77502C}"/>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872492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F017A-B3F8-3EF6-D3DA-C234048C9937}"/>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1194D444-585B-5680-28DF-EDA863EB34D9}"/>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13</a:t>
            </a:fld>
            <a:endParaRPr lang="en-US" altLang="ja-JP"/>
          </a:p>
        </p:txBody>
      </p:sp>
      <p:sp>
        <p:nvSpPr>
          <p:cNvPr id="3" name="スライド イメージ プレースホルダー 2">
            <a:extLst>
              <a:ext uri="{FF2B5EF4-FFF2-40B4-BE49-F238E27FC236}">
                <a16:creationId xmlns:a16="http://schemas.microsoft.com/office/drawing/2014/main" id="{9F0BA217-6182-8373-9D0A-E11CBA9E2339}"/>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BB7C9780-3B8F-DC4C-7AD4-527B06870D45}"/>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1730030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F4BEB-8609-40AC-A2F4-071FB114B138}"/>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43CC57C3-5A94-50CA-02B8-2EFD23C02186}"/>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14</a:t>
            </a:fld>
            <a:endParaRPr lang="en-US" altLang="ja-JP"/>
          </a:p>
        </p:txBody>
      </p:sp>
      <p:sp>
        <p:nvSpPr>
          <p:cNvPr id="3" name="スライド イメージ プレースホルダー 2">
            <a:extLst>
              <a:ext uri="{FF2B5EF4-FFF2-40B4-BE49-F238E27FC236}">
                <a16:creationId xmlns:a16="http://schemas.microsoft.com/office/drawing/2014/main" id="{7501E84C-03C9-B8AA-2F9B-948887DF7C3A}"/>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8C9837D4-0794-CE87-88FF-C6A6749AB841}"/>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1403206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7EDE4-3778-45CB-6201-EBB611765DBC}"/>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91458442-87FD-150C-77A6-120E73A89537}"/>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15</a:t>
            </a:fld>
            <a:endParaRPr lang="en-US" altLang="ja-JP"/>
          </a:p>
        </p:txBody>
      </p:sp>
      <p:sp>
        <p:nvSpPr>
          <p:cNvPr id="3" name="スライド イメージ プレースホルダー 2">
            <a:extLst>
              <a:ext uri="{FF2B5EF4-FFF2-40B4-BE49-F238E27FC236}">
                <a16:creationId xmlns:a16="http://schemas.microsoft.com/office/drawing/2014/main" id="{F915909B-4999-9E0A-7508-CB9D7646F3F2}"/>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88AEBB1A-5014-F1D5-E5D0-43084A2234C0}"/>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2133669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0188B-DB25-F072-8926-5751C8BB853E}"/>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7F2CF5C1-72F8-5877-9DF6-7B5418053264}"/>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36223" indent="-283163">
              <a:defRPr kumimoji="1" sz="1200">
                <a:solidFill>
                  <a:schemeClr val="tx1"/>
                </a:solidFill>
                <a:latin typeface="Arial" charset="0"/>
                <a:ea typeface="ＭＳ Ｐゴシック" charset="-128"/>
              </a:defRPr>
            </a:lvl2pPr>
            <a:lvl3pPr marL="1132650" indent="-226531">
              <a:defRPr kumimoji="1" sz="1200">
                <a:solidFill>
                  <a:schemeClr val="tx1"/>
                </a:solidFill>
                <a:latin typeface="Arial" charset="0"/>
                <a:ea typeface="ＭＳ Ｐゴシック" charset="-128"/>
              </a:defRPr>
            </a:lvl3pPr>
            <a:lvl4pPr marL="1585710" indent="-226531">
              <a:defRPr kumimoji="1" sz="1200">
                <a:solidFill>
                  <a:schemeClr val="tx1"/>
                </a:solidFill>
                <a:latin typeface="Arial" charset="0"/>
                <a:ea typeface="ＭＳ Ｐゴシック" charset="-128"/>
              </a:defRPr>
            </a:lvl4pPr>
            <a:lvl5pPr marL="2038771" indent="-226531">
              <a:defRPr kumimoji="1" sz="1200">
                <a:solidFill>
                  <a:schemeClr val="tx1"/>
                </a:solidFill>
                <a:latin typeface="Arial" charset="0"/>
                <a:ea typeface="ＭＳ Ｐゴシック" charset="-128"/>
              </a:defRPr>
            </a:lvl5pPr>
            <a:lvl6pPr marL="2491833" indent="-226531" eaLnBrk="0" fontAlgn="base" hangingPunct="0">
              <a:spcBef>
                <a:spcPct val="0"/>
              </a:spcBef>
              <a:spcAft>
                <a:spcPct val="0"/>
              </a:spcAft>
              <a:defRPr kumimoji="1" sz="1200">
                <a:solidFill>
                  <a:schemeClr val="tx1"/>
                </a:solidFill>
                <a:latin typeface="Arial" charset="0"/>
                <a:ea typeface="ＭＳ Ｐゴシック" charset="-128"/>
              </a:defRPr>
            </a:lvl6pPr>
            <a:lvl7pPr marL="2944893" indent="-226531" eaLnBrk="0" fontAlgn="base" hangingPunct="0">
              <a:spcBef>
                <a:spcPct val="0"/>
              </a:spcBef>
              <a:spcAft>
                <a:spcPct val="0"/>
              </a:spcAft>
              <a:defRPr kumimoji="1" sz="1200">
                <a:solidFill>
                  <a:schemeClr val="tx1"/>
                </a:solidFill>
                <a:latin typeface="Arial" charset="0"/>
                <a:ea typeface="ＭＳ Ｐゴシック" charset="-128"/>
              </a:defRPr>
            </a:lvl7pPr>
            <a:lvl8pPr marL="3397953" indent="-226531" eaLnBrk="0" fontAlgn="base" hangingPunct="0">
              <a:spcBef>
                <a:spcPct val="0"/>
              </a:spcBef>
              <a:spcAft>
                <a:spcPct val="0"/>
              </a:spcAft>
              <a:defRPr kumimoji="1" sz="1200">
                <a:solidFill>
                  <a:schemeClr val="tx1"/>
                </a:solidFill>
                <a:latin typeface="Arial" charset="0"/>
                <a:ea typeface="ＭＳ Ｐゴシック" charset="-128"/>
              </a:defRPr>
            </a:lvl8pPr>
            <a:lvl9pPr marL="3851014" indent="-226531"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16</a:t>
            </a:fld>
            <a:endParaRPr lang="en-US" altLang="ja-JP" dirty="0"/>
          </a:p>
        </p:txBody>
      </p:sp>
      <p:sp>
        <p:nvSpPr>
          <p:cNvPr id="3" name="スライド イメージ プレースホルダー 2">
            <a:extLst>
              <a:ext uri="{FF2B5EF4-FFF2-40B4-BE49-F238E27FC236}">
                <a16:creationId xmlns:a16="http://schemas.microsoft.com/office/drawing/2014/main" id="{516135AD-9E59-8681-71CE-93EAB2069AD5}"/>
              </a:ext>
            </a:extLst>
          </p:cNvPr>
          <p:cNvSpPr>
            <a:spLocks noGrp="1" noRot="1" noChangeAspect="1"/>
          </p:cNvSpPr>
          <p:nvPr>
            <p:ph type="sldImg"/>
          </p:nvPr>
        </p:nvSpPr>
        <p:spPr>
          <a:xfrm>
            <a:off x="461963" y="736600"/>
            <a:ext cx="5827712" cy="3278188"/>
          </a:xfrm>
        </p:spPr>
      </p:sp>
      <p:sp>
        <p:nvSpPr>
          <p:cNvPr id="4" name="ノート プレースホルダー 3">
            <a:extLst>
              <a:ext uri="{FF2B5EF4-FFF2-40B4-BE49-F238E27FC236}">
                <a16:creationId xmlns:a16="http://schemas.microsoft.com/office/drawing/2014/main" id="{EB45A602-CD1A-D15B-8B5F-4F8068F5AB3F}"/>
              </a:ext>
            </a:extLst>
          </p:cNvPr>
          <p:cNvSpPr>
            <a:spLocks noGrp="1"/>
          </p:cNvSpPr>
          <p:nvPr>
            <p:ph type="body" idx="1"/>
          </p:nvPr>
        </p:nvSpPr>
        <p:spPr/>
        <p:txBody>
          <a:bodyPr/>
          <a:lstStyle/>
          <a:p>
            <a:pPr>
              <a:spcBef>
                <a:spcPts val="429"/>
              </a:spcBef>
              <a:spcAft>
                <a:spcPts val="0"/>
              </a:spcAft>
            </a:pPr>
            <a:endParaRPr kumimoji="1" lang="ja-JP" altLang="en-US" dirty="0"/>
          </a:p>
        </p:txBody>
      </p:sp>
    </p:spTree>
    <p:extLst>
      <p:ext uri="{BB962C8B-B14F-4D97-AF65-F5344CB8AC3E}">
        <p14:creationId xmlns:p14="http://schemas.microsoft.com/office/powerpoint/2010/main" val="16902498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570D9-05C5-411B-C1D4-126E49E86840}"/>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9357A1BB-8EA5-F543-047D-E0907131C1D9}"/>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18</a:t>
            </a:fld>
            <a:endParaRPr lang="en-US" altLang="ja-JP"/>
          </a:p>
        </p:txBody>
      </p:sp>
      <p:sp>
        <p:nvSpPr>
          <p:cNvPr id="3" name="スライド イメージ プレースホルダー 2">
            <a:extLst>
              <a:ext uri="{FF2B5EF4-FFF2-40B4-BE49-F238E27FC236}">
                <a16:creationId xmlns:a16="http://schemas.microsoft.com/office/drawing/2014/main" id="{E0529F8F-E674-BF73-E611-B4ABEA791C6D}"/>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F1EBF4FE-3E55-1AFF-82CD-C483EB864C1A}"/>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7732735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D173D-E0F4-284D-33DB-405D935DC75C}"/>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7B454B1E-77B5-B3F7-8673-550E3FF04332}"/>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19</a:t>
            </a:fld>
            <a:endParaRPr lang="en-US" altLang="ja-JP"/>
          </a:p>
        </p:txBody>
      </p:sp>
      <p:sp>
        <p:nvSpPr>
          <p:cNvPr id="3" name="スライド イメージ プレースホルダー 2">
            <a:extLst>
              <a:ext uri="{FF2B5EF4-FFF2-40B4-BE49-F238E27FC236}">
                <a16:creationId xmlns:a16="http://schemas.microsoft.com/office/drawing/2014/main" id="{BC05CE66-B57C-6734-9B57-1DA62043BB97}"/>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B3FDBB81-B8E6-B204-61BE-6109C5341AE9}"/>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23652544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7380B-4880-1175-28EA-6BDA21ADE5C3}"/>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14D69AC6-E372-560A-2FC3-E0D57FEC47A0}"/>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20</a:t>
            </a:fld>
            <a:endParaRPr lang="en-US" altLang="ja-JP"/>
          </a:p>
        </p:txBody>
      </p:sp>
      <p:sp>
        <p:nvSpPr>
          <p:cNvPr id="3" name="スライド イメージ プレースホルダー 2">
            <a:extLst>
              <a:ext uri="{FF2B5EF4-FFF2-40B4-BE49-F238E27FC236}">
                <a16:creationId xmlns:a16="http://schemas.microsoft.com/office/drawing/2014/main" id="{0821AEBD-EE8D-90BA-B364-FCB8D831D6A6}"/>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1941D99C-6233-3CAA-AE21-3E55E7FE7474}"/>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4169296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9292F-7DAB-5B77-A62C-855492CA6C0D}"/>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22A200C3-22FB-D12D-AB5E-071452DF9EAA}"/>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21</a:t>
            </a:fld>
            <a:endParaRPr lang="en-US" altLang="ja-JP"/>
          </a:p>
        </p:txBody>
      </p:sp>
      <p:sp>
        <p:nvSpPr>
          <p:cNvPr id="3" name="スライド イメージ プレースホルダー 2">
            <a:extLst>
              <a:ext uri="{FF2B5EF4-FFF2-40B4-BE49-F238E27FC236}">
                <a16:creationId xmlns:a16="http://schemas.microsoft.com/office/drawing/2014/main" id="{17C455CA-B0B2-D4B0-D25A-7BE44878F01F}"/>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F0BFB18F-00E4-D02B-7E8C-175F4E47919C}"/>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3772674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E374F-7BE8-FDAF-4873-98029CDF3739}"/>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5BE9A143-E70D-2F5F-B632-C2FE31430E54}"/>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22</a:t>
            </a:fld>
            <a:endParaRPr lang="en-US" altLang="ja-JP"/>
          </a:p>
        </p:txBody>
      </p:sp>
      <p:sp>
        <p:nvSpPr>
          <p:cNvPr id="3" name="スライド イメージ プレースホルダー 2">
            <a:extLst>
              <a:ext uri="{FF2B5EF4-FFF2-40B4-BE49-F238E27FC236}">
                <a16:creationId xmlns:a16="http://schemas.microsoft.com/office/drawing/2014/main" id="{68E377A2-B92B-14E5-76D3-35AA7E4422D8}"/>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F185FFEE-68B7-6AC8-E422-60B596F63CD4}"/>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14372019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94763-0A76-4AAE-2B87-B44F7D0F61DD}"/>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5AD25995-878E-98E4-D976-775F2C72172B}"/>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23</a:t>
            </a:fld>
            <a:endParaRPr lang="en-US" altLang="ja-JP"/>
          </a:p>
        </p:txBody>
      </p:sp>
      <p:sp>
        <p:nvSpPr>
          <p:cNvPr id="3" name="スライド イメージ プレースホルダー 2">
            <a:extLst>
              <a:ext uri="{FF2B5EF4-FFF2-40B4-BE49-F238E27FC236}">
                <a16:creationId xmlns:a16="http://schemas.microsoft.com/office/drawing/2014/main" id="{737AF20D-B5CD-495E-4DDA-E4194C608A22}"/>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68B69D17-7B1E-7ACA-2EFC-31FBA0AA90A6}"/>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13191295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D428C-DEFA-C4B0-18A0-82C036AC2739}"/>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99609BFD-6A33-B99A-C00A-12B34DAB94A9}"/>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24</a:t>
            </a:fld>
            <a:endParaRPr lang="en-US" altLang="ja-JP"/>
          </a:p>
        </p:txBody>
      </p:sp>
      <p:sp>
        <p:nvSpPr>
          <p:cNvPr id="3" name="スライド イメージ プレースホルダー 2">
            <a:extLst>
              <a:ext uri="{FF2B5EF4-FFF2-40B4-BE49-F238E27FC236}">
                <a16:creationId xmlns:a16="http://schemas.microsoft.com/office/drawing/2014/main" id="{56FD7F89-A1CB-AE5E-81D5-FEBBDC31FF13}"/>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D66345D6-3534-5BD1-7376-DDC1AA560776}"/>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2037122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76250" y="741363"/>
            <a:ext cx="5861050" cy="329723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9BD81D88-0D85-4003-92FE-F8BDA0D79599}" type="slidenum">
              <a:rPr lang="ja-JP" altLang="en-US" smtClean="0"/>
              <a:pPr>
                <a:defRPr/>
              </a:pPr>
              <a:t>25</a:t>
            </a:fld>
            <a:endParaRPr lang="en-US" altLang="ja-JP"/>
          </a:p>
        </p:txBody>
      </p:sp>
    </p:spTree>
    <p:extLst>
      <p:ext uri="{BB962C8B-B14F-4D97-AF65-F5344CB8AC3E}">
        <p14:creationId xmlns:p14="http://schemas.microsoft.com/office/powerpoint/2010/main" val="15945191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8C39C-042D-9CA3-A9CD-90371EA07B8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510CDC5-67C8-23A6-D08C-A3274013E44E}"/>
              </a:ext>
            </a:extLst>
          </p:cNvPr>
          <p:cNvSpPr>
            <a:spLocks noGrp="1" noRot="1" noChangeAspect="1"/>
          </p:cNvSpPr>
          <p:nvPr>
            <p:ph type="sldImg"/>
          </p:nvPr>
        </p:nvSpPr>
        <p:spPr>
          <a:xfrm>
            <a:off x="476250" y="741363"/>
            <a:ext cx="5861050" cy="3297237"/>
          </a:xfrm>
        </p:spPr>
      </p:sp>
      <p:sp>
        <p:nvSpPr>
          <p:cNvPr id="3" name="ノート プレースホルダー 2">
            <a:extLst>
              <a:ext uri="{FF2B5EF4-FFF2-40B4-BE49-F238E27FC236}">
                <a16:creationId xmlns:a16="http://schemas.microsoft.com/office/drawing/2014/main" id="{57308FBD-D68E-2E79-5481-B7BDF704D84C}"/>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9C88BB2-B493-E6B2-DA91-AA68EE7298F5}"/>
              </a:ext>
            </a:extLst>
          </p:cNvPr>
          <p:cNvSpPr>
            <a:spLocks noGrp="1"/>
          </p:cNvSpPr>
          <p:nvPr>
            <p:ph type="sldNum" sz="quarter" idx="5"/>
          </p:nvPr>
        </p:nvSpPr>
        <p:spPr/>
        <p:txBody>
          <a:bodyPr/>
          <a:lstStyle/>
          <a:p>
            <a:pPr>
              <a:defRPr/>
            </a:pPr>
            <a:fld id="{9BD81D88-0D85-4003-92FE-F8BDA0D79599}" type="slidenum">
              <a:rPr lang="ja-JP" altLang="en-US" smtClean="0"/>
              <a:pPr>
                <a:defRPr/>
              </a:pPr>
              <a:t>26</a:t>
            </a:fld>
            <a:endParaRPr lang="en-US" altLang="ja-JP"/>
          </a:p>
        </p:txBody>
      </p:sp>
    </p:spTree>
    <p:extLst>
      <p:ext uri="{BB962C8B-B14F-4D97-AF65-F5344CB8AC3E}">
        <p14:creationId xmlns:p14="http://schemas.microsoft.com/office/powerpoint/2010/main" val="7161472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BFCB5-4797-5009-5D5F-12EF19C0CCB8}"/>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109BB6E5-B17B-8393-5FFC-C9F701021392}"/>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27</a:t>
            </a:fld>
            <a:endParaRPr lang="en-US" altLang="ja-JP"/>
          </a:p>
        </p:txBody>
      </p:sp>
      <p:sp>
        <p:nvSpPr>
          <p:cNvPr id="3" name="スライド イメージ プレースホルダー 2">
            <a:extLst>
              <a:ext uri="{FF2B5EF4-FFF2-40B4-BE49-F238E27FC236}">
                <a16:creationId xmlns:a16="http://schemas.microsoft.com/office/drawing/2014/main" id="{9CAE79CD-092C-9D0C-64D3-BFD70C4FD617}"/>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9CFDA05B-9B81-301C-B7F9-E78FDC4FA256}"/>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7582760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95ED0-9DF1-0572-B0E1-503BB89A79FC}"/>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AA4538DD-544C-A715-BFB3-40A4D1E4FF4C}"/>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28</a:t>
            </a:fld>
            <a:endParaRPr lang="en-US" altLang="ja-JP"/>
          </a:p>
        </p:txBody>
      </p:sp>
      <p:sp>
        <p:nvSpPr>
          <p:cNvPr id="3" name="スライド イメージ プレースホルダー 2">
            <a:extLst>
              <a:ext uri="{FF2B5EF4-FFF2-40B4-BE49-F238E27FC236}">
                <a16:creationId xmlns:a16="http://schemas.microsoft.com/office/drawing/2014/main" id="{4660A61C-8F29-02C9-CB3E-F9311C418065}"/>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FE310FE8-2AA8-E249-1C6D-3A22393AF1E2}"/>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0295540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DEAFD-2ACA-71D6-41CA-7B5B2AD62037}"/>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9C9A6171-EDF7-08EE-C928-41BE5E72E9AE}"/>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29</a:t>
            </a:fld>
            <a:endParaRPr lang="en-US" altLang="ja-JP"/>
          </a:p>
        </p:txBody>
      </p:sp>
      <p:sp>
        <p:nvSpPr>
          <p:cNvPr id="3" name="スライド イメージ プレースホルダー 2">
            <a:extLst>
              <a:ext uri="{FF2B5EF4-FFF2-40B4-BE49-F238E27FC236}">
                <a16:creationId xmlns:a16="http://schemas.microsoft.com/office/drawing/2014/main" id="{1D14EE8E-5B62-948C-BFA4-A81D290451AC}"/>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E5A4B753-D04F-F728-3D6E-81CF3BDC925C}"/>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39613455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1574A-7E5F-14F8-C98D-DC38C3F51808}"/>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D6A6AF7E-0832-94F4-E792-E0F51966F529}"/>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30</a:t>
            </a:fld>
            <a:endParaRPr lang="en-US" altLang="ja-JP"/>
          </a:p>
        </p:txBody>
      </p:sp>
      <p:sp>
        <p:nvSpPr>
          <p:cNvPr id="3" name="スライド イメージ プレースホルダー 2">
            <a:extLst>
              <a:ext uri="{FF2B5EF4-FFF2-40B4-BE49-F238E27FC236}">
                <a16:creationId xmlns:a16="http://schemas.microsoft.com/office/drawing/2014/main" id="{2A247242-6B57-56D6-A112-73657E5F9DEC}"/>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BD70363F-DC10-4546-2A39-0206FE3F33F1}"/>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3614575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94B0F-EE84-2071-EB5D-98A5B4515DC4}"/>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A4C51315-85C0-534D-7FD7-AD215E74AAAD}"/>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32</a:t>
            </a:fld>
            <a:endParaRPr lang="en-US" altLang="ja-JP"/>
          </a:p>
        </p:txBody>
      </p:sp>
      <p:sp>
        <p:nvSpPr>
          <p:cNvPr id="3" name="スライド イメージ プレースホルダー 2">
            <a:extLst>
              <a:ext uri="{FF2B5EF4-FFF2-40B4-BE49-F238E27FC236}">
                <a16:creationId xmlns:a16="http://schemas.microsoft.com/office/drawing/2014/main" id="{A5ED37F9-9E3C-D557-1804-663DDB0DE9BA}"/>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C6580DD8-7029-4B11-8AA9-CD5252F9C7E9}"/>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14870363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9759F-CD90-06BA-33A6-02D5E89D0643}"/>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ABEEF4E0-A3E8-13B8-2BE5-E4E4415C39B6}"/>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33</a:t>
            </a:fld>
            <a:endParaRPr lang="en-US" altLang="ja-JP"/>
          </a:p>
        </p:txBody>
      </p:sp>
      <p:sp>
        <p:nvSpPr>
          <p:cNvPr id="3" name="スライド イメージ プレースホルダー 2">
            <a:extLst>
              <a:ext uri="{FF2B5EF4-FFF2-40B4-BE49-F238E27FC236}">
                <a16:creationId xmlns:a16="http://schemas.microsoft.com/office/drawing/2014/main" id="{A9238648-CC62-6923-D45A-45E558476CF3}"/>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7ED2B27B-B4B5-93F1-B95B-3E24D5C06FD9}"/>
              </a:ext>
            </a:extLst>
          </p:cNvPr>
          <p:cNvSpPr>
            <a:spLocks noGrp="1"/>
          </p:cNvSpPr>
          <p:nvPr>
            <p:ph type="body" idx="1"/>
          </p:nvPr>
        </p:nvSpPr>
        <p:spPr/>
        <p:txBody>
          <a:bodyPr/>
          <a:lstStyle/>
          <a:p>
            <a:endParaRPr kumimoji="1" lang="en-US" altLang="ja-JP" dirty="0"/>
          </a:p>
        </p:txBody>
      </p:sp>
    </p:spTree>
    <p:extLst>
      <p:ext uri="{BB962C8B-B14F-4D97-AF65-F5344CB8AC3E}">
        <p14:creationId xmlns:p14="http://schemas.microsoft.com/office/powerpoint/2010/main" val="31162465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2E73F-E342-BBBB-E2BC-BE91F3494E90}"/>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C2DC2FF9-4A0E-47E4-ED8B-AA868E09AB2F}"/>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35</a:t>
            </a:fld>
            <a:endParaRPr lang="en-US" altLang="ja-JP"/>
          </a:p>
        </p:txBody>
      </p:sp>
      <p:sp>
        <p:nvSpPr>
          <p:cNvPr id="3" name="スライド イメージ プレースホルダー 2">
            <a:extLst>
              <a:ext uri="{FF2B5EF4-FFF2-40B4-BE49-F238E27FC236}">
                <a16:creationId xmlns:a16="http://schemas.microsoft.com/office/drawing/2014/main" id="{08A18E7E-F415-0DF4-1547-997F89411BAB}"/>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1F58E4F0-B7A0-EA4F-03D0-2F107D746CE8}"/>
              </a:ext>
            </a:extLst>
          </p:cNvPr>
          <p:cNvSpPr>
            <a:spLocks noGrp="1"/>
          </p:cNvSpPr>
          <p:nvPr>
            <p:ph type="body" idx="1"/>
          </p:nvPr>
        </p:nvSpPr>
        <p:spPr/>
        <p:txBody>
          <a:bodyPr/>
          <a:lstStyle/>
          <a:p>
            <a:endParaRPr kumimoji="1" lang="en-US" altLang="ja-JP" dirty="0"/>
          </a:p>
          <a:p>
            <a:endParaRPr kumimoji="1" lang="ja-JP" altLang="en-US" dirty="0"/>
          </a:p>
        </p:txBody>
      </p:sp>
    </p:spTree>
    <p:extLst>
      <p:ext uri="{BB962C8B-B14F-4D97-AF65-F5344CB8AC3E}">
        <p14:creationId xmlns:p14="http://schemas.microsoft.com/office/powerpoint/2010/main" val="40918541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C6617-DAC6-9F6E-18EA-01D85A27E7C1}"/>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8FC205C1-4383-99A5-F922-CFEBA1E77D1A}"/>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36</a:t>
            </a:fld>
            <a:endParaRPr lang="en-US" altLang="ja-JP"/>
          </a:p>
        </p:txBody>
      </p:sp>
      <p:sp>
        <p:nvSpPr>
          <p:cNvPr id="3" name="スライド イメージ プレースホルダー 2">
            <a:extLst>
              <a:ext uri="{FF2B5EF4-FFF2-40B4-BE49-F238E27FC236}">
                <a16:creationId xmlns:a16="http://schemas.microsoft.com/office/drawing/2014/main" id="{0433E49D-078F-C459-89FE-A931CFA4DAFA}"/>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A575B542-7AB1-6C8B-D152-CCB55411416E}"/>
              </a:ext>
            </a:extLst>
          </p:cNvPr>
          <p:cNvSpPr>
            <a:spLocks noGrp="1"/>
          </p:cNvSpPr>
          <p:nvPr>
            <p:ph type="body" idx="1"/>
          </p:nvPr>
        </p:nvSpPr>
        <p:spPr/>
        <p:txBody>
          <a:bodyPr/>
          <a:lstStyle/>
          <a:p>
            <a:endParaRPr kumimoji="1" lang="en-US" altLang="ja-JP" dirty="0"/>
          </a:p>
          <a:p>
            <a:endParaRPr kumimoji="1" lang="ja-JP" altLang="en-US" dirty="0"/>
          </a:p>
        </p:txBody>
      </p:sp>
    </p:spTree>
    <p:extLst>
      <p:ext uri="{BB962C8B-B14F-4D97-AF65-F5344CB8AC3E}">
        <p14:creationId xmlns:p14="http://schemas.microsoft.com/office/powerpoint/2010/main" val="34128997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65D3D-B720-D527-91C7-1866C2A27D5B}"/>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47A6CB47-4398-E7DE-96B2-72ED96E394E2}"/>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37</a:t>
            </a:fld>
            <a:endParaRPr lang="en-US" altLang="ja-JP"/>
          </a:p>
        </p:txBody>
      </p:sp>
      <p:sp>
        <p:nvSpPr>
          <p:cNvPr id="3" name="スライド イメージ プレースホルダー 2">
            <a:extLst>
              <a:ext uri="{FF2B5EF4-FFF2-40B4-BE49-F238E27FC236}">
                <a16:creationId xmlns:a16="http://schemas.microsoft.com/office/drawing/2014/main" id="{BB7FFA9A-8488-85C5-775B-50A8286553C3}"/>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0F2508AA-F91D-7B13-F586-A32A14253033}"/>
              </a:ext>
            </a:extLst>
          </p:cNvPr>
          <p:cNvSpPr>
            <a:spLocks noGrp="1"/>
          </p:cNvSpPr>
          <p:nvPr>
            <p:ph type="body" idx="1"/>
          </p:nvPr>
        </p:nvSpPr>
        <p:spPr/>
        <p:txBody>
          <a:bodyPr/>
          <a:lstStyle/>
          <a:p>
            <a:pPr>
              <a:spcBef>
                <a:spcPts val="432"/>
              </a:spcBef>
              <a:spcAft>
                <a:spcPts val="0"/>
              </a:spcAft>
            </a:pPr>
            <a:endParaRPr kumimoji="1" lang="ja-JP" altLang="en-US" dirty="0"/>
          </a:p>
        </p:txBody>
      </p:sp>
    </p:spTree>
    <p:extLst>
      <p:ext uri="{BB962C8B-B14F-4D97-AF65-F5344CB8AC3E}">
        <p14:creationId xmlns:p14="http://schemas.microsoft.com/office/powerpoint/2010/main" val="787018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8BE72-904A-61C9-6B8E-7881B72F9822}"/>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C81F9F8B-FD3D-7402-9229-FC6F6541016C}"/>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38</a:t>
            </a:fld>
            <a:endParaRPr lang="en-US" altLang="ja-JP"/>
          </a:p>
        </p:txBody>
      </p:sp>
      <p:sp>
        <p:nvSpPr>
          <p:cNvPr id="3" name="スライド イメージ プレースホルダー 2">
            <a:extLst>
              <a:ext uri="{FF2B5EF4-FFF2-40B4-BE49-F238E27FC236}">
                <a16:creationId xmlns:a16="http://schemas.microsoft.com/office/drawing/2014/main" id="{53A6F7C0-D329-729F-998F-E21F4F9D935B}"/>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49BFE769-E32D-CCC8-AB76-C392F1142D72}"/>
              </a:ext>
            </a:extLst>
          </p:cNvPr>
          <p:cNvSpPr>
            <a:spLocks noGrp="1"/>
          </p:cNvSpPr>
          <p:nvPr>
            <p:ph type="body" idx="1"/>
          </p:nvPr>
        </p:nvSpPr>
        <p:spPr/>
        <p:txBody>
          <a:bodyPr/>
          <a:lstStyle/>
          <a:p>
            <a:pPr>
              <a:spcBef>
                <a:spcPts val="432"/>
              </a:spcBef>
              <a:spcAft>
                <a:spcPts val="0"/>
              </a:spcAft>
            </a:pPr>
            <a:endParaRPr kumimoji="1" lang="ja-JP" altLang="en-US" dirty="0"/>
          </a:p>
        </p:txBody>
      </p:sp>
    </p:spTree>
    <p:extLst>
      <p:ext uri="{BB962C8B-B14F-4D97-AF65-F5344CB8AC3E}">
        <p14:creationId xmlns:p14="http://schemas.microsoft.com/office/powerpoint/2010/main" val="5599907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9A943-A686-2D8B-9F3B-612E65D2750F}"/>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C1FC8CAA-C87C-5891-B066-7D864E503E52}"/>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39</a:t>
            </a:fld>
            <a:endParaRPr lang="en-US" altLang="ja-JP"/>
          </a:p>
        </p:txBody>
      </p:sp>
      <p:sp>
        <p:nvSpPr>
          <p:cNvPr id="3" name="スライド イメージ プレースホルダー 2">
            <a:extLst>
              <a:ext uri="{FF2B5EF4-FFF2-40B4-BE49-F238E27FC236}">
                <a16:creationId xmlns:a16="http://schemas.microsoft.com/office/drawing/2014/main" id="{AB8D9194-8379-FB65-CBF6-79F7128F0992}"/>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97DAD210-6F92-A4FA-1C75-21E57316EA5E}"/>
              </a:ext>
            </a:extLst>
          </p:cNvPr>
          <p:cNvSpPr>
            <a:spLocks noGrp="1"/>
          </p:cNvSpPr>
          <p:nvPr>
            <p:ph type="body" idx="1"/>
          </p:nvPr>
        </p:nvSpPr>
        <p:spPr/>
        <p:txBody>
          <a:bodyPr/>
          <a:lstStyle/>
          <a:p>
            <a:pPr>
              <a:spcBef>
                <a:spcPts val="432"/>
              </a:spcBef>
              <a:spcAft>
                <a:spcPts val="0"/>
              </a:spcAft>
            </a:pPr>
            <a:endParaRPr kumimoji="1" lang="ja-JP" altLang="en-US" dirty="0"/>
          </a:p>
        </p:txBody>
      </p:sp>
    </p:spTree>
    <p:extLst>
      <p:ext uri="{BB962C8B-B14F-4D97-AF65-F5344CB8AC3E}">
        <p14:creationId xmlns:p14="http://schemas.microsoft.com/office/powerpoint/2010/main" val="18536758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AEC19-FA1E-0A89-0DE6-1A8CEB921891}"/>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7F257272-7F03-9A6C-C9B0-7BEE4C366CD6}"/>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40</a:t>
            </a:fld>
            <a:endParaRPr lang="en-US" altLang="ja-JP"/>
          </a:p>
        </p:txBody>
      </p:sp>
      <p:sp>
        <p:nvSpPr>
          <p:cNvPr id="3" name="スライド イメージ プレースホルダー 2">
            <a:extLst>
              <a:ext uri="{FF2B5EF4-FFF2-40B4-BE49-F238E27FC236}">
                <a16:creationId xmlns:a16="http://schemas.microsoft.com/office/drawing/2014/main" id="{20CA3A0E-DB88-6988-3CBD-BC2A2134A1B5}"/>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CA5615E1-452B-2E7C-2D8D-F5328C1A2846}"/>
              </a:ext>
            </a:extLst>
          </p:cNvPr>
          <p:cNvSpPr>
            <a:spLocks noGrp="1"/>
          </p:cNvSpPr>
          <p:nvPr>
            <p:ph type="body" idx="1"/>
          </p:nvPr>
        </p:nvSpPr>
        <p:spPr/>
        <p:txBody>
          <a:bodyPr/>
          <a:lstStyle/>
          <a:p>
            <a:pPr>
              <a:spcBef>
                <a:spcPts val="432"/>
              </a:spcBef>
              <a:spcAft>
                <a:spcPts val="0"/>
              </a:spcAft>
            </a:pPr>
            <a:endParaRPr kumimoji="1" lang="ja-JP" altLang="en-US" dirty="0"/>
          </a:p>
        </p:txBody>
      </p:sp>
    </p:spTree>
    <p:extLst>
      <p:ext uri="{BB962C8B-B14F-4D97-AF65-F5344CB8AC3E}">
        <p14:creationId xmlns:p14="http://schemas.microsoft.com/office/powerpoint/2010/main" val="10095976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1A9FB-47C1-9019-A7AB-DB7273874E38}"/>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BC8AD466-EE8D-BE1F-A840-81882A969158}"/>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41</a:t>
            </a:fld>
            <a:endParaRPr lang="en-US" altLang="ja-JP"/>
          </a:p>
        </p:txBody>
      </p:sp>
      <p:sp>
        <p:nvSpPr>
          <p:cNvPr id="3" name="スライド イメージ プレースホルダー 2">
            <a:extLst>
              <a:ext uri="{FF2B5EF4-FFF2-40B4-BE49-F238E27FC236}">
                <a16:creationId xmlns:a16="http://schemas.microsoft.com/office/drawing/2014/main" id="{CFBA3FA0-CAA1-A636-1601-3C4D658569B5}"/>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CA4D72F7-14D9-FBB2-C17C-EBB80DF85D3D}"/>
              </a:ext>
            </a:extLst>
          </p:cNvPr>
          <p:cNvSpPr>
            <a:spLocks noGrp="1"/>
          </p:cNvSpPr>
          <p:nvPr>
            <p:ph type="body" idx="1"/>
          </p:nvPr>
        </p:nvSpPr>
        <p:spPr/>
        <p:txBody>
          <a:bodyPr/>
          <a:lstStyle/>
          <a:p>
            <a:pPr>
              <a:spcBef>
                <a:spcPts val="432"/>
              </a:spcBef>
              <a:spcAft>
                <a:spcPts val="0"/>
              </a:spcAft>
            </a:pPr>
            <a:endParaRPr kumimoji="1" lang="ja-JP" altLang="en-US" dirty="0"/>
          </a:p>
        </p:txBody>
      </p:sp>
    </p:spTree>
    <p:extLst>
      <p:ext uri="{BB962C8B-B14F-4D97-AF65-F5344CB8AC3E}">
        <p14:creationId xmlns:p14="http://schemas.microsoft.com/office/powerpoint/2010/main" val="1337989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394EC-C28A-96F3-310A-9393DC79D8A2}"/>
            </a:ext>
          </a:extLst>
        </p:cNvPr>
        <p:cNvGrpSpPr/>
        <p:nvPr/>
      </p:nvGrpSpPr>
      <p:grpSpPr>
        <a:xfrm>
          <a:off x="0" y="0"/>
          <a:ext cx="0" cy="0"/>
          <a:chOff x="0" y="0"/>
          <a:chExt cx="0" cy="0"/>
        </a:xfrm>
      </p:grpSpPr>
      <p:sp>
        <p:nvSpPr>
          <p:cNvPr id="137220" name="スライド番号プレースホルダー 3">
            <a:extLst>
              <a:ext uri="{FF2B5EF4-FFF2-40B4-BE49-F238E27FC236}">
                <a16:creationId xmlns:a16="http://schemas.microsoft.com/office/drawing/2014/main" id="{65F066B4-709A-198F-B560-328A1DAD02A5}"/>
              </a:ext>
            </a:extLst>
          </p:cNvPr>
          <p:cNvSpPr>
            <a:spLocks noGrp="1"/>
          </p:cNvSpPr>
          <p:nvPr>
            <p:ph type="sldNum" sz="quarter" idx="5"/>
          </p:nvPr>
        </p:nvSpPr>
        <p:spPr/>
        <p:txBody>
          <a:bodyPr/>
          <a:lstStyle>
            <a:lvl1pPr>
              <a:defRPr kumimoji="1" sz="1200">
                <a:solidFill>
                  <a:schemeClr val="tx1"/>
                </a:solidFill>
                <a:latin typeface="Arial" charset="0"/>
                <a:ea typeface="ＭＳ Ｐゴシック" charset="-128"/>
              </a:defRPr>
            </a:lvl1pPr>
            <a:lvl2pPr marL="741712" indent="-285274">
              <a:defRPr kumimoji="1" sz="1200">
                <a:solidFill>
                  <a:schemeClr val="tx1"/>
                </a:solidFill>
                <a:latin typeface="Arial" charset="0"/>
                <a:ea typeface="ＭＳ Ｐゴシック" charset="-128"/>
              </a:defRPr>
            </a:lvl2pPr>
            <a:lvl3pPr marL="1141095" indent="-228220">
              <a:defRPr kumimoji="1" sz="1200">
                <a:solidFill>
                  <a:schemeClr val="tx1"/>
                </a:solidFill>
                <a:latin typeface="Arial" charset="0"/>
                <a:ea typeface="ＭＳ Ｐゴシック" charset="-128"/>
              </a:defRPr>
            </a:lvl3pPr>
            <a:lvl4pPr marL="1597531" indent="-228220">
              <a:defRPr kumimoji="1" sz="1200">
                <a:solidFill>
                  <a:schemeClr val="tx1"/>
                </a:solidFill>
                <a:latin typeface="Arial" charset="0"/>
                <a:ea typeface="ＭＳ Ｐゴシック" charset="-128"/>
              </a:defRPr>
            </a:lvl4pPr>
            <a:lvl5pPr marL="2053970" indent="-228220">
              <a:defRPr kumimoji="1" sz="1200">
                <a:solidFill>
                  <a:schemeClr val="tx1"/>
                </a:solidFill>
                <a:latin typeface="Arial" charset="0"/>
                <a:ea typeface="ＭＳ Ｐゴシック" charset="-128"/>
              </a:defRPr>
            </a:lvl5pPr>
            <a:lvl6pPr marL="2510409" indent="-228220" eaLnBrk="0" fontAlgn="base" hangingPunct="0">
              <a:spcBef>
                <a:spcPct val="0"/>
              </a:spcBef>
              <a:spcAft>
                <a:spcPct val="0"/>
              </a:spcAft>
              <a:defRPr kumimoji="1" sz="1200">
                <a:solidFill>
                  <a:schemeClr val="tx1"/>
                </a:solidFill>
                <a:latin typeface="Arial" charset="0"/>
                <a:ea typeface="ＭＳ Ｐゴシック" charset="-128"/>
              </a:defRPr>
            </a:lvl6pPr>
            <a:lvl7pPr marL="2966848" indent="-228220" eaLnBrk="0" fontAlgn="base" hangingPunct="0">
              <a:spcBef>
                <a:spcPct val="0"/>
              </a:spcBef>
              <a:spcAft>
                <a:spcPct val="0"/>
              </a:spcAft>
              <a:defRPr kumimoji="1" sz="1200">
                <a:solidFill>
                  <a:schemeClr val="tx1"/>
                </a:solidFill>
                <a:latin typeface="Arial" charset="0"/>
                <a:ea typeface="ＭＳ Ｐゴシック" charset="-128"/>
              </a:defRPr>
            </a:lvl7pPr>
            <a:lvl8pPr marL="3423286" indent="-228220" eaLnBrk="0" fontAlgn="base" hangingPunct="0">
              <a:spcBef>
                <a:spcPct val="0"/>
              </a:spcBef>
              <a:spcAft>
                <a:spcPct val="0"/>
              </a:spcAft>
              <a:defRPr kumimoji="1" sz="1200">
                <a:solidFill>
                  <a:schemeClr val="tx1"/>
                </a:solidFill>
                <a:latin typeface="Arial" charset="0"/>
                <a:ea typeface="ＭＳ Ｐゴシック" charset="-128"/>
              </a:defRPr>
            </a:lvl8pPr>
            <a:lvl9pPr marL="3879724" indent="-228220" eaLnBrk="0" fontAlgn="base" hangingPunct="0">
              <a:spcBef>
                <a:spcPct val="0"/>
              </a:spcBef>
              <a:spcAft>
                <a:spcPct val="0"/>
              </a:spcAft>
              <a:defRPr kumimoji="1" sz="1200">
                <a:solidFill>
                  <a:schemeClr val="tx1"/>
                </a:solidFill>
                <a:latin typeface="Arial" charset="0"/>
                <a:ea typeface="ＭＳ Ｐゴシック" charset="-128"/>
              </a:defRPr>
            </a:lvl9pPr>
          </a:lstStyle>
          <a:p>
            <a:fld id="{AE44AEDE-1810-426F-8E07-12A6F0D73080}" type="slidenum">
              <a:rPr lang="en-US" altLang="ja-JP"/>
              <a:pPr/>
              <a:t>42</a:t>
            </a:fld>
            <a:endParaRPr lang="en-US" altLang="ja-JP"/>
          </a:p>
        </p:txBody>
      </p:sp>
      <p:sp>
        <p:nvSpPr>
          <p:cNvPr id="3" name="スライド イメージ プレースホルダー 2">
            <a:extLst>
              <a:ext uri="{FF2B5EF4-FFF2-40B4-BE49-F238E27FC236}">
                <a16:creationId xmlns:a16="http://schemas.microsoft.com/office/drawing/2014/main" id="{262B64A0-FF95-28DF-5610-9D9DE64C1BB8}"/>
              </a:ext>
            </a:extLst>
          </p:cNvPr>
          <p:cNvSpPr>
            <a:spLocks noGrp="1" noRot="1" noChangeAspect="1"/>
          </p:cNvSpPr>
          <p:nvPr>
            <p:ph type="sldImg"/>
          </p:nvPr>
        </p:nvSpPr>
        <p:spPr>
          <a:xfrm>
            <a:off x="476250" y="741363"/>
            <a:ext cx="5861050" cy="3297237"/>
          </a:xfrm>
        </p:spPr>
      </p:sp>
      <p:sp>
        <p:nvSpPr>
          <p:cNvPr id="4" name="ノート プレースホルダー 3">
            <a:extLst>
              <a:ext uri="{FF2B5EF4-FFF2-40B4-BE49-F238E27FC236}">
                <a16:creationId xmlns:a16="http://schemas.microsoft.com/office/drawing/2014/main" id="{AF8465B9-EC11-A6AE-8B18-F1E6F3042257}"/>
              </a:ext>
            </a:extLst>
          </p:cNvPr>
          <p:cNvSpPr>
            <a:spLocks noGrp="1"/>
          </p:cNvSpPr>
          <p:nvPr>
            <p:ph type="body" idx="1"/>
          </p:nvPr>
        </p:nvSpPr>
        <p:spPr/>
        <p:txBody>
          <a:bodyPr/>
          <a:lstStyle/>
          <a:p>
            <a:pPr>
              <a:spcBef>
                <a:spcPts val="432"/>
              </a:spcBef>
              <a:spcAft>
                <a:spcPts val="0"/>
              </a:spcAft>
            </a:pPr>
            <a:endParaRPr kumimoji="1" lang="ja-JP" altLang="en-US" dirty="0"/>
          </a:p>
        </p:txBody>
      </p:sp>
    </p:spTree>
    <p:extLst>
      <p:ext uri="{BB962C8B-B14F-4D97-AF65-F5344CB8AC3E}">
        <p14:creationId xmlns:p14="http://schemas.microsoft.com/office/powerpoint/2010/main" val="1458304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扉">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D95FD6-734C-7440-86B1-2BEB4513810E}"/>
              </a:ext>
            </a:extLst>
          </p:cNvPr>
          <p:cNvSpPr>
            <a:spLocks noGrp="1" noChangeArrowheads="1"/>
          </p:cNvSpPr>
          <p:nvPr>
            <p:ph type="title" hasCustomPrompt="1"/>
          </p:nvPr>
        </p:nvSpPr>
        <p:spPr bwMode="auto">
          <a:xfrm>
            <a:off x="1039587" y="2179864"/>
            <a:ext cx="10112828" cy="249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sz="3600"/>
            </a:lvl1pPr>
          </a:lstStyle>
          <a:p>
            <a:pPr lvl="0"/>
            <a:r>
              <a:rPr lang="ja-JP" altLang="en-US"/>
              <a:t>マスタ タイトルの書式設定</a:t>
            </a:r>
          </a:p>
        </p:txBody>
      </p:sp>
    </p:spTree>
    <p:extLst>
      <p:ext uri="{BB962C8B-B14F-4D97-AF65-F5344CB8AC3E}">
        <p14:creationId xmlns:p14="http://schemas.microsoft.com/office/powerpoint/2010/main" val="4112762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b="1">
                <a:solidFill>
                  <a:schemeClr val="tx1"/>
                </a:solidFill>
              </a:defRPr>
            </a:lvl1pPr>
          </a:lstStyle>
          <a:p>
            <a:r>
              <a:rPr lang="ja-JP" altLang="en-US" dirty="0"/>
              <a:t>マスタ タイトルの書式設定</a:t>
            </a:r>
          </a:p>
        </p:txBody>
      </p:sp>
      <p:sp>
        <p:nvSpPr>
          <p:cNvPr id="3" name="スライド番号プレースホルダー 2">
            <a:extLst>
              <a:ext uri="{FF2B5EF4-FFF2-40B4-BE49-F238E27FC236}">
                <a16:creationId xmlns:a16="http://schemas.microsoft.com/office/drawing/2014/main" id="{E9F426D9-67D4-F704-E2FC-FC8615C14D43}"/>
              </a:ext>
            </a:extLst>
          </p:cNvPr>
          <p:cNvSpPr>
            <a:spLocks noGrp="1"/>
          </p:cNvSpPr>
          <p:nvPr>
            <p:ph type="sldNum" sz="quarter" idx="10"/>
          </p:nvPr>
        </p:nvSpPr>
        <p:spPr/>
        <p:txBody>
          <a:bodyPr/>
          <a:lstStyle/>
          <a:p>
            <a:fld id="{3C22E879-25C1-4BAC-8729-693BB4353F20}" type="slidenum">
              <a:rPr kumimoji="1" lang="ja-JP" altLang="en-US" smtClean="0"/>
              <a:t>‹#›</a:t>
            </a:fld>
            <a:endParaRPr kumimoji="1" lang="ja-JP" altLang="en-US"/>
          </a:p>
        </p:txBody>
      </p:sp>
    </p:spTree>
    <p:extLst>
      <p:ext uri="{BB962C8B-B14F-4D97-AF65-F5344CB8AC3E}">
        <p14:creationId xmlns:p14="http://schemas.microsoft.com/office/powerpoint/2010/main" val="34152365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438" userDrawn="1">
          <p15:clr>
            <a:srgbClr val="FBAE40"/>
          </p15:clr>
        </p15:guide>
        <p15:guide id="4" pos="551" userDrawn="1">
          <p15:clr>
            <a:srgbClr val="FBAE40"/>
          </p15:clr>
        </p15:guide>
        <p15:guide id="5" pos="7242" userDrawn="1">
          <p15:clr>
            <a:srgbClr val="FBAE40"/>
          </p15:clr>
        </p15:guide>
        <p15:guide id="6" pos="7129" userDrawn="1">
          <p15:clr>
            <a:srgbClr val="FBAE40"/>
          </p15:clr>
        </p15:guide>
        <p15:guide id="7" orient="horz" pos="57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0290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3372035" name="Rectangle 3"/>
          <p:cNvSpPr>
            <a:spLocks noGrp="1" noChangeArrowheads="1"/>
          </p:cNvSpPr>
          <p:nvPr>
            <p:ph type="ctrTitle"/>
          </p:nvPr>
        </p:nvSpPr>
        <p:spPr>
          <a:xfrm>
            <a:off x="914400" y="1395414"/>
            <a:ext cx="10363200" cy="1470025"/>
          </a:xfrm>
        </p:spPr>
        <p:txBody>
          <a:bodyPr/>
          <a:lstStyle>
            <a:lvl1pPr>
              <a:defRPr sz="4800">
                <a:solidFill>
                  <a:schemeClr val="tx1"/>
                </a:solidFill>
              </a:defRPr>
            </a:lvl1pPr>
          </a:lstStyle>
          <a:p>
            <a:r>
              <a:rPr lang="ja-JP" altLang="en-US"/>
              <a:t>マスタ タイトルの書式設定</a:t>
            </a:r>
          </a:p>
        </p:txBody>
      </p:sp>
      <p:sp>
        <p:nvSpPr>
          <p:cNvPr id="3372036" name="Rectangle 4"/>
          <p:cNvSpPr>
            <a:spLocks noGrp="1" noChangeArrowheads="1"/>
          </p:cNvSpPr>
          <p:nvPr>
            <p:ph type="subTitle" idx="1"/>
          </p:nvPr>
        </p:nvSpPr>
        <p:spPr>
          <a:xfrm>
            <a:off x="1828800" y="3886200"/>
            <a:ext cx="8534400" cy="1752600"/>
          </a:xfrm>
        </p:spPr>
        <p:txBody>
          <a:bodyPr/>
          <a:lstStyle>
            <a:lvl1pPr marL="0" indent="0" algn="ctr">
              <a:buFontTx/>
              <a:buNone/>
              <a:defRPr/>
            </a:lvl1pPr>
          </a:lstStyle>
          <a:p>
            <a:r>
              <a:rPr lang="ja-JP" altLang="en-US"/>
              <a:t>マスタ サブタイトルの書式設定</a:t>
            </a:r>
          </a:p>
        </p:txBody>
      </p:sp>
    </p:spTree>
    <p:extLst>
      <p:ext uri="{BB962C8B-B14F-4D97-AF65-F5344CB8AC3E}">
        <p14:creationId xmlns:p14="http://schemas.microsoft.com/office/powerpoint/2010/main" val="1938788830"/>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a:solidFill>
                  <a:schemeClr val="tx1"/>
                </a:solidFill>
              </a:defRPr>
            </a:lvl1p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700680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_ok">
    <p:spTree>
      <p:nvGrpSpPr>
        <p:cNvPr id="1" name=""/>
        <p:cNvGrpSpPr/>
        <p:nvPr/>
      </p:nvGrpSpPr>
      <p:grpSpPr>
        <a:xfrm>
          <a:off x="0" y="0"/>
          <a:ext cx="0" cy="0"/>
          <a:chOff x="0" y="0"/>
          <a:chExt cx="0" cy="0"/>
        </a:xfrm>
      </p:grpSpPr>
      <p:sp>
        <p:nvSpPr>
          <p:cNvPr id="6" name="Segnaposto testo 5">
            <a:extLst>
              <a:ext uri="{FF2B5EF4-FFF2-40B4-BE49-F238E27FC236}">
                <a16:creationId xmlns:a16="http://schemas.microsoft.com/office/drawing/2014/main" id="{F8222E64-C818-4002-91BF-05691503B4CA}"/>
              </a:ext>
            </a:extLst>
          </p:cNvPr>
          <p:cNvSpPr>
            <a:spLocks noGrp="1"/>
          </p:cNvSpPr>
          <p:nvPr>
            <p:ph type="body" sz="quarter" idx="10" hasCustomPrompt="1"/>
          </p:nvPr>
        </p:nvSpPr>
        <p:spPr>
          <a:xfrm>
            <a:off x="978999" y="862257"/>
            <a:ext cx="10245725" cy="375220"/>
          </a:xfrm>
          <a:prstGeom prst="rect">
            <a:avLst/>
          </a:prstGeom>
        </p:spPr>
        <p:txBody>
          <a:bodyPr/>
          <a:lstStyle>
            <a:lvl1pPr marL="0" indent="0">
              <a:buNone/>
              <a:defRPr sz="2133" b="0"/>
            </a:lvl1pPr>
          </a:lstStyle>
          <a:p>
            <a:pPr lvl="0"/>
            <a:r>
              <a:rPr lang="it-IT" dirty="0"/>
              <a:t>Click </a:t>
            </a:r>
            <a:r>
              <a:rPr lang="it-IT" dirty="0" err="1"/>
              <a:t>here</a:t>
            </a:r>
            <a:r>
              <a:rPr lang="it-IT" dirty="0"/>
              <a:t> to </a:t>
            </a:r>
            <a:r>
              <a:rPr lang="it-IT" dirty="0" err="1"/>
              <a:t>add</a:t>
            </a:r>
            <a:r>
              <a:rPr lang="it-IT" dirty="0"/>
              <a:t> Title</a:t>
            </a:r>
          </a:p>
        </p:txBody>
      </p:sp>
      <p:sp>
        <p:nvSpPr>
          <p:cNvPr id="9" name="Segnaposto contenuto 2">
            <a:extLst>
              <a:ext uri="{FF2B5EF4-FFF2-40B4-BE49-F238E27FC236}">
                <a16:creationId xmlns:a16="http://schemas.microsoft.com/office/drawing/2014/main" id="{E2E67749-83E6-453C-8361-EEAF4DF4490F}"/>
              </a:ext>
            </a:extLst>
          </p:cNvPr>
          <p:cNvSpPr>
            <a:spLocks noGrp="1"/>
          </p:cNvSpPr>
          <p:nvPr>
            <p:ph sz="quarter" idx="34" hasCustomPrompt="1"/>
          </p:nvPr>
        </p:nvSpPr>
        <p:spPr>
          <a:xfrm>
            <a:off x="978999" y="1403350"/>
            <a:ext cx="10245725" cy="4878917"/>
          </a:xfrm>
          <a:prstGeom prst="rect">
            <a:avLst/>
          </a:prstGeom>
        </p:spPr>
        <p:txBody>
          <a:bodyPr>
            <a:normAutofit/>
          </a:bodyPr>
          <a:lstStyle>
            <a:lvl1pPr marL="0" indent="0">
              <a:buNone/>
              <a:defRPr sz="1333" b="0">
                <a:latin typeface="Verdana Pro Light" panose="020B0304030504040204" pitchFamily="34" charset="0"/>
              </a:defRPr>
            </a:lvl1pPr>
            <a:lvl2pPr>
              <a:buFont typeface="Arial" panose="020B0604020202020204" pitchFamily="34" charset="0"/>
              <a:buChar char="•"/>
              <a:defRPr b="0">
                <a:latin typeface="+mj-lt"/>
              </a:defRPr>
            </a:lvl2pPr>
            <a:lvl3pPr>
              <a:buFont typeface="Arial" panose="020B0604020202020204" pitchFamily="34" charset="0"/>
              <a:buChar char="•"/>
              <a:defRPr b="0">
                <a:latin typeface="+mj-lt"/>
              </a:defRPr>
            </a:lvl3pPr>
            <a:lvl4pPr>
              <a:buFont typeface="Arial" panose="020B0604020202020204" pitchFamily="34" charset="0"/>
              <a:buChar char="•"/>
              <a:defRPr b="0">
                <a:latin typeface="+mj-lt"/>
              </a:defRPr>
            </a:lvl4pPr>
            <a:lvl5pPr>
              <a:buFont typeface="Arial" panose="020B0604020202020204" pitchFamily="34" charset="0"/>
              <a:buChar char="•"/>
              <a:defRPr b="0">
                <a:latin typeface="+mj-lt"/>
              </a:defRPr>
            </a:lvl5pPr>
            <a:lvl6pPr>
              <a:defRPr/>
            </a:lvl6pPr>
          </a:lstStyle>
          <a:p>
            <a:pPr lvl="0"/>
            <a:r>
              <a:rPr lang="it-IT" dirty="0"/>
              <a:t>Click to </a:t>
            </a:r>
            <a:r>
              <a:rPr lang="it-IT" dirty="0" err="1"/>
              <a:t>add</a:t>
            </a:r>
            <a:r>
              <a:rPr lang="it-IT" dirty="0"/>
              <a:t> text</a:t>
            </a:r>
          </a:p>
        </p:txBody>
      </p:sp>
    </p:spTree>
    <p:extLst>
      <p:ext uri="{BB962C8B-B14F-4D97-AF65-F5344CB8AC3E}">
        <p14:creationId xmlns:p14="http://schemas.microsoft.com/office/powerpoint/2010/main" val="479960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6" name="Segnaposto testo 5">
            <a:extLst>
              <a:ext uri="{FF2B5EF4-FFF2-40B4-BE49-F238E27FC236}">
                <a16:creationId xmlns:a16="http://schemas.microsoft.com/office/drawing/2014/main" id="{F8222E64-C818-4002-91BF-05691503B4CA}"/>
              </a:ext>
            </a:extLst>
          </p:cNvPr>
          <p:cNvSpPr>
            <a:spLocks noGrp="1"/>
          </p:cNvSpPr>
          <p:nvPr>
            <p:ph type="body" sz="quarter" idx="10" hasCustomPrompt="1"/>
          </p:nvPr>
        </p:nvSpPr>
        <p:spPr>
          <a:xfrm>
            <a:off x="978999" y="862257"/>
            <a:ext cx="10245725" cy="375220"/>
          </a:xfrm>
          <a:prstGeom prst="rect">
            <a:avLst/>
          </a:prstGeom>
        </p:spPr>
        <p:txBody>
          <a:bodyPr/>
          <a:lstStyle>
            <a:lvl1pPr marL="0" indent="0">
              <a:buNone/>
              <a:defRPr sz="2133" b="0"/>
            </a:lvl1pPr>
          </a:lstStyle>
          <a:p>
            <a:pPr lvl="0"/>
            <a:r>
              <a:rPr lang="it-IT" dirty="0"/>
              <a:t>Click </a:t>
            </a:r>
            <a:r>
              <a:rPr lang="it-IT" dirty="0" err="1"/>
              <a:t>here</a:t>
            </a:r>
            <a:r>
              <a:rPr lang="it-IT" dirty="0"/>
              <a:t> to </a:t>
            </a:r>
            <a:r>
              <a:rPr lang="it-IT" dirty="0" err="1"/>
              <a:t>add</a:t>
            </a:r>
            <a:r>
              <a:rPr lang="it-IT" dirty="0"/>
              <a:t> Title</a:t>
            </a:r>
          </a:p>
        </p:txBody>
      </p:sp>
      <p:sp>
        <p:nvSpPr>
          <p:cNvPr id="9" name="Segnaposto contenuto 2">
            <a:extLst>
              <a:ext uri="{FF2B5EF4-FFF2-40B4-BE49-F238E27FC236}">
                <a16:creationId xmlns:a16="http://schemas.microsoft.com/office/drawing/2014/main" id="{E2E67749-83E6-453C-8361-EEAF4DF4490F}"/>
              </a:ext>
            </a:extLst>
          </p:cNvPr>
          <p:cNvSpPr>
            <a:spLocks noGrp="1"/>
          </p:cNvSpPr>
          <p:nvPr>
            <p:ph sz="quarter" idx="34" hasCustomPrompt="1"/>
          </p:nvPr>
        </p:nvSpPr>
        <p:spPr>
          <a:xfrm>
            <a:off x="978999" y="1794934"/>
            <a:ext cx="10245725" cy="4447821"/>
          </a:xfrm>
          <a:prstGeom prst="rect">
            <a:avLst/>
          </a:prstGeom>
        </p:spPr>
        <p:txBody>
          <a:bodyPr>
            <a:normAutofit/>
          </a:bodyPr>
          <a:lstStyle>
            <a:lvl1pPr marL="0" indent="0">
              <a:buNone/>
              <a:defRPr sz="1333" b="0">
                <a:latin typeface="Verdana Pro Light" panose="020B0304030504040204" pitchFamily="34" charset="0"/>
              </a:defRPr>
            </a:lvl1pPr>
            <a:lvl2pPr>
              <a:buFont typeface="Arial" panose="020B0604020202020204" pitchFamily="34" charset="0"/>
              <a:buChar char="•"/>
              <a:defRPr b="0">
                <a:latin typeface="+mj-lt"/>
              </a:defRPr>
            </a:lvl2pPr>
            <a:lvl3pPr>
              <a:buFont typeface="Arial" panose="020B0604020202020204" pitchFamily="34" charset="0"/>
              <a:buChar char="•"/>
              <a:defRPr b="0">
                <a:latin typeface="+mj-lt"/>
              </a:defRPr>
            </a:lvl3pPr>
            <a:lvl4pPr>
              <a:buFont typeface="Arial" panose="020B0604020202020204" pitchFamily="34" charset="0"/>
              <a:buChar char="•"/>
              <a:defRPr b="0">
                <a:latin typeface="+mj-lt"/>
              </a:defRPr>
            </a:lvl4pPr>
            <a:lvl5pPr>
              <a:buFont typeface="Arial" panose="020B0604020202020204" pitchFamily="34" charset="0"/>
              <a:buChar char="•"/>
              <a:defRPr b="0">
                <a:latin typeface="+mj-lt"/>
              </a:defRPr>
            </a:lvl5pPr>
            <a:lvl6pPr>
              <a:defRPr/>
            </a:lvl6pPr>
          </a:lstStyle>
          <a:p>
            <a:pPr lvl="0"/>
            <a:r>
              <a:rPr lang="it-IT" dirty="0"/>
              <a:t>Click to </a:t>
            </a:r>
            <a:r>
              <a:rPr lang="it-IT" dirty="0" err="1"/>
              <a:t>add</a:t>
            </a:r>
            <a:r>
              <a:rPr lang="it-IT" dirty="0"/>
              <a:t> text</a:t>
            </a:r>
          </a:p>
        </p:txBody>
      </p:sp>
      <p:sp>
        <p:nvSpPr>
          <p:cNvPr id="10" name="The Chiesi Pattern">
            <a:extLst>
              <a:ext uri="{FF2B5EF4-FFF2-40B4-BE49-F238E27FC236}">
                <a16:creationId xmlns:a16="http://schemas.microsoft.com/office/drawing/2014/main" id="{23F5204F-898A-4295-9816-E03086230404}"/>
              </a:ext>
            </a:extLst>
          </p:cNvPr>
          <p:cNvSpPr txBox="1">
            <a:spLocks noGrp="1"/>
          </p:cNvSpPr>
          <p:nvPr>
            <p:ph type="body" sz="quarter" idx="35" hasCustomPrompt="1"/>
          </p:nvPr>
        </p:nvSpPr>
        <p:spPr>
          <a:xfrm>
            <a:off x="978999" y="1322926"/>
            <a:ext cx="10245725" cy="273727"/>
          </a:xfrm>
          <a:prstGeom prst="rect">
            <a:avLst/>
          </a:prstGeom>
        </p:spPr>
        <p:txBody>
          <a:bodyPr>
            <a:noAutofit/>
          </a:bodyPr>
          <a:lstStyle>
            <a:lvl1pPr marL="0" indent="0">
              <a:buNone/>
              <a:defRPr sz="1600" b="0" i="1" baseline="0">
                <a:latin typeface="+mj-lt"/>
              </a:defRPr>
            </a:lvl1pPr>
          </a:lstStyle>
          <a:p>
            <a:r>
              <a:rPr lang="en-GB" dirty="0"/>
              <a:t>Click To Add </a:t>
            </a:r>
            <a:r>
              <a:rPr lang="en-GB" dirty="0" err="1"/>
              <a:t>SubTitle</a:t>
            </a:r>
            <a:endParaRPr lang="en-GB" dirty="0"/>
          </a:p>
        </p:txBody>
      </p:sp>
    </p:spTree>
    <p:extLst>
      <p:ext uri="{BB962C8B-B14F-4D97-AF65-F5344CB8AC3E}">
        <p14:creationId xmlns:p14="http://schemas.microsoft.com/office/powerpoint/2010/main" val="520971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_rare">
    <p:spTree>
      <p:nvGrpSpPr>
        <p:cNvPr id="1" name=""/>
        <p:cNvGrpSpPr/>
        <p:nvPr/>
      </p:nvGrpSpPr>
      <p:grpSpPr>
        <a:xfrm>
          <a:off x="0" y="0"/>
          <a:ext cx="0" cy="0"/>
          <a:chOff x="0" y="0"/>
          <a:chExt cx="0" cy="0"/>
        </a:xfrm>
      </p:grpSpPr>
      <p:sp>
        <p:nvSpPr>
          <p:cNvPr id="6" name="Segnaposto testo 5">
            <a:extLst>
              <a:ext uri="{FF2B5EF4-FFF2-40B4-BE49-F238E27FC236}">
                <a16:creationId xmlns:a16="http://schemas.microsoft.com/office/drawing/2014/main" id="{F8222E64-C818-4002-91BF-05691503B4CA}"/>
              </a:ext>
            </a:extLst>
          </p:cNvPr>
          <p:cNvSpPr>
            <a:spLocks noGrp="1"/>
          </p:cNvSpPr>
          <p:nvPr>
            <p:ph type="body" sz="quarter" idx="10" hasCustomPrompt="1"/>
          </p:nvPr>
        </p:nvSpPr>
        <p:spPr>
          <a:xfrm>
            <a:off x="978999" y="862257"/>
            <a:ext cx="10245725" cy="375220"/>
          </a:xfrm>
          <a:prstGeom prst="rect">
            <a:avLst/>
          </a:prstGeom>
        </p:spPr>
        <p:txBody>
          <a:bodyPr/>
          <a:lstStyle>
            <a:lvl1pPr marL="0" indent="0">
              <a:buNone/>
              <a:defRPr sz="2133" b="0"/>
            </a:lvl1pPr>
          </a:lstStyle>
          <a:p>
            <a:pPr lvl="0"/>
            <a:r>
              <a:rPr lang="it-IT" dirty="0"/>
              <a:t>Click </a:t>
            </a:r>
            <a:r>
              <a:rPr lang="it-IT" dirty="0" err="1"/>
              <a:t>here</a:t>
            </a:r>
            <a:r>
              <a:rPr lang="it-IT" dirty="0"/>
              <a:t> to </a:t>
            </a:r>
            <a:r>
              <a:rPr lang="it-IT" dirty="0" err="1"/>
              <a:t>add</a:t>
            </a:r>
            <a:r>
              <a:rPr lang="it-IT" dirty="0"/>
              <a:t> Title</a:t>
            </a:r>
          </a:p>
        </p:txBody>
      </p:sp>
      <p:sp>
        <p:nvSpPr>
          <p:cNvPr id="8" name="Elemento grafico 16">
            <a:extLst>
              <a:ext uri="{FF2B5EF4-FFF2-40B4-BE49-F238E27FC236}">
                <a16:creationId xmlns:a16="http://schemas.microsoft.com/office/drawing/2014/main" id="{4D7F1DDB-E9CB-4169-981A-A583A2149C3D}"/>
              </a:ext>
            </a:extLst>
          </p:cNvPr>
          <p:cNvSpPr/>
          <p:nvPr userDrawn="1"/>
        </p:nvSpPr>
        <p:spPr>
          <a:xfrm>
            <a:off x="9624646" y="6359302"/>
            <a:ext cx="2567354" cy="498698"/>
          </a:xfrm>
          <a:custGeom>
            <a:avLst/>
            <a:gdLst>
              <a:gd name="connsiteX0" fmla="*/ 0 w 6091713"/>
              <a:gd name="connsiteY0" fmla="*/ 1183291 h 1183290"/>
              <a:gd name="connsiteX1" fmla="*/ 6091714 w 6091713"/>
              <a:gd name="connsiteY1" fmla="*/ 1183291 h 1183290"/>
              <a:gd name="connsiteX2" fmla="*/ 6091714 w 6091713"/>
              <a:gd name="connsiteY2" fmla="*/ 0 h 1183290"/>
              <a:gd name="connsiteX3" fmla="*/ 0 w 6091713"/>
              <a:gd name="connsiteY3" fmla="*/ 1183291 h 1183290"/>
            </a:gdLst>
            <a:ahLst/>
            <a:cxnLst>
              <a:cxn ang="0">
                <a:pos x="connsiteX0" y="connsiteY0"/>
              </a:cxn>
              <a:cxn ang="0">
                <a:pos x="connsiteX1" y="connsiteY1"/>
              </a:cxn>
              <a:cxn ang="0">
                <a:pos x="connsiteX2" y="connsiteY2"/>
              </a:cxn>
              <a:cxn ang="0">
                <a:pos x="connsiteX3" y="connsiteY3"/>
              </a:cxn>
            </a:cxnLst>
            <a:rect l="l" t="t" r="r" b="b"/>
            <a:pathLst>
              <a:path w="6091713" h="1183290">
                <a:moveTo>
                  <a:pt x="0" y="1183291"/>
                </a:moveTo>
                <a:lnTo>
                  <a:pt x="6091714" y="1183291"/>
                </a:lnTo>
                <a:lnTo>
                  <a:pt x="6091714" y="0"/>
                </a:lnTo>
                <a:lnTo>
                  <a:pt x="0" y="1183291"/>
                </a:lnTo>
                <a:close/>
              </a:path>
            </a:pathLst>
          </a:custGeom>
          <a:solidFill>
            <a:schemeClr val="bg1">
              <a:lumMod val="95000"/>
            </a:schemeClr>
          </a:solidFill>
          <a:ln w="9525" cap="flat">
            <a:noFill/>
            <a:prstDash val="solid"/>
            <a:miter/>
          </a:ln>
        </p:spPr>
        <p:txBody>
          <a:bodyPr rtlCol="0" anchor="ctr"/>
          <a:lstStyle/>
          <a:p>
            <a:endParaRPr lang="it-IT" sz="800"/>
          </a:p>
        </p:txBody>
      </p:sp>
      <p:sp>
        <p:nvSpPr>
          <p:cNvPr id="9" name="Segnaposto contenuto 2">
            <a:extLst>
              <a:ext uri="{FF2B5EF4-FFF2-40B4-BE49-F238E27FC236}">
                <a16:creationId xmlns:a16="http://schemas.microsoft.com/office/drawing/2014/main" id="{E2E67749-83E6-453C-8361-EEAF4DF4490F}"/>
              </a:ext>
            </a:extLst>
          </p:cNvPr>
          <p:cNvSpPr>
            <a:spLocks noGrp="1"/>
          </p:cNvSpPr>
          <p:nvPr>
            <p:ph sz="quarter" idx="34" hasCustomPrompt="1"/>
          </p:nvPr>
        </p:nvSpPr>
        <p:spPr>
          <a:xfrm>
            <a:off x="978999" y="1403350"/>
            <a:ext cx="10245725" cy="4766028"/>
          </a:xfrm>
          <a:prstGeom prst="rect">
            <a:avLst/>
          </a:prstGeom>
        </p:spPr>
        <p:txBody>
          <a:bodyPr>
            <a:normAutofit/>
          </a:bodyPr>
          <a:lstStyle>
            <a:lvl1pPr marL="0" indent="0">
              <a:buNone/>
              <a:defRPr sz="1333" b="0">
                <a:latin typeface="Verdana Pro Light" panose="020B0304030504040204" pitchFamily="34" charset="0"/>
              </a:defRPr>
            </a:lvl1pPr>
            <a:lvl2pPr>
              <a:buFont typeface="Arial" panose="020B0604020202020204" pitchFamily="34" charset="0"/>
              <a:buChar char="•"/>
              <a:defRPr b="0">
                <a:latin typeface="+mj-lt"/>
              </a:defRPr>
            </a:lvl2pPr>
            <a:lvl3pPr>
              <a:buFont typeface="Arial" panose="020B0604020202020204" pitchFamily="34" charset="0"/>
              <a:buChar char="•"/>
              <a:defRPr b="0">
                <a:latin typeface="+mj-lt"/>
              </a:defRPr>
            </a:lvl3pPr>
            <a:lvl4pPr>
              <a:buFont typeface="Arial" panose="020B0604020202020204" pitchFamily="34" charset="0"/>
              <a:buChar char="•"/>
              <a:defRPr b="0">
                <a:latin typeface="+mj-lt"/>
              </a:defRPr>
            </a:lvl4pPr>
            <a:lvl5pPr>
              <a:buFont typeface="Arial" panose="020B0604020202020204" pitchFamily="34" charset="0"/>
              <a:buChar char="•"/>
              <a:defRPr b="0">
                <a:latin typeface="+mj-lt"/>
              </a:defRPr>
            </a:lvl5pPr>
            <a:lvl6pPr>
              <a:defRPr/>
            </a:lvl6pPr>
          </a:lstStyle>
          <a:p>
            <a:pPr lvl="0"/>
            <a:r>
              <a:rPr lang="it-IT" dirty="0"/>
              <a:t>Click to </a:t>
            </a:r>
            <a:r>
              <a:rPr lang="it-IT" dirty="0" err="1"/>
              <a:t>add</a:t>
            </a:r>
            <a:r>
              <a:rPr lang="it-IT" dirty="0"/>
              <a:t> text</a:t>
            </a:r>
          </a:p>
        </p:txBody>
      </p:sp>
      <p:pic>
        <p:nvPicPr>
          <p:cNvPr id="10" name="Elemento grafico 9">
            <a:extLst>
              <a:ext uri="{FF2B5EF4-FFF2-40B4-BE49-F238E27FC236}">
                <a16:creationId xmlns:a16="http://schemas.microsoft.com/office/drawing/2014/main" id="{A00E1CD0-4760-45B7-81FC-814E711F149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1132" y="6360131"/>
            <a:ext cx="1031967" cy="291904"/>
          </a:xfrm>
          <a:prstGeom prst="rect">
            <a:avLst/>
          </a:prstGeom>
        </p:spPr>
      </p:pic>
    </p:spTree>
    <p:extLst>
      <p:ext uri="{BB962C8B-B14F-4D97-AF65-F5344CB8AC3E}">
        <p14:creationId xmlns:p14="http://schemas.microsoft.com/office/powerpoint/2010/main" val="1534887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_air">
    <p:spTree>
      <p:nvGrpSpPr>
        <p:cNvPr id="1" name=""/>
        <p:cNvGrpSpPr/>
        <p:nvPr/>
      </p:nvGrpSpPr>
      <p:grpSpPr>
        <a:xfrm>
          <a:off x="0" y="0"/>
          <a:ext cx="0" cy="0"/>
          <a:chOff x="0" y="0"/>
          <a:chExt cx="0" cy="0"/>
        </a:xfrm>
      </p:grpSpPr>
      <p:sp>
        <p:nvSpPr>
          <p:cNvPr id="6" name="Segnaposto testo 5">
            <a:extLst>
              <a:ext uri="{FF2B5EF4-FFF2-40B4-BE49-F238E27FC236}">
                <a16:creationId xmlns:a16="http://schemas.microsoft.com/office/drawing/2014/main" id="{F8222E64-C818-4002-91BF-05691503B4CA}"/>
              </a:ext>
            </a:extLst>
          </p:cNvPr>
          <p:cNvSpPr>
            <a:spLocks noGrp="1"/>
          </p:cNvSpPr>
          <p:nvPr>
            <p:ph type="body" sz="quarter" idx="10" hasCustomPrompt="1"/>
          </p:nvPr>
        </p:nvSpPr>
        <p:spPr>
          <a:xfrm>
            <a:off x="978999" y="862257"/>
            <a:ext cx="10245725" cy="375220"/>
          </a:xfrm>
          <a:prstGeom prst="rect">
            <a:avLst/>
          </a:prstGeom>
        </p:spPr>
        <p:txBody>
          <a:bodyPr/>
          <a:lstStyle>
            <a:lvl1pPr marL="0" indent="0">
              <a:buNone/>
              <a:defRPr sz="2133" b="0"/>
            </a:lvl1pPr>
          </a:lstStyle>
          <a:p>
            <a:pPr lvl="0"/>
            <a:r>
              <a:rPr lang="it-IT" dirty="0"/>
              <a:t>Click </a:t>
            </a:r>
            <a:r>
              <a:rPr lang="it-IT" dirty="0" err="1"/>
              <a:t>here</a:t>
            </a:r>
            <a:r>
              <a:rPr lang="it-IT" dirty="0"/>
              <a:t> to </a:t>
            </a:r>
            <a:r>
              <a:rPr lang="it-IT" dirty="0" err="1"/>
              <a:t>add</a:t>
            </a:r>
            <a:r>
              <a:rPr lang="it-IT" dirty="0"/>
              <a:t> Title</a:t>
            </a:r>
          </a:p>
        </p:txBody>
      </p:sp>
      <p:sp>
        <p:nvSpPr>
          <p:cNvPr id="8" name="Elemento grafico 16">
            <a:extLst>
              <a:ext uri="{FF2B5EF4-FFF2-40B4-BE49-F238E27FC236}">
                <a16:creationId xmlns:a16="http://schemas.microsoft.com/office/drawing/2014/main" id="{4D7F1DDB-E9CB-4169-981A-A583A2149C3D}"/>
              </a:ext>
            </a:extLst>
          </p:cNvPr>
          <p:cNvSpPr/>
          <p:nvPr userDrawn="1"/>
        </p:nvSpPr>
        <p:spPr>
          <a:xfrm>
            <a:off x="9624646" y="6359302"/>
            <a:ext cx="2567354" cy="498698"/>
          </a:xfrm>
          <a:custGeom>
            <a:avLst/>
            <a:gdLst>
              <a:gd name="connsiteX0" fmla="*/ 0 w 6091713"/>
              <a:gd name="connsiteY0" fmla="*/ 1183291 h 1183290"/>
              <a:gd name="connsiteX1" fmla="*/ 6091714 w 6091713"/>
              <a:gd name="connsiteY1" fmla="*/ 1183291 h 1183290"/>
              <a:gd name="connsiteX2" fmla="*/ 6091714 w 6091713"/>
              <a:gd name="connsiteY2" fmla="*/ 0 h 1183290"/>
              <a:gd name="connsiteX3" fmla="*/ 0 w 6091713"/>
              <a:gd name="connsiteY3" fmla="*/ 1183291 h 1183290"/>
            </a:gdLst>
            <a:ahLst/>
            <a:cxnLst>
              <a:cxn ang="0">
                <a:pos x="connsiteX0" y="connsiteY0"/>
              </a:cxn>
              <a:cxn ang="0">
                <a:pos x="connsiteX1" y="connsiteY1"/>
              </a:cxn>
              <a:cxn ang="0">
                <a:pos x="connsiteX2" y="connsiteY2"/>
              </a:cxn>
              <a:cxn ang="0">
                <a:pos x="connsiteX3" y="connsiteY3"/>
              </a:cxn>
            </a:cxnLst>
            <a:rect l="l" t="t" r="r" b="b"/>
            <a:pathLst>
              <a:path w="6091713" h="1183290">
                <a:moveTo>
                  <a:pt x="0" y="1183291"/>
                </a:moveTo>
                <a:lnTo>
                  <a:pt x="6091714" y="1183291"/>
                </a:lnTo>
                <a:lnTo>
                  <a:pt x="6091714" y="0"/>
                </a:lnTo>
                <a:lnTo>
                  <a:pt x="0" y="1183291"/>
                </a:lnTo>
                <a:close/>
              </a:path>
            </a:pathLst>
          </a:custGeom>
          <a:solidFill>
            <a:schemeClr val="bg1">
              <a:lumMod val="95000"/>
            </a:schemeClr>
          </a:solidFill>
          <a:ln w="9525" cap="flat">
            <a:noFill/>
            <a:prstDash val="solid"/>
            <a:miter/>
          </a:ln>
        </p:spPr>
        <p:txBody>
          <a:bodyPr rtlCol="0" anchor="ctr"/>
          <a:lstStyle/>
          <a:p>
            <a:endParaRPr lang="it-IT" sz="800"/>
          </a:p>
        </p:txBody>
      </p:sp>
      <p:sp>
        <p:nvSpPr>
          <p:cNvPr id="9" name="Segnaposto contenuto 2">
            <a:extLst>
              <a:ext uri="{FF2B5EF4-FFF2-40B4-BE49-F238E27FC236}">
                <a16:creationId xmlns:a16="http://schemas.microsoft.com/office/drawing/2014/main" id="{E2E67749-83E6-453C-8361-EEAF4DF4490F}"/>
              </a:ext>
            </a:extLst>
          </p:cNvPr>
          <p:cNvSpPr>
            <a:spLocks noGrp="1"/>
          </p:cNvSpPr>
          <p:nvPr>
            <p:ph sz="quarter" idx="34" hasCustomPrompt="1"/>
          </p:nvPr>
        </p:nvSpPr>
        <p:spPr>
          <a:xfrm>
            <a:off x="978999" y="1403350"/>
            <a:ext cx="10245725" cy="4766028"/>
          </a:xfrm>
          <a:prstGeom prst="rect">
            <a:avLst/>
          </a:prstGeom>
        </p:spPr>
        <p:txBody>
          <a:bodyPr>
            <a:normAutofit/>
          </a:bodyPr>
          <a:lstStyle>
            <a:lvl1pPr marL="0" indent="0">
              <a:buNone/>
              <a:defRPr sz="1333" b="0">
                <a:latin typeface="Verdana Pro Light" panose="020B0304030504040204" pitchFamily="34" charset="0"/>
              </a:defRPr>
            </a:lvl1pPr>
            <a:lvl2pPr>
              <a:buFont typeface="Arial" panose="020B0604020202020204" pitchFamily="34" charset="0"/>
              <a:buChar char="•"/>
              <a:defRPr b="0">
                <a:latin typeface="+mj-lt"/>
              </a:defRPr>
            </a:lvl2pPr>
            <a:lvl3pPr>
              <a:buFont typeface="Arial" panose="020B0604020202020204" pitchFamily="34" charset="0"/>
              <a:buChar char="•"/>
              <a:defRPr b="0">
                <a:latin typeface="+mj-lt"/>
              </a:defRPr>
            </a:lvl3pPr>
            <a:lvl4pPr>
              <a:buFont typeface="Arial" panose="020B0604020202020204" pitchFamily="34" charset="0"/>
              <a:buChar char="•"/>
              <a:defRPr b="0">
                <a:latin typeface="+mj-lt"/>
              </a:defRPr>
            </a:lvl4pPr>
            <a:lvl5pPr>
              <a:buFont typeface="Arial" panose="020B0604020202020204" pitchFamily="34" charset="0"/>
              <a:buChar char="•"/>
              <a:defRPr b="0">
                <a:latin typeface="+mj-lt"/>
              </a:defRPr>
            </a:lvl5pPr>
            <a:lvl6pPr>
              <a:defRPr/>
            </a:lvl6pPr>
          </a:lstStyle>
          <a:p>
            <a:pPr lvl="0"/>
            <a:r>
              <a:rPr lang="it-IT" dirty="0"/>
              <a:t>Click to </a:t>
            </a:r>
            <a:r>
              <a:rPr lang="it-IT" dirty="0" err="1"/>
              <a:t>add</a:t>
            </a:r>
            <a:r>
              <a:rPr lang="it-IT" dirty="0"/>
              <a:t> text</a:t>
            </a:r>
          </a:p>
        </p:txBody>
      </p:sp>
      <p:pic>
        <p:nvPicPr>
          <p:cNvPr id="12" name="Elemento grafico 11">
            <a:extLst>
              <a:ext uri="{FF2B5EF4-FFF2-40B4-BE49-F238E27FC236}">
                <a16:creationId xmlns:a16="http://schemas.microsoft.com/office/drawing/2014/main" id="{BFC4E1F6-AD43-4865-8B3F-16D838FF82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1132" y="6314938"/>
            <a:ext cx="737542" cy="337097"/>
          </a:xfrm>
          <a:prstGeom prst="rect">
            <a:avLst/>
          </a:prstGeom>
        </p:spPr>
      </p:pic>
    </p:spTree>
    <p:extLst>
      <p:ext uri="{BB962C8B-B14F-4D97-AF65-F5344CB8AC3E}">
        <p14:creationId xmlns:p14="http://schemas.microsoft.com/office/powerpoint/2010/main" val="3034947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and Content_care">
    <p:spTree>
      <p:nvGrpSpPr>
        <p:cNvPr id="1" name=""/>
        <p:cNvGrpSpPr/>
        <p:nvPr/>
      </p:nvGrpSpPr>
      <p:grpSpPr>
        <a:xfrm>
          <a:off x="0" y="0"/>
          <a:ext cx="0" cy="0"/>
          <a:chOff x="0" y="0"/>
          <a:chExt cx="0" cy="0"/>
        </a:xfrm>
      </p:grpSpPr>
      <p:sp>
        <p:nvSpPr>
          <p:cNvPr id="6" name="Segnaposto testo 5">
            <a:extLst>
              <a:ext uri="{FF2B5EF4-FFF2-40B4-BE49-F238E27FC236}">
                <a16:creationId xmlns:a16="http://schemas.microsoft.com/office/drawing/2014/main" id="{F8222E64-C818-4002-91BF-05691503B4CA}"/>
              </a:ext>
            </a:extLst>
          </p:cNvPr>
          <p:cNvSpPr>
            <a:spLocks noGrp="1"/>
          </p:cNvSpPr>
          <p:nvPr>
            <p:ph type="body" sz="quarter" idx="10" hasCustomPrompt="1"/>
          </p:nvPr>
        </p:nvSpPr>
        <p:spPr>
          <a:xfrm>
            <a:off x="978999" y="862257"/>
            <a:ext cx="10245725" cy="375220"/>
          </a:xfrm>
          <a:prstGeom prst="rect">
            <a:avLst/>
          </a:prstGeom>
        </p:spPr>
        <p:txBody>
          <a:bodyPr/>
          <a:lstStyle>
            <a:lvl1pPr marL="0" indent="0">
              <a:buNone/>
              <a:defRPr sz="2133" b="0"/>
            </a:lvl1pPr>
          </a:lstStyle>
          <a:p>
            <a:pPr lvl="0"/>
            <a:r>
              <a:rPr lang="it-IT" dirty="0"/>
              <a:t>Click </a:t>
            </a:r>
            <a:r>
              <a:rPr lang="it-IT" dirty="0" err="1"/>
              <a:t>here</a:t>
            </a:r>
            <a:r>
              <a:rPr lang="it-IT" dirty="0"/>
              <a:t> to </a:t>
            </a:r>
            <a:r>
              <a:rPr lang="it-IT" dirty="0" err="1"/>
              <a:t>add</a:t>
            </a:r>
            <a:r>
              <a:rPr lang="it-IT" dirty="0"/>
              <a:t> Title</a:t>
            </a:r>
          </a:p>
        </p:txBody>
      </p:sp>
      <p:sp>
        <p:nvSpPr>
          <p:cNvPr id="8" name="Elemento grafico 16">
            <a:extLst>
              <a:ext uri="{FF2B5EF4-FFF2-40B4-BE49-F238E27FC236}">
                <a16:creationId xmlns:a16="http://schemas.microsoft.com/office/drawing/2014/main" id="{4D7F1DDB-E9CB-4169-981A-A583A2149C3D}"/>
              </a:ext>
            </a:extLst>
          </p:cNvPr>
          <p:cNvSpPr/>
          <p:nvPr userDrawn="1"/>
        </p:nvSpPr>
        <p:spPr>
          <a:xfrm>
            <a:off x="9624646" y="6359302"/>
            <a:ext cx="2567354" cy="498698"/>
          </a:xfrm>
          <a:custGeom>
            <a:avLst/>
            <a:gdLst>
              <a:gd name="connsiteX0" fmla="*/ 0 w 6091713"/>
              <a:gd name="connsiteY0" fmla="*/ 1183291 h 1183290"/>
              <a:gd name="connsiteX1" fmla="*/ 6091714 w 6091713"/>
              <a:gd name="connsiteY1" fmla="*/ 1183291 h 1183290"/>
              <a:gd name="connsiteX2" fmla="*/ 6091714 w 6091713"/>
              <a:gd name="connsiteY2" fmla="*/ 0 h 1183290"/>
              <a:gd name="connsiteX3" fmla="*/ 0 w 6091713"/>
              <a:gd name="connsiteY3" fmla="*/ 1183291 h 1183290"/>
            </a:gdLst>
            <a:ahLst/>
            <a:cxnLst>
              <a:cxn ang="0">
                <a:pos x="connsiteX0" y="connsiteY0"/>
              </a:cxn>
              <a:cxn ang="0">
                <a:pos x="connsiteX1" y="connsiteY1"/>
              </a:cxn>
              <a:cxn ang="0">
                <a:pos x="connsiteX2" y="connsiteY2"/>
              </a:cxn>
              <a:cxn ang="0">
                <a:pos x="connsiteX3" y="connsiteY3"/>
              </a:cxn>
            </a:cxnLst>
            <a:rect l="l" t="t" r="r" b="b"/>
            <a:pathLst>
              <a:path w="6091713" h="1183290">
                <a:moveTo>
                  <a:pt x="0" y="1183291"/>
                </a:moveTo>
                <a:lnTo>
                  <a:pt x="6091714" y="1183291"/>
                </a:lnTo>
                <a:lnTo>
                  <a:pt x="6091714" y="0"/>
                </a:lnTo>
                <a:lnTo>
                  <a:pt x="0" y="1183291"/>
                </a:lnTo>
                <a:close/>
              </a:path>
            </a:pathLst>
          </a:custGeom>
          <a:solidFill>
            <a:schemeClr val="bg1">
              <a:lumMod val="95000"/>
            </a:schemeClr>
          </a:solidFill>
          <a:ln w="9525" cap="flat">
            <a:noFill/>
            <a:prstDash val="solid"/>
            <a:miter/>
          </a:ln>
        </p:spPr>
        <p:txBody>
          <a:bodyPr rtlCol="0" anchor="ctr"/>
          <a:lstStyle/>
          <a:p>
            <a:endParaRPr lang="it-IT" sz="800"/>
          </a:p>
        </p:txBody>
      </p:sp>
      <p:sp>
        <p:nvSpPr>
          <p:cNvPr id="9" name="Segnaposto contenuto 2">
            <a:extLst>
              <a:ext uri="{FF2B5EF4-FFF2-40B4-BE49-F238E27FC236}">
                <a16:creationId xmlns:a16="http://schemas.microsoft.com/office/drawing/2014/main" id="{E2E67749-83E6-453C-8361-EEAF4DF4490F}"/>
              </a:ext>
            </a:extLst>
          </p:cNvPr>
          <p:cNvSpPr>
            <a:spLocks noGrp="1"/>
          </p:cNvSpPr>
          <p:nvPr>
            <p:ph sz="quarter" idx="34" hasCustomPrompt="1"/>
          </p:nvPr>
        </p:nvSpPr>
        <p:spPr>
          <a:xfrm>
            <a:off x="978999" y="1403350"/>
            <a:ext cx="10245725" cy="4766028"/>
          </a:xfrm>
          <a:prstGeom prst="rect">
            <a:avLst/>
          </a:prstGeom>
        </p:spPr>
        <p:txBody>
          <a:bodyPr>
            <a:normAutofit/>
          </a:bodyPr>
          <a:lstStyle>
            <a:lvl1pPr marL="0" indent="0">
              <a:buNone/>
              <a:defRPr sz="1333" b="0">
                <a:latin typeface="Verdana Pro Light" panose="020B0304030504040204" pitchFamily="34" charset="0"/>
              </a:defRPr>
            </a:lvl1pPr>
            <a:lvl2pPr>
              <a:buFont typeface="Arial" panose="020B0604020202020204" pitchFamily="34" charset="0"/>
              <a:buChar char="•"/>
              <a:defRPr b="0">
                <a:latin typeface="+mj-lt"/>
              </a:defRPr>
            </a:lvl2pPr>
            <a:lvl3pPr>
              <a:buFont typeface="Arial" panose="020B0604020202020204" pitchFamily="34" charset="0"/>
              <a:buChar char="•"/>
              <a:defRPr b="0">
                <a:latin typeface="+mj-lt"/>
              </a:defRPr>
            </a:lvl3pPr>
            <a:lvl4pPr>
              <a:buFont typeface="Arial" panose="020B0604020202020204" pitchFamily="34" charset="0"/>
              <a:buChar char="•"/>
              <a:defRPr b="0">
                <a:latin typeface="+mj-lt"/>
              </a:defRPr>
            </a:lvl4pPr>
            <a:lvl5pPr>
              <a:buFont typeface="Arial" panose="020B0604020202020204" pitchFamily="34" charset="0"/>
              <a:buChar char="•"/>
              <a:defRPr b="0">
                <a:latin typeface="+mj-lt"/>
              </a:defRPr>
            </a:lvl5pPr>
            <a:lvl6pPr>
              <a:defRPr/>
            </a:lvl6pPr>
          </a:lstStyle>
          <a:p>
            <a:pPr lvl="0"/>
            <a:r>
              <a:rPr lang="it-IT" dirty="0"/>
              <a:t>Click to </a:t>
            </a:r>
            <a:r>
              <a:rPr lang="it-IT" dirty="0" err="1"/>
              <a:t>add</a:t>
            </a:r>
            <a:r>
              <a:rPr lang="it-IT" dirty="0"/>
              <a:t> text</a:t>
            </a:r>
          </a:p>
        </p:txBody>
      </p:sp>
      <p:pic>
        <p:nvPicPr>
          <p:cNvPr id="12" name="Elemento grafico 11">
            <a:extLst>
              <a:ext uri="{FF2B5EF4-FFF2-40B4-BE49-F238E27FC236}">
                <a16:creationId xmlns:a16="http://schemas.microsoft.com/office/drawing/2014/main" id="{950E2630-0386-4A3B-A26E-93AC1323583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1132" y="6374554"/>
            <a:ext cx="1044793" cy="263059"/>
          </a:xfrm>
          <a:prstGeom prst="rect">
            <a:avLst/>
          </a:prstGeom>
        </p:spPr>
      </p:pic>
      <p:pic>
        <p:nvPicPr>
          <p:cNvPr id="7" name="Immagine 6">
            <a:extLst>
              <a:ext uri="{FF2B5EF4-FFF2-40B4-BE49-F238E27FC236}">
                <a16:creationId xmlns:a16="http://schemas.microsoft.com/office/drawing/2014/main" id="{D9377D51-BC91-0645-B5B6-198D23B2E9EC}"/>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0" y="2284"/>
            <a:ext cx="4342604" cy="834621"/>
          </a:xfrm>
          <a:prstGeom prst="rect">
            <a:avLst/>
          </a:prstGeom>
        </p:spPr>
      </p:pic>
    </p:spTree>
    <p:extLst>
      <p:ext uri="{BB962C8B-B14F-4D97-AF65-F5344CB8AC3E}">
        <p14:creationId xmlns:p14="http://schemas.microsoft.com/office/powerpoint/2010/main" val="1367037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age_blank">
    <p:spTree>
      <p:nvGrpSpPr>
        <p:cNvPr id="1" name=""/>
        <p:cNvGrpSpPr/>
        <p:nvPr/>
      </p:nvGrpSpPr>
      <p:grpSpPr>
        <a:xfrm>
          <a:off x="0" y="0"/>
          <a:ext cx="0" cy="0"/>
          <a:chOff x="0" y="0"/>
          <a:chExt cx="0" cy="0"/>
        </a:xfrm>
      </p:grpSpPr>
      <p:sp>
        <p:nvSpPr>
          <p:cNvPr id="8" name="Elemento grafico 16">
            <a:extLst>
              <a:ext uri="{FF2B5EF4-FFF2-40B4-BE49-F238E27FC236}">
                <a16:creationId xmlns:a16="http://schemas.microsoft.com/office/drawing/2014/main" id="{4D7F1DDB-E9CB-4169-981A-A583A2149C3D}"/>
              </a:ext>
            </a:extLst>
          </p:cNvPr>
          <p:cNvSpPr/>
          <p:nvPr userDrawn="1"/>
        </p:nvSpPr>
        <p:spPr>
          <a:xfrm>
            <a:off x="9624646" y="6359302"/>
            <a:ext cx="2567354" cy="498698"/>
          </a:xfrm>
          <a:custGeom>
            <a:avLst/>
            <a:gdLst>
              <a:gd name="connsiteX0" fmla="*/ 0 w 6091713"/>
              <a:gd name="connsiteY0" fmla="*/ 1183291 h 1183290"/>
              <a:gd name="connsiteX1" fmla="*/ 6091714 w 6091713"/>
              <a:gd name="connsiteY1" fmla="*/ 1183291 h 1183290"/>
              <a:gd name="connsiteX2" fmla="*/ 6091714 w 6091713"/>
              <a:gd name="connsiteY2" fmla="*/ 0 h 1183290"/>
              <a:gd name="connsiteX3" fmla="*/ 0 w 6091713"/>
              <a:gd name="connsiteY3" fmla="*/ 1183291 h 1183290"/>
            </a:gdLst>
            <a:ahLst/>
            <a:cxnLst>
              <a:cxn ang="0">
                <a:pos x="connsiteX0" y="connsiteY0"/>
              </a:cxn>
              <a:cxn ang="0">
                <a:pos x="connsiteX1" y="connsiteY1"/>
              </a:cxn>
              <a:cxn ang="0">
                <a:pos x="connsiteX2" y="connsiteY2"/>
              </a:cxn>
              <a:cxn ang="0">
                <a:pos x="connsiteX3" y="connsiteY3"/>
              </a:cxn>
            </a:cxnLst>
            <a:rect l="l" t="t" r="r" b="b"/>
            <a:pathLst>
              <a:path w="6091713" h="1183290">
                <a:moveTo>
                  <a:pt x="0" y="1183291"/>
                </a:moveTo>
                <a:lnTo>
                  <a:pt x="6091714" y="1183291"/>
                </a:lnTo>
                <a:lnTo>
                  <a:pt x="6091714" y="0"/>
                </a:lnTo>
                <a:lnTo>
                  <a:pt x="0" y="1183291"/>
                </a:lnTo>
                <a:close/>
              </a:path>
            </a:pathLst>
          </a:custGeom>
          <a:solidFill>
            <a:schemeClr val="bg1">
              <a:lumMod val="95000"/>
            </a:schemeClr>
          </a:solidFill>
          <a:ln w="9525" cap="flat">
            <a:noFill/>
            <a:prstDash val="solid"/>
            <a:miter/>
          </a:ln>
        </p:spPr>
        <p:txBody>
          <a:bodyPr rtlCol="0" anchor="ctr"/>
          <a:lstStyle/>
          <a:p>
            <a:endParaRPr lang="it-IT" sz="800"/>
          </a:p>
        </p:txBody>
      </p:sp>
    </p:spTree>
    <p:extLst>
      <p:ext uri="{BB962C8B-B14F-4D97-AF65-F5344CB8AC3E}">
        <p14:creationId xmlns:p14="http://schemas.microsoft.com/office/powerpoint/2010/main" val="31620622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s_subtitles">
    <p:spTree>
      <p:nvGrpSpPr>
        <p:cNvPr id="1" name=""/>
        <p:cNvGrpSpPr/>
        <p:nvPr/>
      </p:nvGrpSpPr>
      <p:grpSpPr>
        <a:xfrm>
          <a:off x="0" y="0"/>
          <a:ext cx="0" cy="0"/>
          <a:chOff x="0" y="0"/>
          <a:chExt cx="0" cy="0"/>
        </a:xfrm>
      </p:grpSpPr>
      <p:sp>
        <p:nvSpPr>
          <p:cNvPr id="6" name="Segnaposto testo 5">
            <a:extLst>
              <a:ext uri="{FF2B5EF4-FFF2-40B4-BE49-F238E27FC236}">
                <a16:creationId xmlns:a16="http://schemas.microsoft.com/office/drawing/2014/main" id="{F8222E64-C818-4002-91BF-05691503B4CA}"/>
              </a:ext>
            </a:extLst>
          </p:cNvPr>
          <p:cNvSpPr>
            <a:spLocks noGrp="1"/>
          </p:cNvSpPr>
          <p:nvPr>
            <p:ph type="body" sz="quarter" idx="10" hasCustomPrompt="1"/>
          </p:nvPr>
        </p:nvSpPr>
        <p:spPr>
          <a:xfrm>
            <a:off x="632884" y="871737"/>
            <a:ext cx="10926070" cy="375220"/>
          </a:xfrm>
          <a:prstGeom prst="rect">
            <a:avLst/>
          </a:prstGeom>
        </p:spPr>
        <p:txBody>
          <a:bodyPr/>
          <a:lstStyle>
            <a:lvl1pPr marL="0" indent="0">
              <a:buNone/>
              <a:defRPr sz="2133" b="0"/>
            </a:lvl1pPr>
          </a:lstStyle>
          <a:p>
            <a:pPr lvl="0"/>
            <a:r>
              <a:rPr lang="it-IT" dirty="0"/>
              <a:t>Click </a:t>
            </a:r>
            <a:r>
              <a:rPr lang="it-IT" dirty="0" err="1"/>
              <a:t>here</a:t>
            </a:r>
            <a:r>
              <a:rPr lang="it-IT" dirty="0"/>
              <a:t> to </a:t>
            </a:r>
            <a:r>
              <a:rPr lang="it-IT" dirty="0" err="1"/>
              <a:t>add</a:t>
            </a:r>
            <a:r>
              <a:rPr lang="it-IT" dirty="0"/>
              <a:t> Title</a:t>
            </a:r>
          </a:p>
        </p:txBody>
      </p:sp>
      <p:sp>
        <p:nvSpPr>
          <p:cNvPr id="15" name="Segnaposto testo 14">
            <a:extLst>
              <a:ext uri="{FF2B5EF4-FFF2-40B4-BE49-F238E27FC236}">
                <a16:creationId xmlns:a16="http://schemas.microsoft.com/office/drawing/2014/main" id="{DFDFDF2C-6EE5-4E77-A967-AC0BB4052977}"/>
              </a:ext>
            </a:extLst>
          </p:cNvPr>
          <p:cNvSpPr>
            <a:spLocks noGrp="1"/>
          </p:cNvSpPr>
          <p:nvPr>
            <p:ph type="body" sz="quarter" idx="12" hasCustomPrompt="1"/>
          </p:nvPr>
        </p:nvSpPr>
        <p:spPr>
          <a:xfrm>
            <a:off x="6271521" y="1852331"/>
            <a:ext cx="5287433" cy="4267115"/>
          </a:xfrm>
          <a:prstGeom prst="rect">
            <a:avLst/>
          </a:prstGeom>
        </p:spPr>
        <p:txBody>
          <a:bodyPr>
            <a:normAutofit/>
          </a:bodyPr>
          <a:lstStyle>
            <a:lvl1pPr marL="0" indent="0" algn="just">
              <a:buNone/>
              <a:defRPr sz="1333"/>
            </a:lvl1pPr>
          </a:lstStyle>
          <a:p>
            <a:pPr lvl="0"/>
            <a:r>
              <a:rPr lang="it-IT" dirty="0"/>
              <a:t>Click to </a:t>
            </a:r>
            <a:r>
              <a:rPr lang="it-IT" dirty="0" err="1"/>
              <a:t>add</a:t>
            </a:r>
            <a:r>
              <a:rPr lang="it-IT" dirty="0"/>
              <a:t> text</a:t>
            </a:r>
          </a:p>
        </p:txBody>
      </p:sp>
      <p:sp>
        <p:nvSpPr>
          <p:cNvPr id="3" name="Segnaposto testo 2">
            <a:extLst>
              <a:ext uri="{FF2B5EF4-FFF2-40B4-BE49-F238E27FC236}">
                <a16:creationId xmlns:a16="http://schemas.microsoft.com/office/drawing/2014/main" id="{A4999038-910A-417F-922E-1132C63FF181}"/>
              </a:ext>
            </a:extLst>
          </p:cNvPr>
          <p:cNvSpPr>
            <a:spLocks noGrp="1"/>
          </p:cNvSpPr>
          <p:nvPr>
            <p:ph type="body" sz="quarter" idx="13" hasCustomPrompt="1"/>
          </p:nvPr>
        </p:nvSpPr>
        <p:spPr>
          <a:xfrm>
            <a:off x="6271684" y="1348317"/>
            <a:ext cx="5287270" cy="410633"/>
          </a:xfrm>
          <a:prstGeom prst="rect">
            <a:avLst/>
          </a:prstGeom>
        </p:spPr>
        <p:txBody>
          <a:bodyPr>
            <a:normAutofit/>
          </a:bodyPr>
          <a:lstStyle>
            <a:lvl1pPr marL="0" indent="0">
              <a:buNone/>
              <a:defRPr sz="2000">
                <a:solidFill>
                  <a:schemeClr val="accent1"/>
                </a:solidFill>
              </a:defRPr>
            </a:lvl1pPr>
          </a:lstStyle>
          <a:p>
            <a:r>
              <a:rPr lang="en-GB" dirty="0"/>
              <a:t>Click To Add </a:t>
            </a:r>
            <a:r>
              <a:rPr lang="en-GB" dirty="0" err="1"/>
              <a:t>SubTitle</a:t>
            </a:r>
            <a:endParaRPr lang="en-GB" dirty="0"/>
          </a:p>
        </p:txBody>
      </p:sp>
      <p:sp>
        <p:nvSpPr>
          <p:cNvPr id="8" name="Segnaposto testo 14">
            <a:extLst>
              <a:ext uri="{FF2B5EF4-FFF2-40B4-BE49-F238E27FC236}">
                <a16:creationId xmlns:a16="http://schemas.microsoft.com/office/drawing/2014/main" id="{9CF52348-EA5D-4EA5-94CD-4450979B3CAC}"/>
              </a:ext>
            </a:extLst>
          </p:cNvPr>
          <p:cNvSpPr>
            <a:spLocks noGrp="1"/>
          </p:cNvSpPr>
          <p:nvPr>
            <p:ph type="body" sz="quarter" idx="14" hasCustomPrompt="1"/>
          </p:nvPr>
        </p:nvSpPr>
        <p:spPr>
          <a:xfrm>
            <a:off x="632884" y="1852331"/>
            <a:ext cx="5287433" cy="4267115"/>
          </a:xfrm>
          <a:prstGeom prst="rect">
            <a:avLst/>
          </a:prstGeom>
        </p:spPr>
        <p:txBody>
          <a:bodyPr>
            <a:normAutofit/>
          </a:bodyPr>
          <a:lstStyle>
            <a:lvl1pPr marL="0" indent="0" algn="just">
              <a:buNone/>
              <a:defRPr sz="1333"/>
            </a:lvl1pPr>
          </a:lstStyle>
          <a:p>
            <a:pPr lvl="0"/>
            <a:r>
              <a:rPr lang="it-IT" dirty="0"/>
              <a:t>Click to </a:t>
            </a:r>
            <a:r>
              <a:rPr lang="it-IT" dirty="0" err="1"/>
              <a:t>add</a:t>
            </a:r>
            <a:r>
              <a:rPr lang="it-IT" dirty="0"/>
              <a:t> text</a:t>
            </a:r>
          </a:p>
        </p:txBody>
      </p:sp>
      <p:sp>
        <p:nvSpPr>
          <p:cNvPr id="9" name="Segnaposto testo 2">
            <a:extLst>
              <a:ext uri="{FF2B5EF4-FFF2-40B4-BE49-F238E27FC236}">
                <a16:creationId xmlns:a16="http://schemas.microsoft.com/office/drawing/2014/main" id="{6CFC2CF4-9482-4070-B838-C83E24CBC463}"/>
              </a:ext>
            </a:extLst>
          </p:cNvPr>
          <p:cNvSpPr>
            <a:spLocks noGrp="1"/>
          </p:cNvSpPr>
          <p:nvPr>
            <p:ph type="body" sz="quarter" idx="15" hasCustomPrompt="1"/>
          </p:nvPr>
        </p:nvSpPr>
        <p:spPr>
          <a:xfrm>
            <a:off x="633047" y="1348317"/>
            <a:ext cx="5287270" cy="410633"/>
          </a:xfrm>
          <a:prstGeom prst="rect">
            <a:avLst/>
          </a:prstGeom>
        </p:spPr>
        <p:txBody>
          <a:bodyPr>
            <a:normAutofit/>
          </a:bodyPr>
          <a:lstStyle>
            <a:lvl1pPr marL="0" indent="0">
              <a:buNone/>
              <a:defRPr sz="2000">
                <a:solidFill>
                  <a:schemeClr val="accent1"/>
                </a:solidFill>
              </a:defRPr>
            </a:lvl1pPr>
          </a:lstStyle>
          <a:p>
            <a:r>
              <a:rPr lang="en-GB" dirty="0"/>
              <a:t>Click To Add </a:t>
            </a:r>
            <a:r>
              <a:rPr lang="en-GB" dirty="0" err="1"/>
              <a:t>SubTitle</a:t>
            </a:r>
            <a:endParaRPr lang="en-GB" dirty="0"/>
          </a:p>
        </p:txBody>
      </p:sp>
      <p:sp>
        <p:nvSpPr>
          <p:cNvPr id="10" name="Elemento grafico 16">
            <a:extLst>
              <a:ext uri="{FF2B5EF4-FFF2-40B4-BE49-F238E27FC236}">
                <a16:creationId xmlns:a16="http://schemas.microsoft.com/office/drawing/2014/main" id="{A7C6CEEA-50AE-44D5-BA68-0D82F054FC68}"/>
              </a:ext>
            </a:extLst>
          </p:cNvPr>
          <p:cNvSpPr/>
          <p:nvPr userDrawn="1"/>
        </p:nvSpPr>
        <p:spPr>
          <a:xfrm>
            <a:off x="9624646" y="6359302"/>
            <a:ext cx="2567354" cy="498698"/>
          </a:xfrm>
          <a:custGeom>
            <a:avLst/>
            <a:gdLst>
              <a:gd name="connsiteX0" fmla="*/ 0 w 6091713"/>
              <a:gd name="connsiteY0" fmla="*/ 1183291 h 1183290"/>
              <a:gd name="connsiteX1" fmla="*/ 6091714 w 6091713"/>
              <a:gd name="connsiteY1" fmla="*/ 1183291 h 1183290"/>
              <a:gd name="connsiteX2" fmla="*/ 6091714 w 6091713"/>
              <a:gd name="connsiteY2" fmla="*/ 0 h 1183290"/>
              <a:gd name="connsiteX3" fmla="*/ 0 w 6091713"/>
              <a:gd name="connsiteY3" fmla="*/ 1183291 h 1183290"/>
            </a:gdLst>
            <a:ahLst/>
            <a:cxnLst>
              <a:cxn ang="0">
                <a:pos x="connsiteX0" y="connsiteY0"/>
              </a:cxn>
              <a:cxn ang="0">
                <a:pos x="connsiteX1" y="connsiteY1"/>
              </a:cxn>
              <a:cxn ang="0">
                <a:pos x="connsiteX2" y="connsiteY2"/>
              </a:cxn>
              <a:cxn ang="0">
                <a:pos x="connsiteX3" y="connsiteY3"/>
              </a:cxn>
            </a:cxnLst>
            <a:rect l="l" t="t" r="r" b="b"/>
            <a:pathLst>
              <a:path w="6091713" h="1183290">
                <a:moveTo>
                  <a:pt x="0" y="1183291"/>
                </a:moveTo>
                <a:lnTo>
                  <a:pt x="6091714" y="1183291"/>
                </a:lnTo>
                <a:lnTo>
                  <a:pt x="6091714" y="0"/>
                </a:lnTo>
                <a:lnTo>
                  <a:pt x="0" y="1183291"/>
                </a:lnTo>
                <a:close/>
              </a:path>
            </a:pathLst>
          </a:custGeom>
          <a:solidFill>
            <a:schemeClr val="bg1">
              <a:lumMod val="95000"/>
            </a:schemeClr>
          </a:solidFill>
          <a:ln w="9525" cap="flat">
            <a:noFill/>
            <a:prstDash val="solid"/>
            <a:miter/>
          </a:ln>
        </p:spPr>
        <p:txBody>
          <a:bodyPr rtlCol="0" anchor="ctr"/>
          <a:lstStyle/>
          <a:p>
            <a:endParaRPr lang="it-IT" sz="800"/>
          </a:p>
        </p:txBody>
      </p:sp>
      <p:pic>
        <p:nvPicPr>
          <p:cNvPr id="12" name="Immagine 11">
            <a:extLst>
              <a:ext uri="{FF2B5EF4-FFF2-40B4-BE49-F238E27FC236}">
                <a16:creationId xmlns:a16="http://schemas.microsoft.com/office/drawing/2014/main" id="{5FE4469A-5948-1B49-8A5A-5A039200346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2284"/>
            <a:ext cx="4342604" cy="834621"/>
          </a:xfrm>
          <a:prstGeom prst="rect">
            <a:avLst/>
          </a:prstGeom>
        </p:spPr>
      </p:pic>
    </p:spTree>
    <p:extLst>
      <p:ext uri="{BB962C8B-B14F-4D97-AF65-F5344CB8AC3E}">
        <p14:creationId xmlns:p14="http://schemas.microsoft.com/office/powerpoint/2010/main" val="3190604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10" name="Segnaposto testo 14">
            <a:extLst>
              <a:ext uri="{FF2B5EF4-FFF2-40B4-BE49-F238E27FC236}">
                <a16:creationId xmlns:a16="http://schemas.microsoft.com/office/drawing/2014/main" id="{EEA91A2F-44B6-49F7-9257-8A20B82F49CE}"/>
              </a:ext>
            </a:extLst>
          </p:cNvPr>
          <p:cNvSpPr>
            <a:spLocks noGrp="1"/>
          </p:cNvSpPr>
          <p:nvPr>
            <p:ph type="body" sz="quarter" idx="13" hasCustomPrompt="1"/>
          </p:nvPr>
        </p:nvSpPr>
        <p:spPr>
          <a:xfrm>
            <a:off x="644770" y="1583373"/>
            <a:ext cx="5287433" cy="4775929"/>
          </a:xfrm>
          <a:prstGeom prst="rect">
            <a:avLst/>
          </a:prstGeom>
        </p:spPr>
        <p:txBody>
          <a:bodyPr>
            <a:normAutofit/>
          </a:bodyPr>
          <a:lstStyle>
            <a:lvl1pPr marL="0" indent="0" algn="just">
              <a:buNone/>
              <a:defRPr sz="1333"/>
            </a:lvl1pPr>
          </a:lstStyle>
          <a:p>
            <a:pPr lvl="0"/>
            <a:r>
              <a:rPr lang="it-IT" dirty="0"/>
              <a:t>Click to </a:t>
            </a:r>
            <a:r>
              <a:rPr lang="it-IT" dirty="0" err="1"/>
              <a:t>add</a:t>
            </a:r>
            <a:r>
              <a:rPr lang="it-IT" dirty="0"/>
              <a:t> text</a:t>
            </a:r>
          </a:p>
        </p:txBody>
      </p:sp>
      <p:sp>
        <p:nvSpPr>
          <p:cNvPr id="11" name="Segnaposto testo 2">
            <a:extLst>
              <a:ext uri="{FF2B5EF4-FFF2-40B4-BE49-F238E27FC236}">
                <a16:creationId xmlns:a16="http://schemas.microsoft.com/office/drawing/2014/main" id="{F6A85859-9BDD-456B-B826-EC262D44BB21}"/>
              </a:ext>
            </a:extLst>
          </p:cNvPr>
          <p:cNvSpPr>
            <a:spLocks noGrp="1"/>
          </p:cNvSpPr>
          <p:nvPr>
            <p:ph type="body" sz="quarter" idx="14" hasCustomPrompt="1"/>
          </p:nvPr>
        </p:nvSpPr>
        <p:spPr>
          <a:xfrm>
            <a:off x="644932" y="1011384"/>
            <a:ext cx="10738501" cy="410633"/>
          </a:xfrm>
          <a:prstGeom prst="rect">
            <a:avLst/>
          </a:prstGeom>
        </p:spPr>
        <p:txBody>
          <a:bodyPr/>
          <a:lstStyle>
            <a:lvl1pPr marL="0" indent="0">
              <a:buNone/>
              <a:defRPr sz="2400">
                <a:solidFill>
                  <a:schemeClr val="accent1"/>
                </a:solidFill>
              </a:defRPr>
            </a:lvl1pPr>
          </a:lstStyle>
          <a:p>
            <a:pPr lvl="0"/>
            <a:r>
              <a:rPr lang="it-IT" dirty="0"/>
              <a:t>Click </a:t>
            </a:r>
            <a:r>
              <a:rPr lang="it-IT" dirty="0" err="1"/>
              <a:t>here</a:t>
            </a:r>
            <a:r>
              <a:rPr lang="it-IT" dirty="0"/>
              <a:t> to </a:t>
            </a:r>
            <a:r>
              <a:rPr lang="it-IT" dirty="0" err="1"/>
              <a:t>add</a:t>
            </a:r>
            <a:r>
              <a:rPr lang="it-IT" dirty="0"/>
              <a:t> Title</a:t>
            </a:r>
          </a:p>
        </p:txBody>
      </p:sp>
      <p:sp>
        <p:nvSpPr>
          <p:cNvPr id="6" name="Segnaposto testo 14">
            <a:extLst>
              <a:ext uri="{FF2B5EF4-FFF2-40B4-BE49-F238E27FC236}">
                <a16:creationId xmlns:a16="http://schemas.microsoft.com/office/drawing/2014/main" id="{9CF0E6E9-D70A-4DB9-B5AF-C0E9FB52B8DC}"/>
              </a:ext>
            </a:extLst>
          </p:cNvPr>
          <p:cNvSpPr>
            <a:spLocks noGrp="1"/>
          </p:cNvSpPr>
          <p:nvPr>
            <p:ph type="body" sz="quarter" idx="15" hasCustomPrompt="1"/>
          </p:nvPr>
        </p:nvSpPr>
        <p:spPr>
          <a:xfrm>
            <a:off x="6096000" y="1583373"/>
            <a:ext cx="5287433" cy="4775929"/>
          </a:xfrm>
          <a:prstGeom prst="rect">
            <a:avLst/>
          </a:prstGeom>
        </p:spPr>
        <p:txBody>
          <a:bodyPr>
            <a:normAutofit/>
          </a:bodyPr>
          <a:lstStyle>
            <a:lvl1pPr marL="0" indent="0" algn="just">
              <a:buNone/>
              <a:defRPr sz="1333"/>
            </a:lvl1pPr>
          </a:lstStyle>
          <a:p>
            <a:pPr lvl="0"/>
            <a:r>
              <a:rPr lang="it-IT" dirty="0"/>
              <a:t>Click to </a:t>
            </a:r>
            <a:r>
              <a:rPr lang="it-IT" dirty="0" err="1"/>
              <a:t>add</a:t>
            </a:r>
            <a:r>
              <a:rPr lang="it-IT" dirty="0"/>
              <a:t> text</a:t>
            </a:r>
          </a:p>
        </p:txBody>
      </p:sp>
      <p:sp>
        <p:nvSpPr>
          <p:cNvPr id="8" name="Elemento grafico 16">
            <a:extLst>
              <a:ext uri="{FF2B5EF4-FFF2-40B4-BE49-F238E27FC236}">
                <a16:creationId xmlns:a16="http://schemas.microsoft.com/office/drawing/2014/main" id="{6860B5E6-C45E-40CE-89F3-94FEA9929F5A}"/>
              </a:ext>
            </a:extLst>
          </p:cNvPr>
          <p:cNvSpPr/>
          <p:nvPr userDrawn="1"/>
        </p:nvSpPr>
        <p:spPr>
          <a:xfrm>
            <a:off x="9624646" y="6359302"/>
            <a:ext cx="2567354" cy="498698"/>
          </a:xfrm>
          <a:custGeom>
            <a:avLst/>
            <a:gdLst>
              <a:gd name="connsiteX0" fmla="*/ 0 w 6091713"/>
              <a:gd name="connsiteY0" fmla="*/ 1183291 h 1183290"/>
              <a:gd name="connsiteX1" fmla="*/ 6091714 w 6091713"/>
              <a:gd name="connsiteY1" fmla="*/ 1183291 h 1183290"/>
              <a:gd name="connsiteX2" fmla="*/ 6091714 w 6091713"/>
              <a:gd name="connsiteY2" fmla="*/ 0 h 1183290"/>
              <a:gd name="connsiteX3" fmla="*/ 0 w 6091713"/>
              <a:gd name="connsiteY3" fmla="*/ 1183291 h 1183290"/>
            </a:gdLst>
            <a:ahLst/>
            <a:cxnLst>
              <a:cxn ang="0">
                <a:pos x="connsiteX0" y="connsiteY0"/>
              </a:cxn>
              <a:cxn ang="0">
                <a:pos x="connsiteX1" y="connsiteY1"/>
              </a:cxn>
              <a:cxn ang="0">
                <a:pos x="connsiteX2" y="connsiteY2"/>
              </a:cxn>
              <a:cxn ang="0">
                <a:pos x="connsiteX3" y="connsiteY3"/>
              </a:cxn>
            </a:cxnLst>
            <a:rect l="l" t="t" r="r" b="b"/>
            <a:pathLst>
              <a:path w="6091713" h="1183290">
                <a:moveTo>
                  <a:pt x="0" y="1183291"/>
                </a:moveTo>
                <a:lnTo>
                  <a:pt x="6091714" y="1183291"/>
                </a:lnTo>
                <a:lnTo>
                  <a:pt x="6091714" y="0"/>
                </a:lnTo>
                <a:lnTo>
                  <a:pt x="0" y="1183291"/>
                </a:lnTo>
                <a:close/>
              </a:path>
            </a:pathLst>
          </a:custGeom>
          <a:solidFill>
            <a:schemeClr val="bg1">
              <a:lumMod val="95000"/>
            </a:schemeClr>
          </a:solidFill>
          <a:ln w="9525" cap="flat">
            <a:noFill/>
            <a:prstDash val="solid"/>
            <a:miter/>
          </a:ln>
        </p:spPr>
        <p:txBody>
          <a:bodyPr rtlCol="0" anchor="ctr"/>
          <a:lstStyle/>
          <a:p>
            <a:endParaRPr lang="it-IT" sz="800"/>
          </a:p>
        </p:txBody>
      </p:sp>
    </p:spTree>
    <p:extLst>
      <p:ext uri="{BB962C8B-B14F-4D97-AF65-F5344CB8AC3E}">
        <p14:creationId xmlns:p14="http://schemas.microsoft.com/office/powerpoint/2010/main" val="3126339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Final Slide">
    <p:spTree>
      <p:nvGrpSpPr>
        <p:cNvPr id="1" name=""/>
        <p:cNvGrpSpPr/>
        <p:nvPr/>
      </p:nvGrpSpPr>
      <p:grpSpPr>
        <a:xfrm>
          <a:off x="0" y="0"/>
          <a:ext cx="0" cy="0"/>
          <a:chOff x="0" y="0"/>
          <a:chExt cx="0" cy="0"/>
        </a:xfrm>
      </p:grpSpPr>
      <p:pic>
        <p:nvPicPr>
          <p:cNvPr id="11" name="Image" descr="Image">
            <a:extLst>
              <a:ext uri="{FF2B5EF4-FFF2-40B4-BE49-F238E27FC236}">
                <a16:creationId xmlns:a16="http://schemas.microsoft.com/office/drawing/2014/main" id="{217620AF-95B6-4828-9DA1-8BE43F26D135}"/>
              </a:ext>
            </a:extLst>
          </p:cNvPr>
          <p:cNvPicPr>
            <a:picLocks noChangeAspect="1"/>
          </p:cNvPicPr>
          <p:nvPr userDrawn="1"/>
        </p:nvPicPr>
        <p:blipFill>
          <a:blip r:embed="rId2"/>
          <a:stretch>
            <a:fillRect/>
          </a:stretch>
        </p:blipFill>
        <p:spPr>
          <a:xfrm>
            <a:off x="3979096" y="2933002"/>
            <a:ext cx="4233809" cy="991996"/>
          </a:xfrm>
          <a:prstGeom prst="rect">
            <a:avLst/>
          </a:prstGeom>
          <a:ln w="12700">
            <a:miter lim="400000"/>
          </a:ln>
        </p:spPr>
      </p:pic>
      <p:pic>
        <p:nvPicPr>
          <p:cNvPr id="12" name="GeoLine Pattern Sheet Dark Pink_New logo.jpg">
            <a:extLst>
              <a:ext uri="{FF2B5EF4-FFF2-40B4-BE49-F238E27FC236}">
                <a16:creationId xmlns:a16="http://schemas.microsoft.com/office/drawing/2014/main" id="{9F97B383-AEB8-46B6-95F1-ACCACA7FBAF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36" b="36"/>
          <a:stretch/>
        </p:blipFill>
        <p:spPr>
          <a:xfrm>
            <a:off x="6459624" y="4329289"/>
            <a:ext cx="5732377" cy="252871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21600"/>
                </a:lnTo>
                <a:close/>
              </a:path>
            </a:pathLst>
          </a:custGeom>
          <a:ln w="12700">
            <a:miter lim="400000"/>
          </a:ln>
        </p:spPr>
      </p:pic>
    </p:spTree>
    <p:extLst>
      <p:ext uri="{BB962C8B-B14F-4D97-AF65-F5344CB8AC3E}">
        <p14:creationId xmlns:p14="http://schemas.microsoft.com/office/powerpoint/2010/main" val="9605626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10" Type="http://schemas.openxmlformats.org/officeDocument/2006/relationships/theme" Target="../theme/theme2.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177800" y="0"/>
            <a:ext cx="1183851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8"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2" name="スライド番号プレースホルダー 1">
            <a:extLst>
              <a:ext uri="{FF2B5EF4-FFF2-40B4-BE49-F238E27FC236}">
                <a16:creationId xmlns:a16="http://schemas.microsoft.com/office/drawing/2014/main" id="{54AFB9B4-B3FD-9C38-DF6C-4DFDD8F85A82}"/>
              </a:ext>
            </a:extLst>
          </p:cNvPr>
          <p:cNvSpPr>
            <a:spLocks noGrp="1"/>
          </p:cNvSpPr>
          <p:nvPr>
            <p:ph type="sldNum" sz="quarter" idx="4"/>
          </p:nvPr>
        </p:nvSpPr>
        <p:spPr>
          <a:xfrm>
            <a:off x="9356034" y="6453190"/>
            <a:ext cx="2743200" cy="365125"/>
          </a:xfrm>
          <a:prstGeom prst="rect">
            <a:avLst/>
          </a:prstGeom>
        </p:spPr>
        <p:txBody>
          <a:bodyPr vert="horz" lIns="91440" tIns="45720" rIns="91440" bIns="45720" rtlCol="0" anchor="b"/>
          <a:lstStyle>
            <a:lvl1pPr algn="r">
              <a:defRPr sz="1050">
                <a:solidFill>
                  <a:schemeClr val="tx1">
                    <a:lumMod val="50000"/>
                    <a:lumOff val="50000"/>
                  </a:schemeClr>
                </a:solidFill>
                <a:latin typeface="+mn-ea"/>
                <a:ea typeface="+mn-ea"/>
              </a:defRPr>
            </a:lvl1pPr>
          </a:lstStyle>
          <a:p>
            <a:fld id="{3C22E879-25C1-4BAC-8729-693BB4353F20}" type="slidenum">
              <a:rPr lang="ja-JP" altLang="en-US" smtClean="0"/>
              <a:pPr/>
              <a:t>‹#›</a:t>
            </a:fld>
            <a:endParaRPr lang="ja-JP" altLang="en-US"/>
          </a:p>
        </p:txBody>
      </p:sp>
    </p:spTree>
  </p:cSld>
  <p:clrMap bg1="lt1" tx1="dk1" bg2="lt2" tx2="dk2" accent1="accent1" accent2="accent2" accent3="accent3" accent4="accent4" accent5="accent5" accent6="accent6" hlink="hlink" folHlink="folHlink"/>
  <p:sldLayoutIdLst>
    <p:sldLayoutId id="2147489244" r:id="rId1"/>
    <p:sldLayoutId id="2147489242" r:id="rId2"/>
    <p:sldLayoutId id="2147489245" r:id="rId3"/>
    <p:sldLayoutId id="2147489172" r:id="rId4"/>
    <p:sldLayoutId id="2147489090" r:id="rId5"/>
  </p:sldLayoutIdLst>
  <p:hf hdr="0" ftr="0" dt="0"/>
  <p:txStyles>
    <p:titleStyle>
      <a:lvl1pPr algn="ctr" rtl="0" eaLnBrk="0" fontAlgn="base" hangingPunct="0">
        <a:spcBef>
          <a:spcPct val="0"/>
        </a:spcBef>
        <a:spcAft>
          <a:spcPct val="0"/>
        </a:spcAft>
        <a:defRPr kumimoji="1" sz="2800">
          <a:solidFill>
            <a:schemeClr val="tx1"/>
          </a:solidFill>
          <a:latin typeface="+mj-lt"/>
          <a:ea typeface="+mj-ea"/>
          <a:cs typeface="+mj-cs"/>
        </a:defRPr>
      </a:lvl1pPr>
      <a:lvl2pPr algn="ctr" rtl="0" eaLnBrk="0" fontAlgn="base" hangingPunct="0">
        <a:spcBef>
          <a:spcPct val="0"/>
        </a:spcBef>
        <a:spcAft>
          <a:spcPct val="0"/>
        </a:spcAft>
        <a:defRPr kumimoji="1" sz="2800">
          <a:solidFill>
            <a:schemeClr val="bg1"/>
          </a:solidFill>
          <a:latin typeface="Arial Black" pitchFamily="34" charset="0"/>
          <a:ea typeface="HGP創英角ｺﾞｼｯｸUB" pitchFamily="50" charset="-128"/>
        </a:defRPr>
      </a:lvl2pPr>
      <a:lvl3pPr algn="ctr" rtl="0" eaLnBrk="0" fontAlgn="base" hangingPunct="0">
        <a:spcBef>
          <a:spcPct val="0"/>
        </a:spcBef>
        <a:spcAft>
          <a:spcPct val="0"/>
        </a:spcAft>
        <a:defRPr kumimoji="1" sz="2800">
          <a:solidFill>
            <a:schemeClr val="bg1"/>
          </a:solidFill>
          <a:latin typeface="Arial Black" pitchFamily="34" charset="0"/>
          <a:ea typeface="HGP創英角ｺﾞｼｯｸUB" pitchFamily="50" charset="-128"/>
        </a:defRPr>
      </a:lvl3pPr>
      <a:lvl4pPr algn="ctr" rtl="0" eaLnBrk="0" fontAlgn="base" hangingPunct="0">
        <a:spcBef>
          <a:spcPct val="0"/>
        </a:spcBef>
        <a:spcAft>
          <a:spcPct val="0"/>
        </a:spcAft>
        <a:defRPr kumimoji="1" sz="2800">
          <a:solidFill>
            <a:schemeClr val="bg1"/>
          </a:solidFill>
          <a:latin typeface="Arial Black" pitchFamily="34" charset="0"/>
          <a:ea typeface="HGP創英角ｺﾞｼｯｸUB" pitchFamily="50" charset="-128"/>
        </a:defRPr>
      </a:lvl4pPr>
      <a:lvl5pPr algn="ctr" rtl="0" eaLnBrk="0" fontAlgn="base" hangingPunct="0">
        <a:spcBef>
          <a:spcPct val="0"/>
        </a:spcBef>
        <a:spcAft>
          <a:spcPct val="0"/>
        </a:spcAft>
        <a:defRPr kumimoji="1" sz="2800">
          <a:solidFill>
            <a:schemeClr val="bg1"/>
          </a:solidFill>
          <a:latin typeface="Arial Black" pitchFamily="34" charset="0"/>
          <a:ea typeface="HGP創英角ｺﾞｼｯｸUB" pitchFamily="50" charset="-128"/>
        </a:defRPr>
      </a:lvl5pPr>
      <a:lvl6pPr marL="457200" algn="ctr" rtl="0" fontAlgn="base">
        <a:spcBef>
          <a:spcPct val="0"/>
        </a:spcBef>
        <a:spcAft>
          <a:spcPct val="0"/>
        </a:spcAft>
        <a:defRPr kumimoji="1" sz="2800">
          <a:solidFill>
            <a:schemeClr val="bg1"/>
          </a:solidFill>
          <a:latin typeface="Arial Black" pitchFamily="34" charset="0"/>
          <a:ea typeface="HGP創英角ｺﾞｼｯｸUB" pitchFamily="50" charset="-128"/>
        </a:defRPr>
      </a:lvl6pPr>
      <a:lvl7pPr marL="914400" algn="ctr" rtl="0" fontAlgn="base">
        <a:spcBef>
          <a:spcPct val="0"/>
        </a:spcBef>
        <a:spcAft>
          <a:spcPct val="0"/>
        </a:spcAft>
        <a:defRPr kumimoji="1" sz="2800">
          <a:solidFill>
            <a:schemeClr val="bg1"/>
          </a:solidFill>
          <a:latin typeface="Arial Black" pitchFamily="34" charset="0"/>
          <a:ea typeface="HGP創英角ｺﾞｼｯｸUB" pitchFamily="50" charset="-128"/>
        </a:defRPr>
      </a:lvl7pPr>
      <a:lvl8pPr marL="1371600" algn="ctr" rtl="0" fontAlgn="base">
        <a:spcBef>
          <a:spcPct val="0"/>
        </a:spcBef>
        <a:spcAft>
          <a:spcPct val="0"/>
        </a:spcAft>
        <a:defRPr kumimoji="1" sz="2800">
          <a:solidFill>
            <a:schemeClr val="bg1"/>
          </a:solidFill>
          <a:latin typeface="Arial Black" pitchFamily="34" charset="0"/>
          <a:ea typeface="HGP創英角ｺﾞｼｯｸUB" pitchFamily="50" charset="-128"/>
        </a:defRPr>
      </a:lvl8pPr>
      <a:lvl9pPr marL="1828800" algn="ctr" rtl="0" fontAlgn="base">
        <a:spcBef>
          <a:spcPct val="0"/>
        </a:spcBef>
        <a:spcAft>
          <a:spcPct val="0"/>
        </a:spcAft>
        <a:defRPr kumimoji="1" sz="2800">
          <a:solidFill>
            <a:schemeClr val="bg1"/>
          </a:solidFill>
          <a:latin typeface="Arial Black" pitchFamily="34" charset="0"/>
          <a:ea typeface="HGP創英角ｺﾞｼｯｸUB"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egnaposto testo 3">
            <a:extLst>
              <a:ext uri="{FF2B5EF4-FFF2-40B4-BE49-F238E27FC236}">
                <a16:creationId xmlns:a16="http://schemas.microsoft.com/office/drawing/2014/main" id="{85430AC9-B128-4685-9107-A654B0D15A6C}"/>
              </a:ext>
            </a:extLst>
          </p:cNvPr>
          <p:cNvSpPr>
            <a:spLocks noGrp="1"/>
          </p:cNvSpPr>
          <p:nvPr>
            <p:ph type="body" idx="1"/>
          </p:nvPr>
        </p:nvSpPr>
        <p:spPr>
          <a:xfrm>
            <a:off x="838200" y="1445491"/>
            <a:ext cx="10515600" cy="4732001"/>
          </a:xfrm>
          <a:prstGeom prst="rect">
            <a:avLst/>
          </a:prstGeom>
        </p:spPr>
        <p:txBody>
          <a:bodyPr vert="horz" lIns="91440" tIns="45720" rIns="91440" bIns="45720" rtlCol="0">
            <a:normAutofit/>
          </a:bodyPr>
          <a:lstStyle/>
          <a:p>
            <a:pPr lvl="0"/>
            <a:r>
              <a:rPr lang="it-IT" dirty="0"/>
              <a:t>Click to </a:t>
            </a:r>
            <a:r>
              <a:rPr lang="it-IT" dirty="0" err="1"/>
              <a:t>add</a:t>
            </a:r>
            <a:r>
              <a:rPr lang="it-IT" dirty="0"/>
              <a:t> text</a:t>
            </a:r>
          </a:p>
          <a:p>
            <a:pPr lvl="1"/>
            <a:r>
              <a:rPr lang="it-IT" dirty="0"/>
              <a:t>Second </a:t>
            </a:r>
            <a:r>
              <a:rPr lang="it-IT" dirty="0" err="1"/>
              <a:t>level</a:t>
            </a:r>
            <a:endParaRPr lang="it-IT" dirty="0"/>
          </a:p>
          <a:p>
            <a:pPr lvl="2"/>
            <a:r>
              <a:rPr lang="it-IT" dirty="0"/>
              <a:t>Third </a:t>
            </a:r>
            <a:r>
              <a:rPr lang="it-IT" dirty="0" err="1"/>
              <a:t>level</a:t>
            </a:r>
            <a:endParaRPr lang="it-IT" dirty="0"/>
          </a:p>
          <a:p>
            <a:pPr lvl="3"/>
            <a:r>
              <a:rPr lang="it-IT" dirty="0" err="1"/>
              <a:t>Fourth</a:t>
            </a:r>
            <a:r>
              <a:rPr lang="it-IT" dirty="0"/>
              <a:t> </a:t>
            </a:r>
            <a:r>
              <a:rPr lang="it-IT" dirty="0" err="1"/>
              <a:t>level</a:t>
            </a:r>
            <a:endParaRPr lang="it-IT" dirty="0"/>
          </a:p>
          <a:p>
            <a:pPr lvl="4"/>
            <a:r>
              <a:rPr lang="it-IT" dirty="0" err="1"/>
              <a:t>Five</a:t>
            </a:r>
            <a:r>
              <a:rPr lang="it-IT" dirty="0"/>
              <a:t> </a:t>
            </a:r>
            <a:r>
              <a:rPr lang="it-IT" dirty="0" err="1"/>
              <a:t>level</a:t>
            </a:r>
            <a:endParaRPr lang="it-IT" dirty="0"/>
          </a:p>
        </p:txBody>
      </p:sp>
    </p:spTree>
    <p:extLst>
      <p:ext uri="{BB962C8B-B14F-4D97-AF65-F5344CB8AC3E}">
        <p14:creationId xmlns:p14="http://schemas.microsoft.com/office/powerpoint/2010/main" val="1278192744"/>
      </p:ext>
    </p:extLst>
  </p:cSld>
  <p:clrMap bg1="lt1" tx1="dk1" bg2="lt2" tx2="dk2" accent1="accent1" accent2="accent2" accent3="accent3" accent4="accent4" accent5="accent5" accent6="accent6" hlink="hlink" folHlink="folHlink"/>
  <p:sldLayoutIdLst>
    <p:sldLayoutId id="2147489247" r:id="rId1"/>
    <p:sldLayoutId id="2147489248" r:id="rId2"/>
    <p:sldLayoutId id="2147489249" r:id="rId3"/>
    <p:sldLayoutId id="2147489250" r:id="rId4"/>
    <p:sldLayoutId id="2147489251" r:id="rId5"/>
    <p:sldLayoutId id="2147489252" r:id="rId6"/>
    <p:sldLayoutId id="2147489253" r:id="rId7"/>
    <p:sldLayoutId id="2147489254" r:id="rId8"/>
    <p:sldLayoutId id="2147489255" r:id="rId9"/>
  </p:sldLayoutIdLst>
  <p:txStyles>
    <p:titleStyle>
      <a:lvl1pPr algn="l" defTabSz="609630" rtl="0" eaLnBrk="1" latinLnBrk="0" hangingPunct="1">
        <a:lnSpc>
          <a:spcPct val="90000"/>
        </a:lnSpc>
        <a:spcBef>
          <a:spcPct val="0"/>
        </a:spcBef>
        <a:buNone/>
        <a:defRPr sz="2933" kern="1200">
          <a:solidFill>
            <a:schemeClr val="tx1"/>
          </a:solidFill>
          <a:latin typeface="+mj-lt"/>
          <a:ea typeface="+mj-ea"/>
          <a:cs typeface="+mj-cs"/>
        </a:defRPr>
      </a:lvl1pPr>
    </p:titleStyle>
    <p:bodyStyle>
      <a:lvl1pPr marL="152408" indent="-152408" algn="l" defTabSz="609630" rtl="0" eaLnBrk="1" latinLnBrk="0" hangingPunct="1">
        <a:lnSpc>
          <a:spcPct val="90000"/>
        </a:lnSpc>
        <a:spcBef>
          <a:spcPts val="667"/>
        </a:spcBef>
        <a:buClr>
          <a:schemeClr val="accent1"/>
        </a:buClr>
        <a:buFont typeface="Arial" panose="020B0604020202020204" pitchFamily="34" charset="0"/>
        <a:buChar char="•"/>
        <a:defRPr sz="1867" kern="1200">
          <a:solidFill>
            <a:schemeClr val="tx1"/>
          </a:solidFill>
          <a:latin typeface="+mn-lt"/>
          <a:ea typeface="+mn-ea"/>
          <a:cs typeface="+mn-cs"/>
        </a:defRPr>
      </a:lvl1pPr>
      <a:lvl2pPr marL="457223" indent="-152408" algn="l" defTabSz="609630" rtl="0" eaLnBrk="1" latinLnBrk="0" hangingPunct="1">
        <a:lnSpc>
          <a:spcPct val="90000"/>
        </a:lnSpc>
        <a:spcBef>
          <a:spcPts val="333"/>
        </a:spcBef>
        <a:buClr>
          <a:schemeClr val="accent1"/>
        </a:buClr>
        <a:buFont typeface="Verdana Pro Light" panose="020B0304030504040204" pitchFamily="34" charset="0"/>
        <a:buChar char="-"/>
        <a:defRPr sz="1600" kern="1200">
          <a:solidFill>
            <a:schemeClr val="tx1"/>
          </a:solidFill>
          <a:latin typeface="+mn-lt"/>
          <a:ea typeface="+mn-ea"/>
          <a:cs typeface="+mn-cs"/>
        </a:defRPr>
      </a:lvl2pPr>
      <a:lvl3pPr marL="762038" indent="-152408" algn="l" defTabSz="609630" rtl="0" eaLnBrk="1" latinLnBrk="0" hangingPunct="1">
        <a:lnSpc>
          <a:spcPct val="90000"/>
        </a:lnSpc>
        <a:spcBef>
          <a:spcPts val="333"/>
        </a:spcBef>
        <a:buClr>
          <a:schemeClr val="accent1"/>
        </a:buClr>
        <a:buFont typeface="Verdana Pro Light" panose="020B0304030504040204" pitchFamily="34" charset="0"/>
        <a:buChar char="-"/>
        <a:defRPr sz="1333" kern="1200">
          <a:solidFill>
            <a:schemeClr val="tx1"/>
          </a:solidFill>
          <a:latin typeface="+mn-lt"/>
          <a:ea typeface="+mn-ea"/>
          <a:cs typeface="+mn-cs"/>
        </a:defRPr>
      </a:lvl3pPr>
      <a:lvl4pPr marL="1066853" indent="-152408" algn="l" defTabSz="609630" rtl="0" eaLnBrk="1" latinLnBrk="0" hangingPunct="1">
        <a:lnSpc>
          <a:spcPct val="90000"/>
        </a:lnSpc>
        <a:spcBef>
          <a:spcPts val="333"/>
        </a:spcBef>
        <a:buClr>
          <a:schemeClr val="accent1"/>
        </a:buClr>
        <a:buFont typeface="Verdana Pro Light" panose="020B0304030504040204" pitchFamily="34" charset="0"/>
        <a:buChar char="-"/>
        <a:defRPr sz="1200" kern="1200">
          <a:solidFill>
            <a:schemeClr val="tx1"/>
          </a:solidFill>
          <a:latin typeface="+mn-lt"/>
          <a:ea typeface="+mn-ea"/>
          <a:cs typeface="+mn-cs"/>
        </a:defRPr>
      </a:lvl4pPr>
      <a:lvl5pPr marL="1371669" indent="-152408" algn="l" defTabSz="609630" rtl="0" eaLnBrk="1" latinLnBrk="0" hangingPunct="1">
        <a:lnSpc>
          <a:spcPct val="90000"/>
        </a:lnSpc>
        <a:spcBef>
          <a:spcPts val="333"/>
        </a:spcBef>
        <a:buClr>
          <a:schemeClr val="accent1"/>
        </a:buClr>
        <a:buFont typeface="Verdana Pro Light" panose="020B0304030504040204" pitchFamily="34" charset="0"/>
        <a:buChar char="-"/>
        <a:defRPr sz="1200" kern="1200">
          <a:solidFill>
            <a:schemeClr val="tx1"/>
          </a:solidFill>
          <a:latin typeface="+mn-lt"/>
          <a:ea typeface="+mn-ea"/>
          <a:cs typeface="+mn-cs"/>
        </a:defRPr>
      </a:lvl5pPr>
      <a:lvl6pPr marL="1676484"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6pPr>
      <a:lvl7pPr marL="1981299"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7pPr>
      <a:lvl8pPr marL="2286114"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8pPr>
      <a:lvl9pPr marL="2590930"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9pPr>
    </p:bodyStyle>
    <p:otherStyle>
      <a:defPPr>
        <a:defRPr lang="it-IT"/>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s://www.ncbi.nlm.nih.gov/books/NBK513130/"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ncbi.nlm.nih.gov/books/NBK513130/"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11.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30.png"/><Relationship Id="rId7"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1.png"/><Relationship Id="rId7"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2.sv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accessdata.fda.gov/drugsatfda_docs/label/2014/125390s004lbl.pdf"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19.png"/><Relationship Id="rId7"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22.svg"/><Relationship Id="rId4" Type="http://schemas.openxmlformats.org/officeDocument/2006/relationships/image" Target="../media/image20.png"/><Relationship Id="rId9"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30.png"/><Relationship Id="rId7"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nanbyou.or.jp/entry/5333"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nanbyou.or.jp/entry/5333"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nanbyou.or.jp/entry/5333"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1">
            <a:extLst>
              <a:ext uri="{FF2B5EF4-FFF2-40B4-BE49-F238E27FC236}">
                <a16:creationId xmlns:a16="http://schemas.microsoft.com/office/drawing/2014/main" id="{CEB207AA-037C-3589-E00E-10E5E89FA9EA}"/>
              </a:ext>
            </a:extLst>
          </p:cNvPr>
          <p:cNvSpPr>
            <a:spLocks noGrp="1"/>
          </p:cNvSpPr>
          <p:nvPr>
            <p:ph type="body" sz="quarter" idx="10"/>
          </p:nvPr>
        </p:nvSpPr>
        <p:spPr>
          <a:xfrm>
            <a:off x="973138" y="2664553"/>
            <a:ext cx="10245725" cy="657326"/>
          </a:xfrm>
        </p:spPr>
        <p:txBody>
          <a:bodyPr>
            <a:normAutofit/>
          </a:bodyPr>
          <a:lstStyle/>
          <a:p>
            <a:pPr algn="ctr"/>
            <a:r>
              <a:rPr kumimoji="1" lang="ja-JP" altLang="en-US" sz="3600" dirty="0">
                <a:latin typeface="Meiryo UI" panose="020B0604030504040204" pitchFamily="50" charset="-128"/>
                <a:ea typeface="Meiryo UI" panose="020B0604030504040204" pitchFamily="50" charset="-128"/>
              </a:rPr>
              <a:t>脂肪萎縮症　疾患概要スライドキット</a:t>
            </a:r>
          </a:p>
        </p:txBody>
      </p:sp>
      <p:sp>
        <p:nvSpPr>
          <p:cNvPr id="3" name="テキスト ボックス 2">
            <a:extLst>
              <a:ext uri="{FF2B5EF4-FFF2-40B4-BE49-F238E27FC236}">
                <a16:creationId xmlns:a16="http://schemas.microsoft.com/office/drawing/2014/main" id="{59E9A1D6-E01D-30A0-8CD9-8821FCB2AF17}"/>
              </a:ext>
            </a:extLst>
          </p:cNvPr>
          <p:cNvSpPr txBox="1"/>
          <p:nvPr/>
        </p:nvSpPr>
        <p:spPr>
          <a:xfrm>
            <a:off x="2362200" y="6510328"/>
            <a:ext cx="9718040" cy="253916"/>
          </a:xfrm>
          <a:prstGeom prst="rect">
            <a:avLst/>
          </a:prstGeom>
          <a:ln>
            <a:solidFill>
              <a:srgbClr val="FF0000"/>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r"/>
            <a:r>
              <a:rPr lang="ja-JP" altLang="en-US" sz="1050" dirty="0">
                <a:solidFill>
                  <a:srgbClr val="FF0000"/>
                </a:solidFill>
                <a:effectLst/>
                <a:latin typeface="Meiryo UI" panose="020B0604030504040204" pitchFamily="50" charset="-128"/>
                <a:ea typeface="Meiryo UI" panose="020B0604030504040204" pitchFamily="50" charset="-128"/>
              </a:rPr>
              <a:t>本スライドの著作権は</a:t>
            </a:r>
            <a:r>
              <a:rPr lang="ja-JP" altLang="en-US" sz="1050" dirty="0">
                <a:solidFill>
                  <a:srgbClr val="FF0000"/>
                </a:solidFill>
                <a:latin typeface="Meiryo UI" panose="020B0604030504040204" pitchFamily="50" charset="-128"/>
                <a:ea typeface="Meiryo UI" panose="020B0604030504040204" pitchFamily="50" charset="-128"/>
              </a:rPr>
              <a:t>キエジ・ファーマ・ジャパン株式会社（以下、当社）</a:t>
            </a:r>
            <a:r>
              <a:rPr lang="ja-JP" altLang="en-US" sz="1050" dirty="0">
                <a:solidFill>
                  <a:srgbClr val="FF0000"/>
                </a:solidFill>
                <a:effectLst/>
                <a:latin typeface="Meiryo UI" panose="020B0604030504040204" pitchFamily="50" charset="-128"/>
                <a:ea typeface="Meiryo UI" panose="020B0604030504040204" pitchFamily="50" charset="-128"/>
              </a:rPr>
              <a:t>にあるか、または、当社が許諾を受けて利用しています。本スライド内容の無断転載、複製等は固く禁じます。</a:t>
            </a:r>
            <a:endParaRPr lang="ja-JP" altLang="en-US" sz="1100" dirty="0">
              <a:solidFill>
                <a:srgbClr val="FF0000"/>
              </a:solidFill>
              <a:effectLst/>
              <a:latin typeface="Arial" panose="020B0604020202020204" pitchFamily="34" charset="0"/>
            </a:endParaRPr>
          </a:p>
        </p:txBody>
      </p:sp>
      <p:sp>
        <p:nvSpPr>
          <p:cNvPr id="4" name="テキスト ボックス 3">
            <a:extLst>
              <a:ext uri="{FF2B5EF4-FFF2-40B4-BE49-F238E27FC236}">
                <a16:creationId xmlns:a16="http://schemas.microsoft.com/office/drawing/2014/main" id="{99DDA597-F36F-A602-2C3B-2896A64181A2}"/>
              </a:ext>
            </a:extLst>
          </p:cNvPr>
          <p:cNvSpPr txBox="1"/>
          <p:nvPr/>
        </p:nvSpPr>
        <p:spPr>
          <a:xfrm>
            <a:off x="111760" y="6533412"/>
            <a:ext cx="1054963" cy="230832"/>
          </a:xfrm>
          <a:prstGeom prst="rect">
            <a:avLst/>
          </a:prstGeom>
          <a:noFill/>
        </p:spPr>
        <p:txBody>
          <a:bodyPr wrap="square">
            <a:spAutoFit/>
          </a:bodyPr>
          <a:lstStyle/>
          <a:p>
            <a:r>
              <a:rPr lang="en-US" altLang="ja-JP" sz="900" dirty="0">
                <a:effectLst/>
                <a:latin typeface="Meiryo UI" panose="020B0604030504040204" pitchFamily="50" charset="-128"/>
                <a:ea typeface="Meiryo UI" panose="020B0604030504040204" pitchFamily="50" charset="-128"/>
              </a:rPr>
              <a:t>MTL030_2501</a:t>
            </a:r>
            <a:endParaRPr lang="ja-JP" altLang="en-US" sz="900" dirty="0"/>
          </a:p>
        </p:txBody>
      </p:sp>
    </p:spTree>
    <p:extLst>
      <p:ext uri="{BB962C8B-B14F-4D97-AF65-F5344CB8AC3E}">
        <p14:creationId xmlns:p14="http://schemas.microsoft.com/office/powerpoint/2010/main" val="800622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2081F-09D2-0BE1-6987-4E04FF80A224}"/>
            </a:ext>
          </a:extLst>
        </p:cNvPr>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22CC5ADB-9329-D047-A015-E39363937436}"/>
              </a:ext>
            </a:extLst>
          </p:cNvPr>
          <p:cNvSpPr/>
          <p:nvPr/>
        </p:nvSpPr>
        <p:spPr>
          <a:xfrm>
            <a:off x="1290918" y="2971908"/>
            <a:ext cx="8650942" cy="1313089"/>
          </a:xfrm>
          <a:prstGeom prst="roundRect">
            <a:avLst/>
          </a:prstGeom>
          <a:solidFill>
            <a:srgbClr val="E062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918679" eaLnBrk="1" fontAlgn="auto" hangingPunct="1">
              <a:lnSpc>
                <a:spcPct val="90000"/>
              </a:lnSpc>
              <a:spcAft>
                <a:spcPct val="35000"/>
              </a:spcAft>
            </a:pPr>
            <a:r>
              <a:rPr lang="en-US" altLang="ja-JP" sz="3200" dirty="0">
                <a:solidFill>
                  <a:srgbClr val="FFFFFF"/>
                </a:solidFill>
                <a:latin typeface="Meiryo UI" panose="020B0604030504040204" pitchFamily="50" charset="-128"/>
                <a:ea typeface="Meiryo UI" panose="020B0604030504040204" pitchFamily="50" charset="-128"/>
              </a:rPr>
              <a:t>1. </a:t>
            </a:r>
            <a:r>
              <a:rPr lang="ja-JP" altLang="en-US" sz="3200" dirty="0">
                <a:solidFill>
                  <a:srgbClr val="FFFFFF"/>
                </a:solidFill>
                <a:latin typeface="Meiryo UI" panose="020B0604030504040204" pitchFamily="50" charset="-128"/>
                <a:ea typeface="Meiryo UI" panose="020B0604030504040204" pitchFamily="50" charset="-128"/>
              </a:rPr>
              <a:t>脂肪萎縮症の病態</a:t>
            </a:r>
          </a:p>
        </p:txBody>
      </p:sp>
    </p:spTree>
    <p:extLst>
      <p:ext uri="{BB962C8B-B14F-4D97-AF65-F5344CB8AC3E}">
        <p14:creationId xmlns:p14="http://schemas.microsoft.com/office/powerpoint/2010/main" val="1413273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99E4C-1F2A-9731-5689-6B393A14A01F}"/>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8E6F99C1-F11E-7394-EFC3-7B76181DA565}"/>
              </a:ext>
            </a:extLst>
          </p:cNvPr>
          <p:cNvSpPr>
            <a:spLocks noGrp="1"/>
          </p:cNvSpPr>
          <p:nvPr>
            <p:ph type="title"/>
          </p:nvPr>
        </p:nvSpPr>
        <p:spPr/>
        <p:txBody>
          <a:bodyPr/>
          <a:lstStyle/>
          <a:p>
            <a:r>
              <a:rPr lang="ja-JP" altLang="en-US" sz="2600" b="1" dirty="0">
                <a:latin typeface="+mj-ea"/>
              </a:rPr>
              <a:t>脂肪萎縮症（</a:t>
            </a:r>
            <a:r>
              <a:rPr lang="en-US" altLang="ja-JP" sz="2600" b="1" dirty="0">
                <a:latin typeface="+mj-ea"/>
              </a:rPr>
              <a:t>Lipodystrophy</a:t>
            </a:r>
            <a:r>
              <a:rPr lang="ja-JP" altLang="en-US" sz="2600" b="1" dirty="0">
                <a:latin typeface="+mj-ea"/>
              </a:rPr>
              <a:t>）</a:t>
            </a:r>
          </a:p>
        </p:txBody>
      </p:sp>
      <p:sp>
        <p:nvSpPr>
          <p:cNvPr id="3" name="スライド番号プレースホルダー 2">
            <a:extLst>
              <a:ext uri="{FF2B5EF4-FFF2-40B4-BE49-F238E27FC236}">
                <a16:creationId xmlns:a16="http://schemas.microsoft.com/office/drawing/2014/main" id="{5A18A34E-427B-84BA-698F-5ECFD34DD029}"/>
              </a:ext>
            </a:extLst>
          </p:cNvPr>
          <p:cNvSpPr>
            <a:spLocks noGrp="1"/>
          </p:cNvSpPr>
          <p:nvPr>
            <p:ph type="sldNum" sz="quarter" idx="10"/>
          </p:nvPr>
        </p:nvSpPr>
        <p:spPr/>
        <p:txBody>
          <a:bodyPr/>
          <a:lstStyle/>
          <a:p>
            <a:fld id="{3C22E879-25C1-4BAC-8729-693BB4353F20}" type="slidenum">
              <a:rPr kumimoji="1" lang="ja-JP" altLang="en-US" smtClean="0"/>
              <a:t>3</a:t>
            </a:fld>
            <a:endParaRPr kumimoji="1" lang="ja-JP" altLang="en-US"/>
          </a:p>
        </p:txBody>
      </p:sp>
      <p:sp>
        <p:nvSpPr>
          <p:cNvPr id="2" name="テキスト プレースホルダー 3">
            <a:extLst>
              <a:ext uri="{FF2B5EF4-FFF2-40B4-BE49-F238E27FC236}">
                <a16:creationId xmlns:a16="http://schemas.microsoft.com/office/drawing/2014/main" id="{50315C87-5E16-C97E-5A31-B1ED09474BBE}"/>
              </a:ext>
            </a:extLst>
          </p:cNvPr>
          <p:cNvSpPr txBox="1">
            <a:spLocks/>
          </p:cNvSpPr>
          <p:nvPr/>
        </p:nvSpPr>
        <p:spPr>
          <a:xfrm>
            <a:off x="614362" y="966995"/>
            <a:ext cx="10963275" cy="1015663"/>
          </a:xfrm>
          <a:prstGeom prst="rect">
            <a:avLst/>
          </a:prstGeom>
        </p:spPr>
        <p:txBody>
          <a:bodyPr>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spcBef>
                <a:spcPts val="0"/>
              </a:spcBef>
              <a:buClr>
                <a:srgbClr val="BC136B"/>
              </a:buClr>
              <a:buFont typeface="Wingdings" panose="05000000000000000000" pitchFamily="2" charset="2"/>
              <a:buChar char="l"/>
            </a:pPr>
            <a:r>
              <a:rPr lang="ja-JP" altLang="en-US" sz="1800" kern="0" dirty="0">
                <a:latin typeface="+mn-ea"/>
              </a:rPr>
              <a:t>脂肪萎縮に起因するさまざまな代謝異常を合併する疾患群</a:t>
            </a:r>
            <a:endParaRPr lang="en-US" altLang="ja-JP" sz="1800" kern="0" dirty="0">
              <a:latin typeface="+mn-ea"/>
            </a:endParaRPr>
          </a:p>
          <a:p>
            <a:pPr>
              <a:spcBef>
                <a:spcPts val="0"/>
              </a:spcBef>
              <a:buClr>
                <a:srgbClr val="BC136B"/>
              </a:buClr>
              <a:buFont typeface="Wingdings" panose="05000000000000000000" pitchFamily="2" charset="2"/>
              <a:buChar char="l"/>
            </a:pPr>
            <a:r>
              <a:rPr lang="ja-JP" altLang="en-US" sz="1800" kern="0" dirty="0">
                <a:latin typeface="+mn-ea"/>
              </a:rPr>
              <a:t>脂肪萎縮の病因、発症時期、脂肪萎縮の分布や程度はさまざまで、現時点では根本的治療法は確立されていない</a:t>
            </a:r>
            <a:endParaRPr lang="en-US" altLang="ja-JP" sz="1800" kern="0" dirty="0">
              <a:latin typeface="+mn-ea"/>
            </a:endParaRPr>
          </a:p>
          <a:p>
            <a:pPr>
              <a:spcBef>
                <a:spcPts val="0"/>
              </a:spcBef>
              <a:buClr>
                <a:srgbClr val="BC136B"/>
              </a:buClr>
              <a:buFont typeface="Wingdings" panose="05000000000000000000" pitchFamily="2" charset="2"/>
              <a:buChar char="l"/>
            </a:pPr>
            <a:r>
              <a:rPr lang="ja-JP" altLang="en-US" sz="1800" kern="0" dirty="0">
                <a:latin typeface="+mn-ea"/>
              </a:rPr>
              <a:t>日本では</a:t>
            </a:r>
            <a:r>
              <a:rPr lang="en-US" altLang="ja-JP" sz="1800" kern="0" dirty="0">
                <a:latin typeface="+mn-ea"/>
              </a:rPr>
              <a:t>2015</a:t>
            </a:r>
            <a:r>
              <a:rPr lang="ja-JP" altLang="en-US" sz="1800" kern="0" dirty="0">
                <a:latin typeface="+mn-ea"/>
              </a:rPr>
              <a:t>年に指定難病に選定</a:t>
            </a:r>
          </a:p>
        </p:txBody>
      </p:sp>
      <p:sp>
        <p:nvSpPr>
          <p:cNvPr id="5" name="テキスト ボックス 4">
            <a:extLst>
              <a:ext uri="{FF2B5EF4-FFF2-40B4-BE49-F238E27FC236}">
                <a16:creationId xmlns:a16="http://schemas.microsoft.com/office/drawing/2014/main" id="{48299CCE-1282-0FD3-1F86-483C1A9B131E}"/>
              </a:ext>
            </a:extLst>
          </p:cNvPr>
          <p:cNvSpPr txBox="1"/>
          <p:nvPr/>
        </p:nvSpPr>
        <p:spPr>
          <a:xfrm>
            <a:off x="890936" y="2339377"/>
            <a:ext cx="10426352" cy="1015663"/>
          </a:xfrm>
          <a:prstGeom prst="rect">
            <a:avLst/>
          </a:prstGeom>
          <a:noFill/>
          <a:ln>
            <a:solidFill>
              <a:srgbClr val="BC136B"/>
            </a:solidFill>
          </a:ln>
        </p:spPr>
        <p:txBody>
          <a:bodyPr wrap="square">
            <a:spAutoFit/>
          </a:bodyPr>
          <a:lstStyle/>
          <a:p>
            <a:pPr algn="l"/>
            <a:r>
              <a:rPr lang="ja-JP" altLang="en-US" sz="2000" b="0" i="0" u="none" strike="noStrike" baseline="0" dirty="0">
                <a:latin typeface="+mn-ea"/>
                <a:ea typeface="+mn-ea"/>
              </a:rPr>
              <a:t>先天性、後天性に、また全身性、部分性、限局性に、脂肪組織が摂取エネルギー量とは無関係に萎縮し、脂肪組織の減少・消失の進行とともに、重度のインスリン抵抗性、糖尿病、高中性脂肪血症、脂肪肝等、脂肪萎縮に起因する</a:t>
            </a:r>
            <a:r>
              <a:rPr lang="ja-JP" altLang="en-US" sz="2000" dirty="0">
                <a:latin typeface="+mn-ea"/>
                <a:ea typeface="+mn-ea"/>
              </a:rPr>
              <a:t>様々</a:t>
            </a:r>
            <a:r>
              <a:rPr lang="ja-JP" altLang="en-US" sz="2000" b="0" i="0" u="none" strike="noStrike" baseline="0" dirty="0">
                <a:latin typeface="+mn-ea"/>
                <a:ea typeface="+mn-ea"/>
              </a:rPr>
              <a:t>な代謝異常（症）を高率に合併する疾患群である</a:t>
            </a:r>
            <a:r>
              <a:rPr lang="en-US" altLang="ja-JP" sz="2000" b="0" i="0" u="none" strike="noStrike" baseline="30000" dirty="0">
                <a:latin typeface="+mn-ea"/>
                <a:ea typeface="+mn-ea"/>
              </a:rPr>
              <a:t>1)</a:t>
            </a:r>
            <a:endParaRPr lang="ja-JP" altLang="en-US" sz="2000" dirty="0">
              <a:latin typeface="+mn-ea"/>
              <a:ea typeface="+mn-ea"/>
            </a:endParaRPr>
          </a:p>
        </p:txBody>
      </p:sp>
      <p:sp>
        <p:nvSpPr>
          <p:cNvPr id="6" name="テキスト ボックス 5">
            <a:extLst>
              <a:ext uri="{FF2B5EF4-FFF2-40B4-BE49-F238E27FC236}">
                <a16:creationId xmlns:a16="http://schemas.microsoft.com/office/drawing/2014/main" id="{2DDC07A0-07B6-23CF-1855-FA632180F822}"/>
              </a:ext>
            </a:extLst>
          </p:cNvPr>
          <p:cNvSpPr txBox="1"/>
          <p:nvPr/>
        </p:nvSpPr>
        <p:spPr>
          <a:xfrm>
            <a:off x="6013051" y="3626984"/>
            <a:ext cx="4846198" cy="2336152"/>
          </a:xfrm>
          <a:prstGeom prst="rect">
            <a:avLst/>
          </a:prstGeom>
          <a:noFill/>
        </p:spPr>
        <p:txBody>
          <a:bodyPr wrap="none">
            <a:spAutoFit/>
          </a:bodyPr>
          <a:lstStyle/>
          <a:p>
            <a:pPr>
              <a:lnSpc>
                <a:spcPct val="150000"/>
              </a:lnSpc>
            </a:pPr>
            <a:r>
              <a:rPr lang="ja-JP" altLang="en-US" sz="2000" dirty="0">
                <a:latin typeface="+mn-ea"/>
                <a:ea typeface="+mn-ea"/>
              </a:rPr>
              <a:t>主な特徴</a:t>
            </a:r>
            <a:endParaRPr lang="en-US" altLang="ja-JP" sz="2000" dirty="0">
              <a:latin typeface="+mn-ea"/>
              <a:ea typeface="+mn-ea"/>
            </a:endParaRPr>
          </a:p>
          <a:p>
            <a:pPr marL="914400" lvl="1" indent="-457200">
              <a:lnSpc>
                <a:spcPct val="150000"/>
              </a:lnSpc>
              <a:buClr>
                <a:srgbClr val="BC136B"/>
              </a:buClr>
              <a:buFont typeface="Wingdings" panose="05000000000000000000" pitchFamily="2" charset="2"/>
              <a:buChar char="p"/>
            </a:pPr>
            <a:r>
              <a:rPr lang="ja-JP" altLang="en-US" sz="2000" dirty="0">
                <a:latin typeface="+mn-ea"/>
                <a:ea typeface="+mn-ea"/>
              </a:rPr>
              <a:t>脂肪組織の減少・消失</a:t>
            </a:r>
            <a:r>
              <a:rPr lang="en-US" altLang="ja-JP" sz="2000" baseline="30000" dirty="0">
                <a:latin typeface="+mn-ea"/>
                <a:ea typeface="+mn-ea"/>
              </a:rPr>
              <a:t>2,3)</a:t>
            </a:r>
          </a:p>
          <a:p>
            <a:pPr marL="914400" lvl="1" indent="-457200">
              <a:lnSpc>
                <a:spcPct val="150000"/>
              </a:lnSpc>
              <a:buClr>
                <a:srgbClr val="BC136B"/>
              </a:buClr>
              <a:buFont typeface="Wingdings" panose="05000000000000000000" pitchFamily="2" charset="2"/>
              <a:buChar char="p"/>
            </a:pPr>
            <a:r>
              <a:rPr lang="ja-JP" altLang="en-US" sz="2000" dirty="0">
                <a:latin typeface="+mn-ea"/>
                <a:ea typeface="+mn-ea"/>
              </a:rPr>
              <a:t>重度のインスリン抵抗性</a:t>
            </a:r>
            <a:r>
              <a:rPr lang="en-US" altLang="ja-JP" sz="2000" baseline="30000" dirty="0">
                <a:latin typeface="+mn-ea"/>
                <a:ea typeface="+mn-ea"/>
              </a:rPr>
              <a:t>2,3)</a:t>
            </a:r>
            <a:endParaRPr lang="en-US" altLang="ja-JP" sz="2000" dirty="0">
              <a:latin typeface="+mn-ea"/>
              <a:ea typeface="+mn-ea"/>
            </a:endParaRPr>
          </a:p>
          <a:p>
            <a:pPr marL="914400" lvl="1" indent="-457200">
              <a:lnSpc>
                <a:spcPct val="150000"/>
              </a:lnSpc>
              <a:buClr>
                <a:srgbClr val="BC136B"/>
              </a:buClr>
              <a:buFont typeface="Wingdings" panose="05000000000000000000" pitchFamily="2" charset="2"/>
              <a:buChar char="p"/>
            </a:pPr>
            <a:r>
              <a:rPr lang="ja-JP" altLang="en-US" sz="2000" dirty="0">
                <a:latin typeface="+mn-ea"/>
                <a:ea typeface="+mn-ea"/>
              </a:rPr>
              <a:t>高中性脂肪血症</a:t>
            </a:r>
            <a:r>
              <a:rPr lang="en-US" altLang="ja-JP" sz="2000" baseline="30000" dirty="0">
                <a:latin typeface="+mn-ea"/>
                <a:ea typeface="+mn-ea"/>
              </a:rPr>
              <a:t>3)</a:t>
            </a:r>
            <a:endParaRPr lang="en-US" altLang="ja-JP" sz="2000" dirty="0">
              <a:latin typeface="+mn-ea"/>
              <a:ea typeface="+mn-ea"/>
            </a:endParaRPr>
          </a:p>
          <a:p>
            <a:pPr marL="914400" lvl="1" indent="-457200">
              <a:lnSpc>
                <a:spcPct val="150000"/>
              </a:lnSpc>
              <a:buClr>
                <a:srgbClr val="BC136B"/>
              </a:buClr>
              <a:buFont typeface="Wingdings" panose="05000000000000000000" pitchFamily="2" charset="2"/>
              <a:buChar char="p"/>
            </a:pPr>
            <a:r>
              <a:rPr lang="ja-JP" altLang="en-US" sz="2000" dirty="0">
                <a:latin typeface="+mn-ea"/>
                <a:ea typeface="+mn-ea"/>
              </a:rPr>
              <a:t>肝臓やその他の組織への脂肪浸潤</a:t>
            </a:r>
            <a:r>
              <a:rPr lang="en-US" altLang="ja-JP" sz="2000" baseline="30000" dirty="0">
                <a:latin typeface="+mn-ea"/>
                <a:ea typeface="+mn-ea"/>
              </a:rPr>
              <a:t>3)</a:t>
            </a:r>
            <a:endParaRPr lang="ja-JP" altLang="en-US" sz="2000" dirty="0">
              <a:latin typeface="+mn-ea"/>
              <a:ea typeface="+mn-ea"/>
            </a:endParaRPr>
          </a:p>
        </p:txBody>
      </p:sp>
      <p:sp>
        <p:nvSpPr>
          <p:cNvPr id="10" name="テキスト ボックス 9">
            <a:extLst>
              <a:ext uri="{FF2B5EF4-FFF2-40B4-BE49-F238E27FC236}">
                <a16:creationId xmlns:a16="http://schemas.microsoft.com/office/drawing/2014/main" id="{C9743DBF-B59F-2A7A-89A5-6604A755E3E3}"/>
              </a:ext>
            </a:extLst>
          </p:cNvPr>
          <p:cNvSpPr txBox="1"/>
          <p:nvPr/>
        </p:nvSpPr>
        <p:spPr>
          <a:xfrm>
            <a:off x="3780148" y="6319391"/>
            <a:ext cx="7719969" cy="538609"/>
          </a:xfrm>
          <a:prstGeom prst="rect">
            <a:avLst/>
          </a:prstGeom>
          <a:noFill/>
        </p:spPr>
        <p:txBody>
          <a:bodyPr wrap="square" lIns="0" tIns="0" rIns="0" anchor="b">
            <a:spAutoFit/>
          </a:bodyPr>
          <a:lstStyle/>
          <a:p>
            <a:pPr marL="131763" indent="-131763">
              <a:buFont typeface="+mj-lt"/>
              <a:buAutoNum type="arabicPeriod"/>
            </a:pPr>
            <a:r>
              <a:rPr lang="ja-JP" altLang="en-US" sz="800" i="0" u="none" strike="noStrike" baseline="0" dirty="0">
                <a:solidFill>
                  <a:srgbClr val="000000"/>
                </a:solidFill>
                <a:latin typeface="+mn-ea"/>
                <a:ea typeface="+mn-ea"/>
              </a:rPr>
              <a:t>日本内分泌学会雑誌</a:t>
            </a:r>
            <a:r>
              <a:rPr lang="en-US" altLang="ja-JP" sz="800" i="0" u="none" strike="noStrike" baseline="0" dirty="0">
                <a:solidFill>
                  <a:srgbClr val="000000"/>
                </a:solidFill>
                <a:latin typeface="+mn-ea"/>
                <a:ea typeface="+mn-ea"/>
              </a:rPr>
              <a:t>Vol. 94 Suppl. September 2018</a:t>
            </a:r>
          </a:p>
          <a:p>
            <a:pPr marL="131763" indent="-131763">
              <a:buFont typeface="+mj-lt"/>
              <a:buAutoNum type="arabicPeriod"/>
            </a:pPr>
            <a:r>
              <a:rPr lang="en-US" altLang="ja-JP" sz="800" dirty="0">
                <a:solidFill>
                  <a:srgbClr val="000000"/>
                </a:solidFill>
                <a:latin typeface="+mn-ea"/>
                <a:ea typeface="+mn-ea"/>
              </a:rPr>
              <a:t>Copeland KC, et al. J Clin </a:t>
            </a:r>
            <a:r>
              <a:rPr lang="en-US" altLang="ja-JP" sz="800" dirty="0" err="1">
                <a:solidFill>
                  <a:srgbClr val="000000"/>
                </a:solidFill>
                <a:latin typeface="+mn-ea"/>
                <a:ea typeface="+mn-ea"/>
              </a:rPr>
              <a:t>Endcrinol</a:t>
            </a:r>
            <a:r>
              <a:rPr lang="en-US" altLang="ja-JP" sz="800" dirty="0">
                <a:solidFill>
                  <a:srgbClr val="000000"/>
                </a:solidFill>
                <a:latin typeface="+mn-ea"/>
                <a:ea typeface="+mn-ea"/>
              </a:rPr>
              <a:t> </a:t>
            </a:r>
            <a:r>
              <a:rPr lang="en-US" altLang="ja-JP" sz="800" dirty="0" err="1">
                <a:solidFill>
                  <a:srgbClr val="000000"/>
                </a:solidFill>
                <a:latin typeface="+mn-ea"/>
                <a:ea typeface="+mn-ea"/>
              </a:rPr>
              <a:t>Metab</a:t>
            </a:r>
            <a:r>
              <a:rPr lang="en-US" altLang="ja-JP" sz="800" dirty="0">
                <a:solidFill>
                  <a:srgbClr val="000000"/>
                </a:solidFill>
                <a:latin typeface="+mn-ea"/>
                <a:ea typeface="+mn-ea"/>
              </a:rPr>
              <a:t>. 1993; 77: 1240-1245.</a:t>
            </a:r>
            <a:endParaRPr lang="en-US" altLang="ja-JP" sz="800" i="0" u="none" strike="noStrike" baseline="0" dirty="0">
              <a:solidFill>
                <a:srgbClr val="000000"/>
              </a:solidFill>
              <a:latin typeface="+mn-ea"/>
              <a:ea typeface="+mn-ea"/>
            </a:endParaRPr>
          </a:p>
          <a:p>
            <a:pPr marL="131763" indent="-131763">
              <a:buFont typeface="+mj-lt"/>
              <a:buAutoNum type="arabicPeriod"/>
            </a:pPr>
            <a:r>
              <a:rPr lang="en-US" altLang="ja-JP" sz="800" i="0" dirty="0">
                <a:solidFill>
                  <a:srgbClr val="000000"/>
                </a:solidFill>
                <a:effectLst/>
                <a:latin typeface="+mn-ea"/>
                <a:ea typeface="+mn-ea"/>
              </a:rPr>
              <a:t>Akinci B, et al. Lipodystrophy Syndromes: Presentation and Treatment. </a:t>
            </a:r>
            <a:r>
              <a:rPr lang="en-US" altLang="ja-JP" sz="800" i="0" dirty="0" err="1">
                <a:solidFill>
                  <a:srgbClr val="000000"/>
                </a:solidFill>
                <a:effectLst/>
                <a:latin typeface="+mn-ea"/>
                <a:ea typeface="+mn-ea"/>
              </a:rPr>
              <a:t>Endotext</a:t>
            </a:r>
            <a:r>
              <a:rPr lang="en-US" altLang="ja-JP" sz="800" i="0" dirty="0">
                <a:solidFill>
                  <a:srgbClr val="000000"/>
                </a:solidFill>
                <a:effectLst/>
                <a:latin typeface="+mn-ea"/>
                <a:ea typeface="+mn-ea"/>
              </a:rPr>
              <a:t> MDText.com, Inc. 2000. Updated 21 Aug 2024. </a:t>
            </a:r>
            <a:r>
              <a:rPr lang="en-US" altLang="ja-JP" sz="800" dirty="0">
                <a:solidFill>
                  <a:srgbClr val="000000"/>
                </a:solidFill>
                <a:latin typeface="+mn-ea"/>
                <a:ea typeface="+mn-ea"/>
              </a:rPr>
              <a:t>2025</a:t>
            </a:r>
            <a:r>
              <a:rPr lang="ja-JP" altLang="en-US" sz="800" dirty="0">
                <a:solidFill>
                  <a:srgbClr val="000000"/>
                </a:solidFill>
                <a:latin typeface="+mn-ea"/>
                <a:ea typeface="+mn-ea"/>
              </a:rPr>
              <a:t>年</a:t>
            </a:r>
            <a:r>
              <a:rPr lang="en-US" altLang="ja-JP" sz="800" dirty="0">
                <a:solidFill>
                  <a:srgbClr val="000000"/>
                </a:solidFill>
                <a:latin typeface="+mn-ea"/>
                <a:ea typeface="+mn-ea"/>
              </a:rPr>
              <a:t>2</a:t>
            </a:r>
            <a:r>
              <a:rPr lang="ja-JP" altLang="en-US" sz="800" dirty="0">
                <a:solidFill>
                  <a:srgbClr val="000000"/>
                </a:solidFill>
                <a:latin typeface="+mn-ea"/>
                <a:ea typeface="+mn-ea"/>
              </a:rPr>
              <a:t>月</a:t>
            </a:r>
            <a:r>
              <a:rPr lang="en-US" altLang="ja-JP" sz="800" dirty="0">
                <a:solidFill>
                  <a:srgbClr val="000000"/>
                </a:solidFill>
                <a:latin typeface="+mn-ea"/>
                <a:ea typeface="+mn-ea"/>
              </a:rPr>
              <a:t>13</a:t>
            </a:r>
            <a:r>
              <a:rPr lang="ja-JP" altLang="en-US" sz="800" dirty="0">
                <a:solidFill>
                  <a:srgbClr val="000000"/>
                </a:solidFill>
                <a:latin typeface="+mn-ea"/>
                <a:ea typeface="+mn-ea"/>
              </a:rPr>
              <a:t>日アクセス</a:t>
            </a:r>
            <a:br>
              <a:rPr lang="en-US" altLang="ja-JP" sz="800" dirty="0">
                <a:solidFill>
                  <a:srgbClr val="000000"/>
                </a:solidFill>
                <a:latin typeface="+mn-ea"/>
                <a:ea typeface="+mn-ea"/>
              </a:rPr>
            </a:br>
            <a:r>
              <a:rPr lang="ja-JP" altLang="en-US" sz="800" dirty="0">
                <a:solidFill>
                  <a:srgbClr val="000000"/>
                </a:solidFill>
                <a:latin typeface="+mn-ea"/>
                <a:ea typeface="+mn-ea"/>
              </a:rPr>
              <a:t>（</a:t>
            </a:r>
            <a:r>
              <a:rPr lang="en-US" altLang="ja-JP" sz="800" dirty="0">
                <a:solidFill>
                  <a:srgbClr val="000000"/>
                </a:solidFill>
                <a:latin typeface="+mn-ea"/>
                <a:ea typeface="+mn-ea"/>
                <a:hlinkClick r:id="rId3"/>
              </a:rPr>
              <a:t>https://www.ncbi.nlm.nih.gov/books/NBK513130/</a:t>
            </a:r>
            <a:r>
              <a:rPr lang="ja-JP" altLang="en-US" sz="800" dirty="0">
                <a:solidFill>
                  <a:srgbClr val="000000"/>
                </a:solidFill>
                <a:latin typeface="+mn-ea"/>
                <a:ea typeface="+mn-ea"/>
              </a:rPr>
              <a:t>）</a:t>
            </a:r>
            <a:endParaRPr lang="en-US" altLang="ja-JP" sz="800" i="0" dirty="0">
              <a:solidFill>
                <a:srgbClr val="000000"/>
              </a:solidFill>
              <a:effectLst/>
              <a:latin typeface="+mn-ea"/>
              <a:ea typeface="+mn-ea"/>
            </a:endParaRPr>
          </a:p>
        </p:txBody>
      </p:sp>
      <p:sp>
        <p:nvSpPr>
          <p:cNvPr id="11" name="テキスト ボックス 10">
            <a:extLst>
              <a:ext uri="{FF2B5EF4-FFF2-40B4-BE49-F238E27FC236}">
                <a16:creationId xmlns:a16="http://schemas.microsoft.com/office/drawing/2014/main" id="{A8EBC60E-9B31-8912-D5D8-FA78806F6ECA}"/>
              </a:ext>
            </a:extLst>
          </p:cNvPr>
          <p:cNvSpPr txBox="1"/>
          <p:nvPr/>
        </p:nvSpPr>
        <p:spPr>
          <a:xfrm>
            <a:off x="676774" y="5781835"/>
            <a:ext cx="1984454" cy="461665"/>
          </a:xfrm>
          <a:prstGeom prst="rect">
            <a:avLst/>
          </a:prstGeom>
          <a:noFill/>
        </p:spPr>
        <p:txBody>
          <a:bodyPr wrap="square">
            <a:spAutoFit/>
          </a:bodyPr>
          <a:lstStyle/>
          <a:p>
            <a:pPr algn="ctr"/>
            <a:r>
              <a:rPr lang="ja-JP" altLang="en-US" dirty="0">
                <a:latin typeface="+mn-ea"/>
                <a:ea typeface="+mn-ea"/>
              </a:rPr>
              <a:t>脂肪萎縮症患者</a:t>
            </a:r>
            <a:r>
              <a:rPr lang="en-US" altLang="ja-JP" baseline="30000" dirty="0">
                <a:latin typeface="+mn-ea"/>
                <a:ea typeface="+mn-ea"/>
              </a:rPr>
              <a:t>3</a:t>
            </a:r>
            <a:r>
              <a:rPr lang="ja-JP" altLang="en-US" baseline="30000" dirty="0">
                <a:latin typeface="+mn-ea"/>
                <a:ea typeface="+mn-ea"/>
              </a:rPr>
              <a:t>）</a:t>
            </a:r>
            <a:endParaRPr lang="en-US" altLang="ja-JP" baseline="30000" dirty="0">
              <a:latin typeface="+mn-ea"/>
              <a:ea typeface="+mn-ea"/>
            </a:endParaRPr>
          </a:p>
          <a:p>
            <a:pPr algn="ctr"/>
            <a:r>
              <a:rPr lang="ja-JP" altLang="en-US" dirty="0">
                <a:latin typeface="+mn-ea"/>
                <a:ea typeface="+mn-ea"/>
              </a:rPr>
              <a:t>脂肪組織が消失している</a:t>
            </a:r>
          </a:p>
        </p:txBody>
      </p:sp>
      <p:sp>
        <p:nvSpPr>
          <p:cNvPr id="12" name="テキスト ボックス 11">
            <a:extLst>
              <a:ext uri="{FF2B5EF4-FFF2-40B4-BE49-F238E27FC236}">
                <a16:creationId xmlns:a16="http://schemas.microsoft.com/office/drawing/2014/main" id="{CE8B289D-1C8B-1F32-C09F-29CD681DF35E}"/>
              </a:ext>
            </a:extLst>
          </p:cNvPr>
          <p:cNvSpPr txBox="1"/>
          <p:nvPr/>
        </p:nvSpPr>
        <p:spPr>
          <a:xfrm>
            <a:off x="2887176" y="5781835"/>
            <a:ext cx="2457565" cy="461665"/>
          </a:xfrm>
          <a:prstGeom prst="rect">
            <a:avLst/>
          </a:prstGeom>
          <a:noFill/>
        </p:spPr>
        <p:txBody>
          <a:bodyPr wrap="square">
            <a:spAutoFit/>
          </a:bodyPr>
          <a:lstStyle/>
          <a:p>
            <a:pPr algn="ctr"/>
            <a:r>
              <a:rPr lang="ja-JP" altLang="en-US" dirty="0">
                <a:latin typeface="+mn-ea"/>
                <a:ea typeface="+mn-ea"/>
              </a:rPr>
              <a:t>脂肪萎縮症患者の</a:t>
            </a:r>
            <a:r>
              <a:rPr lang="en-US" altLang="ja-JP" b="0" i="0" dirty="0">
                <a:solidFill>
                  <a:srgbClr val="000000"/>
                </a:solidFill>
                <a:effectLst/>
                <a:latin typeface="+mn-ea"/>
                <a:ea typeface="+mn-ea"/>
              </a:rPr>
              <a:t>MRI</a:t>
            </a:r>
            <a:r>
              <a:rPr lang="ja-JP" altLang="en-US" b="0" i="0" dirty="0">
                <a:solidFill>
                  <a:srgbClr val="000000"/>
                </a:solidFill>
                <a:effectLst/>
                <a:latin typeface="+mn-ea"/>
                <a:ea typeface="+mn-ea"/>
              </a:rPr>
              <a:t>画像</a:t>
            </a:r>
            <a:r>
              <a:rPr lang="en-US" altLang="ja-JP" b="0" i="0" baseline="30000" dirty="0">
                <a:solidFill>
                  <a:srgbClr val="000000"/>
                </a:solidFill>
                <a:effectLst/>
                <a:latin typeface="+mn-ea"/>
                <a:ea typeface="+mn-ea"/>
              </a:rPr>
              <a:t>3</a:t>
            </a:r>
            <a:r>
              <a:rPr lang="ja-JP" altLang="en-US" b="0" i="0" baseline="30000" dirty="0">
                <a:solidFill>
                  <a:srgbClr val="000000"/>
                </a:solidFill>
                <a:effectLst/>
                <a:latin typeface="+mn-ea"/>
                <a:ea typeface="+mn-ea"/>
              </a:rPr>
              <a:t>）</a:t>
            </a:r>
            <a:endParaRPr lang="en-US" altLang="ja-JP" b="0" i="0" baseline="30000" dirty="0">
              <a:solidFill>
                <a:srgbClr val="000000"/>
              </a:solidFill>
              <a:effectLst/>
              <a:latin typeface="+mn-ea"/>
              <a:ea typeface="+mn-ea"/>
            </a:endParaRPr>
          </a:p>
          <a:p>
            <a:pPr algn="ctr"/>
            <a:r>
              <a:rPr lang="ja-JP" altLang="en-US" dirty="0">
                <a:latin typeface="+mn-ea"/>
                <a:ea typeface="+mn-ea"/>
              </a:rPr>
              <a:t>皮下脂肪が消失している</a:t>
            </a:r>
          </a:p>
        </p:txBody>
      </p:sp>
      <p:sp>
        <p:nvSpPr>
          <p:cNvPr id="13" name="テキスト ボックス 12">
            <a:extLst>
              <a:ext uri="{FF2B5EF4-FFF2-40B4-BE49-F238E27FC236}">
                <a16:creationId xmlns:a16="http://schemas.microsoft.com/office/drawing/2014/main" id="{6CA594C7-3A43-D251-F1BB-E54214E3FC87}"/>
              </a:ext>
            </a:extLst>
          </p:cNvPr>
          <p:cNvSpPr txBox="1"/>
          <p:nvPr/>
        </p:nvSpPr>
        <p:spPr>
          <a:xfrm>
            <a:off x="890935" y="1943296"/>
            <a:ext cx="3001886" cy="400110"/>
          </a:xfrm>
          <a:prstGeom prst="rect">
            <a:avLst/>
          </a:prstGeom>
          <a:solidFill>
            <a:srgbClr val="BC136B"/>
          </a:solidFill>
        </p:spPr>
        <p:txBody>
          <a:bodyPr wrap="square">
            <a:spAutoFit/>
          </a:bodyPr>
          <a:lstStyle/>
          <a:p>
            <a:pPr algn="ctr"/>
            <a:r>
              <a:rPr kumimoji="1" lang="ja-JP" altLang="en-US" sz="2000" b="1" dirty="0">
                <a:solidFill>
                  <a:schemeClr val="bg1"/>
                </a:solidFill>
                <a:latin typeface="+mn-ea"/>
                <a:ea typeface="+mn-ea"/>
              </a:rPr>
              <a:t>脂肪</a:t>
            </a:r>
            <a:r>
              <a:rPr kumimoji="1" lang="ja-JP" altLang="en-US" sz="2000" b="1" i="0" dirty="0">
                <a:solidFill>
                  <a:schemeClr val="bg1"/>
                </a:solidFill>
                <a:latin typeface="+mn-ea"/>
                <a:ea typeface="+mn-ea"/>
              </a:rPr>
              <a:t>萎縮</a:t>
            </a:r>
            <a:r>
              <a:rPr kumimoji="1" lang="ja-JP" altLang="en-US" sz="2000" b="1" dirty="0">
                <a:solidFill>
                  <a:schemeClr val="bg1"/>
                </a:solidFill>
                <a:latin typeface="+mn-ea"/>
                <a:ea typeface="+mn-ea"/>
              </a:rPr>
              <a:t>症とは</a:t>
            </a:r>
            <a:endParaRPr lang="ja-JP" altLang="en-US" sz="2000" b="1" dirty="0">
              <a:solidFill>
                <a:schemeClr val="bg1"/>
              </a:solidFill>
              <a:latin typeface="+mn-ea"/>
              <a:ea typeface="+mn-ea"/>
            </a:endParaRPr>
          </a:p>
        </p:txBody>
      </p:sp>
      <p:pic>
        <p:nvPicPr>
          <p:cNvPr id="14" name="図 13">
            <a:extLst>
              <a:ext uri="{FF2B5EF4-FFF2-40B4-BE49-F238E27FC236}">
                <a16:creationId xmlns:a16="http://schemas.microsoft.com/office/drawing/2014/main" id="{1FDA9A50-9C8D-4691-545F-761C45D18688}"/>
              </a:ext>
            </a:extLst>
          </p:cNvPr>
          <p:cNvPicPr>
            <a:picLocks noChangeAspect="1"/>
          </p:cNvPicPr>
          <p:nvPr/>
        </p:nvPicPr>
        <p:blipFill>
          <a:blip r:embed="rId4">
            <a:extLst>
              <a:ext uri="{28A0092B-C50C-407E-A947-70E740481C1C}">
                <a14:useLocalDpi xmlns:a14="http://schemas.microsoft.com/office/drawing/2010/main" val="0"/>
              </a:ext>
            </a:extLst>
          </a:blip>
          <a:srcRect t="1775" b="-1"/>
          <a:stretch/>
        </p:blipFill>
        <p:spPr>
          <a:xfrm>
            <a:off x="1131162" y="3429000"/>
            <a:ext cx="1079456" cy="2355071"/>
          </a:xfrm>
          <a:prstGeom prst="rect">
            <a:avLst/>
          </a:prstGeom>
        </p:spPr>
      </p:pic>
      <p:pic>
        <p:nvPicPr>
          <p:cNvPr id="15" name="図 14">
            <a:extLst>
              <a:ext uri="{FF2B5EF4-FFF2-40B4-BE49-F238E27FC236}">
                <a16:creationId xmlns:a16="http://schemas.microsoft.com/office/drawing/2014/main" id="{1BDB01EB-6D6E-5E5C-7627-D71B9CEC61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1374" y="3429000"/>
            <a:ext cx="2158332" cy="2355026"/>
          </a:xfrm>
          <a:prstGeom prst="rect">
            <a:avLst/>
          </a:prstGeom>
        </p:spPr>
      </p:pic>
    </p:spTree>
    <p:extLst>
      <p:ext uri="{BB962C8B-B14F-4D97-AF65-F5344CB8AC3E}">
        <p14:creationId xmlns:p14="http://schemas.microsoft.com/office/powerpoint/2010/main" val="3385147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B266B-C5E4-38D8-9717-AA7CFCDA7F5F}"/>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2B628ADF-8E06-F649-286A-F6CF76F2B3E1}"/>
              </a:ext>
            </a:extLst>
          </p:cNvPr>
          <p:cNvSpPr>
            <a:spLocks noGrp="1"/>
          </p:cNvSpPr>
          <p:nvPr>
            <p:ph type="title"/>
          </p:nvPr>
        </p:nvSpPr>
        <p:spPr/>
        <p:txBody>
          <a:bodyPr/>
          <a:lstStyle/>
          <a:p>
            <a:r>
              <a:rPr lang="ja-JP" altLang="en-US" sz="2600" b="1" dirty="0">
                <a:latin typeface="+mj-ea"/>
              </a:rPr>
              <a:t>脂肪萎縮症の分類</a:t>
            </a:r>
          </a:p>
        </p:txBody>
      </p:sp>
      <p:sp>
        <p:nvSpPr>
          <p:cNvPr id="3" name="スライド番号プレースホルダー 2">
            <a:extLst>
              <a:ext uri="{FF2B5EF4-FFF2-40B4-BE49-F238E27FC236}">
                <a16:creationId xmlns:a16="http://schemas.microsoft.com/office/drawing/2014/main" id="{D94E11B4-08F3-55C1-929F-2904DBAA254D}"/>
              </a:ext>
            </a:extLst>
          </p:cNvPr>
          <p:cNvSpPr>
            <a:spLocks noGrp="1"/>
          </p:cNvSpPr>
          <p:nvPr>
            <p:ph type="sldNum" sz="quarter" idx="10"/>
          </p:nvPr>
        </p:nvSpPr>
        <p:spPr/>
        <p:txBody>
          <a:bodyPr/>
          <a:lstStyle/>
          <a:p>
            <a:fld id="{3C22E879-25C1-4BAC-8729-693BB4353F20}" type="slidenum">
              <a:rPr kumimoji="1" lang="ja-JP" altLang="en-US" smtClean="0"/>
              <a:t>4</a:t>
            </a:fld>
            <a:endParaRPr kumimoji="1" lang="ja-JP" altLang="en-US"/>
          </a:p>
        </p:txBody>
      </p:sp>
      <p:sp>
        <p:nvSpPr>
          <p:cNvPr id="2" name="テキスト プレースホルダー 3">
            <a:extLst>
              <a:ext uri="{FF2B5EF4-FFF2-40B4-BE49-F238E27FC236}">
                <a16:creationId xmlns:a16="http://schemas.microsoft.com/office/drawing/2014/main" id="{A626E6CA-0A4E-2DB9-F9EF-D06F98A752EA}"/>
              </a:ext>
            </a:extLst>
          </p:cNvPr>
          <p:cNvSpPr txBox="1">
            <a:spLocks/>
          </p:cNvSpPr>
          <p:nvPr/>
        </p:nvSpPr>
        <p:spPr>
          <a:xfrm>
            <a:off x="695324" y="916016"/>
            <a:ext cx="10907395" cy="902255"/>
          </a:xfrm>
          <a:prstGeom prst="rect">
            <a:avLst/>
          </a:prstGeom>
        </p:spPr>
        <p:txBody>
          <a:bodyPr>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263525" indent="-263525">
              <a:spcBef>
                <a:spcPts val="0"/>
              </a:spcBef>
              <a:buClr>
                <a:srgbClr val="BC136B"/>
              </a:buClr>
              <a:buFont typeface="Wingdings" panose="05000000000000000000" pitchFamily="2" charset="2"/>
              <a:buChar char="l"/>
            </a:pPr>
            <a:r>
              <a:rPr kumimoji="1" lang="ja-JP" altLang="en-US" sz="1800" i="0" dirty="0">
                <a:latin typeface="+mn-ea"/>
              </a:rPr>
              <a:t>脂肪萎縮の病因（先天性・後天性）と脂肪萎縮の分布（全身性・部分性・限局性）によって分類</a:t>
            </a:r>
            <a:endParaRPr kumimoji="1" lang="en-US" altLang="ja-JP" sz="1800" i="0" dirty="0">
              <a:latin typeface="+mn-ea"/>
            </a:endParaRPr>
          </a:p>
          <a:p>
            <a:pPr marL="263525" indent="-263525">
              <a:spcBef>
                <a:spcPts val="0"/>
              </a:spcBef>
              <a:buClr>
                <a:srgbClr val="BC136B"/>
              </a:buClr>
              <a:buFont typeface="Wingdings" panose="05000000000000000000" pitchFamily="2" charset="2"/>
              <a:buChar char="l"/>
            </a:pPr>
            <a:r>
              <a:rPr kumimoji="1" lang="ja-JP" altLang="en-US" sz="1800" i="0" dirty="0">
                <a:latin typeface="+mn-ea"/>
              </a:rPr>
              <a:t>後天性病因には自己免疫、感染、薬剤などがある</a:t>
            </a:r>
            <a:endParaRPr kumimoji="1" lang="en-US" altLang="ja-JP" sz="1800" i="0" dirty="0">
              <a:latin typeface="+mn-ea"/>
            </a:endParaRPr>
          </a:p>
          <a:p>
            <a:pPr marL="263525" indent="-263525">
              <a:spcBef>
                <a:spcPts val="0"/>
              </a:spcBef>
              <a:buClr>
                <a:srgbClr val="BC136B"/>
              </a:buClr>
              <a:buFont typeface="Wingdings" panose="05000000000000000000" pitchFamily="2" charset="2"/>
              <a:buChar char="l"/>
            </a:pPr>
            <a:r>
              <a:rPr lang="ja-JP" altLang="en-US" sz="1800" b="0" i="0" u="none" strike="noStrike" baseline="0" dirty="0">
                <a:latin typeface="+mn-ea"/>
                <a:ea typeface="+mn-ea"/>
              </a:rPr>
              <a:t>左右対称性に部分的に生じる病変の分布は部分性、左右非対称性の限局した病変の分布は限局性</a:t>
            </a:r>
            <a:r>
              <a:rPr lang="ja-JP" altLang="en-US" sz="1800" dirty="0">
                <a:latin typeface="+mn-ea"/>
              </a:rPr>
              <a:t>に分類される</a:t>
            </a:r>
            <a:endParaRPr kumimoji="1" lang="ja-JP" altLang="en-US" sz="1800" i="0" dirty="0">
              <a:latin typeface="+mn-ea"/>
            </a:endParaRPr>
          </a:p>
        </p:txBody>
      </p:sp>
      <p:sp>
        <p:nvSpPr>
          <p:cNvPr id="10" name="テキスト ボックス 9">
            <a:extLst>
              <a:ext uri="{FF2B5EF4-FFF2-40B4-BE49-F238E27FC236}">
                <a16:creationId xmlns:a16="http://schemas.microsoft.com/office/drawing/2014/main" id="{11285E1E-117E-0A54-3FAE-CA3EDBC345EA}"/>
              </a:ext>
            </a:extLst>
          </p:cNvPr>
          <p:cNvSpPr txBox="1"/>
          <p:nvPr/>
        </p:nvSpPr>
        <p:spPr>
          <a:xfrm>
            <a:off x="8078771" y="6319391"/>
            <a:ext cx="3421346" cy="538609"/>
          </a:xfrm>
          <a:prstGeom prst="rect">
            <a:avLst/>
          </a:prstGeom>
          <a:noFill/>
        </p:spPr>
        <p:txBody>
          <a:bodyPr wrap="square" lIns="0" tIns="0" rIns="0" anchor="b">
            <a:spAutoFit/>
          </a:bodyPr>
          <a:lstStyle/>
          <a:p>
            <a:pPr marL="131763" indent="-131763">
              <a:buFont typeface="+mj-lt"/>
              <a:buAutoNum type="arabicPeriod"/>
            </a:pPr>
            <a:r>
              <a:rPr lang="en-US" altLang="ja-JP" sz="800" i="0" u="none" strike="noStrike" baseline="0" dirty="0">
                <a:solidFill>
                  <a:srgbClr val="000000"/>
                </a:solidFill>
                <a:latin typeface="+mn-ea"/>
                <a:ea typeface="+mn-ea"/>
              </a:rPr>
              <a:t>Garg </a:t>
            </a:r>
            <a:r>
              <a:rPr lang="en-US" altLang="ja-JP" sz="800" i="0" u="none" strike="noStrike" baseline="0" dirty="0" err="1">
                <a:solidFill>
                  <a:srgbClr val="000000"/>
                </a:solidFill>
                <a:latin typeface="+mn-ea"/>
                <a:ea typeface="+mn-ea"/>
              </a:rPr>
              <a:t>A,et</a:t>
            </a:r>
            <a:r>
              <a:rPr lang="en-US" altLang="ja-JP" sz="800" i="0" u="none" strike="noStrike" baseline="0" dirty="0">
                <a:solidFill>
                  <a:srgbClr val="000000"/>
                </a:solidFill>
                <a:latin typeface="+mn-ea"/>
                <a:ea typeface="+mn-ea"/>
              </a:rPr>
              <a:t> al. </a:t>
            </a:r>
            <a:r>
              <a:rPr lang="en-US" altLang="ja-JP" sz="800" i="0" u="none" strike="noStrike" baseline="0" dirty="0" err="1">
                <a:solidFill>
                  <a:srgbClr val="000000"/>
                </a:solidFill>
                <a:latin typeface="+mn-ea"/>
                <a:ea typeface="+mn-ea"/>
              </a:rPr>
              <a:t>Biochim</a:t>
            </a:r>
            <a:r>
              <a:rPr lang="en-US" altLang="ja-JP" sz="800" i="0" u="none" strike="noStrike" baseline="0" dirty="0">
                <a:solidFill>
                  <a:srgbClr val="000000"/>
                </a:solidFill>
                <a:latin typeface="+mn-ea"/>
                <a:ea typeface="+mn-ea"/>
              </a:rPr>
              <a:t> </a:t>
            </a:r>
            <a:r>
              <a:rPr lang="en-US" altLang="ja-JP" sz="800" i="0" u="none" strike="noStrike" baseline="0" dirty="0" err="1">
                <a:solidFill>
                  <a:srgbClr val="000000"/>
                </a:solidFill>
                <a:latin typeface="+mn-ea"/>
                <a:ea typeface="+mn-ea"/>
              </a:rPr>
              <a:t>Biophys</a:t>
            </a:r>
            <a:r>
              <a:rPr lang="en-US" altLang="ja-JP" sz="800" i="0" u="none" strike="noStrike" baseline="0" dirty="0">
                <a:solidFill>
                  <a:srgbClr val="000000"/>
                </a:solidFill>
                <a:latin typeface="+mn-ea"/>
                <a:ea typeface="+mn-ea"/>
              </a:rPr>
              <a:t> Acta. 2009; 1791: 507-513.</a:t>
            </a:r>
          </a:p>
          <a:p>
            <a:pPr marL="131763" indent="-131763">
              <a:buFont typeface="+mj-lt"/>
              <a:buAutoNum type="arabicPeriod"/>
            </a:pPr>
            <a:r>
              <a:rPr lang="en-US" altLang="ja-JP" sz="800" i="0" u="none" strike="noStrike" baseline="0" dirty="0">
                <a:solidFill>
                  <a:srgbClr val="000000"/>
                </a:solidFill>
                <a:latin typeface="+mn-ea"/>
                <a:ea typeface="+mn-ea"/>
              </a:rPr>
              <a:t>Akinci G, et al. Am J Med Genet A. 2024; 194: e63533.</a:t>
            </a:r>
          </a:p>
          <a:p>
            <a:pPr marL="131763" indent="-131763">
              <a:buFont typeface="+mj-lt"/>
              <a:buAutoNum type="arabicPeriod"/>
            </a:pPr>
            <a:r>
              <a:rPr lang="en-US" altLang="ja-JP" sz="800" i="0" u="none" strike="noStrike" baseline="0" dirty="0">
                <a:solidFill>
                  <a:srgbClr val="000000"/>
                </a:solidFill>
                <a:latin typeface="+mn-ea"/>
                <a:ea typeface="+mn-ea"/>
              </a:rPr>
              <a:t>Brown RJ, et al. J Clin Endocrinol </a:t>
            </a:r>
            <a:r>
              <a:rPr lang="en-US" altLang="ja-JP" sz="800" i="0" u="none" strike="noStrike" baseline="0" dirty="0" err="1">
                <a:solidFill>
                  <a:srgbClr val="000000"/>
                </a:solidFill>
                <a:latin typeface="+mn-ea"/>
                <a:ea typeface="+mn-ea"/>
              </a:rPr>
              <a:t>Metab</a:t>
            </a:r>
            <a:r>
              <a:rPr lang="en-US" altLang="ja-JP" sz="800" i="0" u="none" strike="noStrike" baseline="0" dirty="0">
                <a:solidFill>
                  <a:srgbClr val="000000"/>
                </a:solidFill>
                <a:latin typeface="+mn-ea"/>
                <a:ea typeface="+mn-ea"/>
              </a:rPr>
              <a:t>. 2016; 101: 4500-4511.</a:t>
            </a:r>
          </a:p>
          <a:p>
            <a:pPr marL="131763" indent="-131763">
              <a:buFont typeface="+mj-lt"/>
              <a:buAutoNum type="arabicPeriod"/>
            </a:pPr>
            <a:r>
              <a:rPr lang="ja-JP" altLang="en-US" sz="800" i="0" u="none" strike="noStrike" baseline="0" dirty="0">
                <a:solidFill>
                  <a:srgbClr val="000000"/>
                </a:solidFill>
                <a:latin typeface="+mn-ea"/>
                <a:ea typeface="+mn-ea"/>
              </a:rPr>
              <a:t>日本内分泌学会雑誌</a:t>
            </a:r>
            <a:r>
              <a:rPr lang="en-US" altLang="ja-JP" sz="800" i="0" u="none" strike="noStrike" baseline="0" dirty="0">
                <a:solidFill>
                  <a:srgbClr val="000000"/>
                </a:solidFill>
                <a:latin typeface="+mn-ea"/>
                <a:ea typeface="+mn-ea"/>
              </a:rPr>
              <a:t>Vol. 94 Suppl. September 2018</a:t>
            </a:r>
          </a:p>
        </p:txBody>
      </p:sp>
      <p:grpSp>
        <p:nvGrpSpPr>
          <p:cNvPr id="14" name="グループ化 13">
            <a:extLst>
              <a:ext uri="{FF2B5EF4-FFF2-40B4-BE49-F238E27FC236}">
                <a16:creationId xmlns:a16="http://schemas.microsoft.com/office/drawing/2014/main" id="{A0F547F8-7759-7363-EB4B-D7B64832C262}"/>
              </a:ext>
            </a:extLst>
          </p:cNvPr>
          <p:cNvGrpSpPr/>
          <p:nvPr/>
        </p:nvGrpSpPr>
        <p:grpSpPr>
          <a:xfrm>
            <a:off x="1170556" y="1744754"/>
            <a:ext cx="9887164" cy="4601736"/>
            <a:chOff x="1170556" y="1744754"/>
            <a:chExt cx="9887164" cy="4601736"/>
          </a:xfrm>
        </p:grpSpPr>
        <p:grpSp>
          <p:nvGrpSpPr>
            <p:cNvPr id="5" name="グループ化 4">
              <a:extLst>
                <a:ext uri="{FF2B5EF4-FFF2-40B4-BE49-F238E27FC236}">
                  <a16:creationId xmlns:a16="http://schemas.microsoft.com/office/drawing/2014/main" id="{2DD0D2F7-E4ED-E502-CD42-323A100FED68}"/>
                </a:ext>
              </a:extLst>
            </p:cNvPr>
            <p:cNvGrpSpPr/>
            <p:nvPr/>
          </p:nvGrpSpPr>
          <p:grpSpPr>
            <a:xfrm>
              <a:off x="1937204" y="3935870"/>
              <a:ext cx="8222442" cy="1800000"/>
              <a:chOff x="2552496" y="2422800"/>
              <a:chExt cx="8222442" cy="1800000"/>
            </a:xfrm>
          </p:grpSpPr>
          <p:pic>
            <p:nvPicPr>
              <p:cNvPr id="6" name="Image 18">
                <a:extLst>
                  <a:ext uri="{FF2B5EF4-FFF2-40B4-BE49-F238E27FC236}">
                    <a16:creationId xmlns:a16="http://schemas.microsoft.com/office/drawing/2014/main" id="{9A45C22F-83E4-347A-B167-8F5D079A4E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2496" y="2422800"/>
                <a:ext cx="759731" cy="1800000"/>
              </a:xfrm>
              <a:prstGeom prst="rect">
                <a:avLst/>
              </a:prstGeom>
              <a:noFill/>
              <a:ln w="76200">
                <a:noFill/>
                <a:miter lim="800000"/>
                <a:headEnd/>
                <a:tailEnd/>
              </a:ln>
              <a:extLst>
                <a:ext uri="{909E8E84-426E-40DD-AFC4-6F175D3DCCD1}">
                  <a14:hiddenFill xmlns:a14="http://schemas.microsoft.com/office/drawing/2010/main">
                    <a:solidFill>
                      <a:srgbClr val="FFFFFF"/>
                    </a:solidFill>
                  </a14:hiddenFill>
                </a:ext>
              </a:extLst>
            </p:spPr>
          </p:pic>
          <p:pic>
            <p:nvPicPr>
              <p:cNvPr id="11" name="Picture 15">
                <a:extLst>
                  <a:ext uri="{FF2B5EF4-FFF2-40B4-BE49-F238E27FC236}">
                    <a16:creationId xmlns:a16="http://schemas.microsoft.com/office/drawing/2014/main" id="{26AE32F8-A5C8-4B09-93B8-315EBFDB26C3}"/>
                  </a:ext>
                </a:extLst>
              </p:cNvPr>
              <p:cNvPicPr>
                <a:picLocks noChangeAspect="1"/>
              </p:cNvPicPr>
              <p:nvPr/>
            </p:nvPicPr>
            <p:blipFill>
              <a:blip r:embed="rId4"/>
              <a:stretch>
                <a:fillRect/>
              </a:stretch>
            </p:blipFill>
            <p:spPr>
              <a:xfrm>
                <a:off x="4987875" y="2422800"/>
                <a:ext cx="927038" cy="1800000"/>
              </a:xfrm>
              <a:prstGeom prst="rect">
                <a:avLst/>
              </a:prstGeom>
              <a:ln w="76200">
                <a:noFill/>
              </a:ln>
            </p:spPr>
          </p:pic>
          <p:pic>
            <p:nvPicPr>
              <p:cNvPr id="12" name="Picture 17">
                <a:extLst>
                  <a:ext uri="{FF2B5EF4-FFF2-40B4-BE49-F238E27FC236}">
                    <a16:creationId xmlns:a16="http://schemas.microsoft.com/office/drawing/2014/main" id="{52C3DDD5-0AB5-6679-041F-196E24C814E1}"/>
                  </a:ext>
                </a:extLst>
              </p:cNvPr>
              <p:cNvPicPr>
                <a:picLocks noChangeAspect="1"/>
              </p:cNvPicPr>
              <p:nvPr/>
            </p:nvPicPr>
            <p:blipFill>
              <a:blip r:embed="rId5"/>
              <a:stretch>
                <a:fillRect/>
              </a:stretch>
            </p:blipFill>
            <p:spPr>
              <a:xfrm>
                <a:off x="7618830" y="2422800"/>
                <a:ext cx="708566" cy="1800000"/>
              </a:xfrm>
              <a:prstGeom prst="rect">
                <a:avLst/>
              </a:prstGeom>
              <a:ln w="76200">
                <a:noFill/>
              </a:ln>
            </p:spPr>
          </p:pic>
          <p:pic>
            <p:nvPicPr>
              <p:cNvPr id="13" name="Groupe 1">
                <a:extLst>
                  <a:ext uri="{FF2B5EF4-FFF2-40B4-BE49-F238E27FC236}">
                    <a16:creationId xmlns:a16="http://schemas.microsoft.com/office/drawing/2014/main" id="{1E8067F9-0EB5-4F44-9A9A-05AB452DB7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b="-81"/>
              <a:stretch>
                <a:fillRect/>
              </a:stretch>
            </p:blipFill>
            <p:spPr bwMode="auto">
              <a:xfrm>
                <a:off x="10208125" y="2422800"/>
                <a:ext cx="566813" cy="1800000"/>
              </a:xfrm>
              <a:prstGeom prst="rect">
                <a:avLst/>
              </a:prstGeom>
              <a:noFill/>
              <a:ln w="76200">
                <a:noFill/>
              </a:ln>
              <a:extLst>
                <a:ext uri="{909E8E84-426E-40DD-AFC4-6F175D3DCCD1}">
                  <a14:hiddenFill xmlns:a14="http://schemas.microsoft.com/office/drawing/2010/main">
                    <a:solidFill>
                      <a:srgbClr val="FFFFFF"/>
                    </a:solidFill>
                  </a14:hiddenFill>
                </a:ext>
              </a:extLst>
            </p:spPr>
          </p:pic>
        </p:grpSp>
        <p:grpSp>
          <p:nvGrpSpPr>
            <p:cNvPr id="39" name="グループ化 38">
              <a:extLst>
                <a:ext uri="{FF2B5EF4-FFF2-40B4-BE49-F238E27FC236}">
                  <a16:creationId xmlns:a16="http://schemas.microsoft.com/office/drawing/2014/main" id="{DF126FE1-4671-90B9-F892-80DF6E51C1B5}"/>
                </a:ext>
              </a:extLst>
            </p:cNvPr>
            <p:cNvGrpSpPr/>
            <p:nvPr/>
          </p:nvGrpSpPr>
          <p:grpSpPr>
            <a:xfrm>
              <a:off x="1170556" y="1744754"/>
              <a:ext cx="9887164" cy="4601736"/>
              <a:chOff x="1170556" y="1527039"/>
              <a:chExt cx="9887164" cy="4601736"/>
            </a:xfrm>
          </p:grpSpPr>
          <p:sp>
            <p:nvSpPr>
              <p:cNvPr id="7" name="テキスト ボックス 6">
                <a:extLst>
                  <a:ext uri="{FF2B5EF4-FFF2-40B4-BE49-F238E27FC236}">
                    <a16:creationId xmlns:a16="http://schemas.microsoft.com/office/drawing/2014/main" id="{72C6FCB4-B1F6-1DFD-746B-D8DD2588E4C8}"/>
                  </a:ext>
                </a:extLst>
              </p:cNvPr>
              <p:cNvSpPr txBox="1"/>
              <p:nvPr/>
            </p:nvSpPr>
            <p:spPr>
              <a:xfrm>
                <a:off x="2036488" y="2443707"/>
                <a:ext cx="3078087" cy="369332"/>
              </a:xfrm>
              <a:prstGeom prst="rect">
                <a:avLst/>
              </a:prstGeom>
              <a:noFill/>
            </p:spPr>
            <p:txBody>
              <a:bodyPr wrap="square">
                <a:spAutoFit/>
              </a:bodyPr>
              <a:lstStyle/>
              <a:p>
                <a:pPr algn="ctr"/>
                <a:r>
                  <a:rPr kumimoji="1" lang="ja-JP" altLang="en-US" sz="1800" i="0" dirty="0">
                    <a:latin typeface="+mn-ea"/>
                    <a:ea typeface="+mn-ea"/>
                  </a:rPr>
                  <a:t>全身性脂肪萎縮症（</a:t>
                </a:r>
                <a:r>
                  <a:rPr kumimoji="1" lang="en-US" altLang="ja-JP" sz="1800" i="0" dirty="0">
                    <a:latin typeface="+mn-ea"/>
                    <a:ea typeface="+mn-ea"/>
                  </a:rPr>
                  <a:t>GL</a:t>
                </a:r>
                <a:r>
                  <a:rPr kumimoji="1" lang="ja-JP" altLang="en-US" sz="1800" i="0" dirty="0">
                    <a:latin typeface="+mn-ea"/>
                    <a:ea typeface="+mn-ea"/>
                  </a:rPr>
                  <a:t>）</a:t>
                </a:r>
                <a:endParaRPr lang="ja-JP" altLang="en-US" sz="1800" dirty="0">
                  <a:latin typeface="+mn-ea"/>
                  <a:ea typeface="+mn-ea"/>
                </a:endParaRPr>
              </a:p>
            </p:txBody>
          </p:sp>
          <p:sp>
            <p:nvSpPr>
              <p:cNvPr id="8" name="テキスト ボックス 7">
                <a:extLst>
                  <a:ext uri="{FF2B5EF4-FFF2-40B4-BE49-F238E27FC236}">
                    <a16:creationId xmlns:a16="http://schemas.microsoft.com/office/drawing/2014/main" id="{0AF3698C-B6E1-8C3F-387B-B6B755F9895A}"/>
                  </a:ext>
                </a:extLst>
              </p:cNvPr>
              <p:cNvSpPr txBox="1"/>
              <p:nvPr/>
            </p:nvSpPr>
            <p:spPr>
              <a:xfrm>
                <a:off x="7099679" y="2443707"/>
                <a:ext cx="3044423" cy="369332"/>
              </a:xfrm>
              <a:prstGeom prst="rect">
                <a:avLst/>
              </a:prstGeom>
              <a:noFill/>
            </p:spPr>
            <p:txBody>
              <a:bodyPr wrap="square">
                <a:spAutoFit/>
              </a:bodyPr>
              <a:lstStyle/>
              <a:p>
                <a:pPr algn="ctr"/>
                <a:r>
                  <a:rPr kumimoji="1" lang="ja-JP" altLang="en-US" sz="1800" i="0" dirty="0">
                    <a:latin typeface="+mn-ea"/>
                    <a:ea typeface="+mn-ea"/>
                  </a:rPr>
                  <a:t>部分性脂肪萎縮症（</a:t>
                </a:r>
                <a:r>
                  <a:rPr kumimoji="1" lang="en-US" altLang="ja-JP" sz="1800" i="0" dirty="0">
                    <a:latin typeface="+mn-ea"/>
                    <a:ea typeface="+mn-ea"/>
                  </a:rPr>
                  <a:t>PL</a:t>
                </a:r>
                <a:r>
                  <a:rPr kumimoji="1" lang="ja-JP" altLang="en-US" sz="1800" i="0" dirty="0">
                    <a:latin typeface="+mn-ea"/>
                    <a:ea typeface="+mn-ea"/>
                  </a:rPr>
                  <a:t>）</a:t>
                </a:r>
                <a:endParaRPr lang="ja-JP" altLang="en-US" sz="1800" dirty="0">
                  <a:latin typeface="+mn-ea"/>
                  <a:ea typeface="+mn-ea"/>
                </a:endParaRPr>
              </a:p>
            </p:txBody>
          </p:sp>
          <p:sp>
            <p:nvSpPr>
              <p:cNvPr id="9" name="テキスト ボックス 8">
                <a:extLst>
                  <a:ext uri="{FF2B5EF4-FFF2-40B4-BE49-F238E27FC236}">
                    <a16:creationId xmlns:a16="http://schemas.microsoft.com/office/drawing/2014/main" id="{44B14279-643A-2FF2-212B-7345288DE016}"/>
                  </a:ext>
                </a:extLst>
              </p:cNvPr>
              <p:cNvSpPr txBox="1"/>
              <p:nvPr/>
            </p:nvSpPr>
            <p:spPr>
              <a:xfrm>
                <a:off x="1671427" y="3317965"/>
                <a:ext cx="1300356" cy="369332"/>
              </a:xfrm>
              <a:prstGeom prst="rect">
                <a:avLst/>
              </a:prstGeom>
              <a:noFill/>
            </p:spPr>
            <p:txBody>
              <a:bodyPr wrap="square">
                <a:spAutoFit/>
              </a:bodyPr>
              <a:lstStyle/>
              <a:p>
                <a:r>
                  <a:rPr kumimoji="1" lang="ja-JP" altLang="en-US" sz="1800" i="0" dirty="0">
                    <a:latin typeface="+mn-ea"/>
                    <a:ea typeface="+mn-ea"/>
                  </a:rPr>
                  <a:t>先天性</a:t>
                </a:r>
                <a:r>
                  <a:rPr kumimoji="1" lang="en-US" altLang="ja-JP" sz="1800" i="0" baseline="30000" dirty="0">
                    <a:latin typeface="+mn-ea"/>
                    <a:ea typeface="+mn-ea"/>
                  </a:rPr>
                  <a:t>1,2)</a:t>
                </a:r>
                <a:endParaRPr lang="ja-JP" altLang="en-US" sz="1800" baseline="30000" dirty="0">
                  <a:latin typeface="+mn-ea"/>
                  <a:ea typeface="+mn-ea"/>
                </a:endParaRPr>
              </a:p>
            </p:txBody>
          </p:sp>
          <p:sp>
            <p:nvSpPr>
              <p:cNvPr id="17" name="テキスト ボックス 16">
                <a:extLst>
                  <a:ext uri="{FF2B5EF4-FFF2-40B4-BE49-F238E27FC236}">
                    <a16:creationId xmlns:a16="http://schemas.microsoft.com/office/drawing/2014/main" id="{E2E8A863-745D-599C-C4D5-B335561027DF}"/>
                  </a:ext>
                </a:extLst>
              </p:cNvPr>
              <p:cNvSpPr txBox="1"/>
              <p:nvPr/>
            </p:nvSpPr>
            <p:spPr>
              <a:xfrm>
                <a:off x="4275025" y="3317965"/>
                <a:ext cx="1135247" cy="369332"/>
              </a:xfrm>
              <a:prstGeom prst="rect">
                <a:avLst/>
              </a:prstGeom>
              <a:noFill/>
            </p:spPr>
            <p:txBody>
              <a:bodyPr wrap="square">
                <a:spAutoFit/>
              </a:bodyPr>
              <a:lstStyle/>
              <a:p>
                <a:r>
                  <a:rPr kumimoji="1" lang="ja-JP" altLang="en-US" sz="1800" i="0" dirty="0">
                    <a:latin typeface="+mn-ea"/>
                    <a:ea typeface="+mn-ea"/>
                  </a:rPr>
                  <a:t>後天性</a:t>
                </a:r>
                <a:r>
                  <a:rPr kumimoji="1" lang="en-US" altLang="ja-JP" sz="1800" i="0" baseline="30000" dirty="0">
                    <a:latin typeface="+mn-ea"/>
                    <a:ea typeface="+mn-ea"/>
                  </a:rPr>
                  <a:t>3)</a:t>
                </a:r>
                <a:endParaRPr lang="ja-JP" altLang="en-US" sz="1800" baseline="30000" dirty="0">
                  <a:latin typeface="+mn-ea"/>
                  <a:ea typeface="+mn-ea"/>
                </a:endParaRPr>
              </a:p>
            </p:txBody>
          </p:sp>
          <p:sp>
            <p:nvSpPr>
              <p:cNvPr id="18" name="テキスト ボックス 17">
                <a:extLst>
                  <a:ext uri="{FF2B5EF4-FFF2-40B4-BE49-F238E27FC236}">
                    <a16:creationId xmlns:a16="http://schemas.microsoft.com/office/drawing/2014/main" id="{4114B88F-A668-0F67-AC7E-A9097462C564}"/>
                  </a:ext>
                </a:extLst>
              </p:cNvPr>
              <p:cNvSpPr txBox="1"/>
              <p:nvPr/>
            </p:nvSpPr>
            <p:spPr>
              <a:xfrm>
                <a:off x="6790536" y="3317965"/>
                <a:ext cx="1135247" cy="369332"/>
              </a:xfrm>
              <a:prstGeom prst="rect">
                <a:avLst/>
              </a:prstGeom>
              <a:noFill/>
            </p:spPr>
            <p:txBody>
              <a:bodyPr wrap="square">
                <a:spAutoFit/>
              </a:bodyPr>
              <a:lstStyle/>
              <a:p>
                <a:r>
                  <a:rPr kumimoji="1" lang="ja-JP" altLang="en-US" sz="1800" i="0" dirty="0">
                    <a:latin typeface="+mn-ea"/>
                    <a:ea typeface="+mn-ea"/>
                  </a:rPr>
                  <a:t>先天性</a:t>
                </a:r>
                <a:r>
                  <a:rPr kumimoji="1" lang="en-US" altLang="ja-JP" sz="1800" i="0" baseline="30000" dirty="0">
                    <a:latin typeface="+mn-ea"/>
                    <a:ea typeface="+mn-ea"/>
                  </a:rPr>
                  <a:t>1)</a:t>
                </a:r>
                <a:endParaRPr lang="ja-JP" altLang="en-US" sz="1800" dirty="0">
                  <a:latin typeface="+mn-ea"/>
                  <a:ea typeface="+mn-ea"/>
                </a:endParaRPr>
              </a:p>
            </p:txBody>
          </p:sp>
          <p:sp>
            <p:nvSpPr>
              <p:cNvPr id="19" name="テキスト ボックス 18">
                <a:extLst>
                  <a:ext uri="{FF2B5EF4-FFF2-40B4-BE49-F238E27FC236}">
                    <a16:creationId xmlns:a16="http://schemas.microsoft.com/office/drawing/2014/main" id="{A90E2D1F-9A0D-84B5-18CA-CE74F59B1CCC}"/>
                  </a:ext>
                </a:extLst>
              </p:cNvPr>
              <p:cNvSpPr txBox="1"/>
              <p:nvPr/>
            </p:nvSpPr>
            <p:spPr>
              <a:xfrm>
                <a:off x="9322187" y="3317965"/>
                <a:ext cx="1135247" cy="369332"/>
              </a:xfrm>
              <a:prstGeom prst="rect">
                <a:avLst/>
              </a:prstGeom>
              <a:noFill/>
            </p:spPr>
            <p:txBody>
              <a:bodyPr wrap="square">
                <a:spAutoFit/>
              </a:bodyPr>
              <a:lstStyle/>
              <a:p>
                <a:r>
                  <a:rPr kumimoji="1" lang="ja-JP" altLang="en-US" sz="1800" i="0" dirty="0">
                    <a:latin typeface="+mn-ea"/>
                    <a:ea typeface="+mn-ea"/>
                  </a:rPr>
                  <a:t>後天性</a:t>
                </a:r>
                <a:r>
                  <a:rPr kumimoji="1" lang="en-US" altLang="ja-JP" sz="1800" i="0" baseline="30000" dirty="0">
                    <a:latin typeface="+mn-ea"/>
                    <a:ea typeface="+mn-ea"/>
                  </a:rPr>
                  <a:t>3)</a:t>
                </a:r>
                <a:endParaRPr lang="ja-JP" altLang="en-US" sz="1800" dirty="0">
                  <a:latin typeface="+mn-ea"/>
                  <a:ea typeface="+mn-ea"/>
                </a:endParaRPr>
              </a:p>
            </p:txBody>
          </p:sp>
          <p:sp>
            <p:nvSpPr>
              <p:cNvPr id="24" name="テキスト ボックス 23">
                <a:extLst>
                  <a:ext uri="{FF2B5EF4-FFF2-40B4-BE49-F238E27FC236}">
                    <a16:creationId xmlns:a16="http://schemas.microsoft.com/office/drawing/2014/main" id="{40D2DB18-0291-CBD3-D203-1D462B576E00}"/>
                  </a:ext>
                </a:extLst>
              </p:cNvPr>
              <p:cNvSpPr txBox="1"/>
              <p:nvPr/>
            </p:nvSpPr>
            <p:spPr>
              <a:xfrm>
                <a:off x="1170556" y="5544000"/>
                <a:ext cx="2301912" cy="430887"/>
              </a:xfrm>
              <a:prstGeom prst="rect">
                <a:avLst/>
              </a:prstGeom>
              <a:noFill/>
            </p:spPr>
            <p:txBody>
              <a:bodyPr wrap="none" lIns="0" rIns="0">
                <a:spAutoFit/>
              </a:bodyPr>
              <a:lstStyle/>
              <a:p>
                <a:pPr algn="ctr"/>
                <a:r>
                  <a:rPr kumimoji="1" lang="ja-JP" altLang="en-US" dirty="0">
                    <a:latin typeface="+mn-ea"/>
                    <a:ea typeface="+mn-ea"/>
                  </a:rPr>
                  <a:t>先天性全身性脂肪萎縮症（</a:t>
                </a:r>
                <a:r>
                  <a:rPr kumimoji="1" lang="en-US" altLang="ja-JP" dirty="0">
                    <a:latin typeface="+mn-ea"/>
                    <a:ea typeface="+mn-ea"/>
                  </a:rPr>
                  <a:t>CGL</a:t>
                </a:r>
                <a:r>
                  <a:rPr kumimoji="1" lang="ja-JP" altLang="en-US" dirty="0">
                    <a:latin typeface="+mn-ea"/>
                    <a:ea typeface="+mn-ea"/>
                  </a:rPr>
                  <a:t>）</a:t>
                </a:r>
                <a:endParaRPr kumimoji="1" lang="en-US" altLang="ja-JP" dirty="0">
                  <a:latin typeface="+mn-ea"/>
                  <a:ea typeface="+mn-ea"/>
                </a:endParaRPr>
              </a:p>
              <a:p>
                <a:pPr algn="ctr"/>
                <a:r>
                  <a:rPr kumimoji="1" lang="en-US" altLang="ja-JP" sz="1000" dirty="0">
                    <a:latin typeface="+mn-ea"/>
                    <a:ea typeface="+mn-ea"/>
                  </a:rPr>
                  <a:t>Berardinelli-Seip</a:t>
                </a:r>
                <a:r>
                  <a:rPr kumimoji="1" lang="ja-JP" altLang="en-US" sz="1000" dirty="0">
                    <a:latin typeface="+mn-ea"/>
                    <a:ea typeface="+mn-ea"/>
                  </a:rPr>
                  <a:t>症候群とも呼ばれる</a:t>
                </a:r>
                <a:r>
                  <a:rPr kumimoji="1" lang="en-US" altLang="ja-JP" sz="1000" baseline="30000" dirty="0">
                    <a:latin typeface="+mn-ea"/>
                    <a:ea typeface="+mn-ea"/>
                  </a:rPr>
                  <a:t>4</a:t>
                </a:r>
                <a:r>
                  <a:rPr kumimoji="1" lang="ja-JP" altLang="en-US" sz="1000" baseline="30000" dirty="0">
                    <a:latin typeface="+mn-ea"/>
                    <a:ea typeface="+mn-ea"/>
                  </a:rPr>
                  <a:t>）</a:t>
                </a:r>
              </a:p>
            </p:txBody>
          </p:sp>
          <p:sp>
            <p:nvSpPr>
              <p:cNvPr id="25" name="テキスト ボックス 24">
                <a:extLst>
                  <a:ext uri="{FF2B5EF4-FFF2-40B4-BE49-F238E27FC236}">
                    <a16:creationId xmlns:a16="http://schemas.microsoft.com/office/drawing/2014/main" id="{8B41DBBE-054D-C742-D48F-F83F0BE46C00}"/>
                  </a:ext>
                </a:extLst>
              </p:cNvPr>
              <p:cNvSpPr txBox="1"/>
              <p:nvPr/>
            </p:nvSpPr>
            <p:spPr>
              <a:xfrm>
                <a:off x="3651951" y="5544000"/>
                <a:ext cx="2374039" cy="430887"/>
              </a:xfrm>
              <a:prstGeom prst="rect">
                <a:avLst/>
              </a:prstGeom>
              <a:noFill/>
            </p:spPr>
            <p:txBody>
              <a:bodyPr wrap="none" lIns="0" rIns="0">
                <a:spAutoFit/>
              </a:bodyPr>
              <a:lstStyle/>
              <a:p>
                <a:pPr algn="ctr"/>
                <a:r>
                  <a:rPr kumimoji="1" lang="ja-JP" altLang="en-US" dirty="0">
                    <a:latin typeface="+mn-ea"/>
                    <a:ea typeface="+mn-ea"/>
                  </a:rPr>
                  <a:t>後天性全身性脂肪萎縮症（</a:t>
                </a:r>
                <a:r>
                  <a:rPr kumimoji="1" lang="en-US" altLang="ja-JP" dirty="0">
                    <a:latin typeface="+mn-ea"/>
                    <a:ea typeface="+mn-ea"/>
                  </a:rPr>
                  <a:t>AGL</a:t>
                </a:r>
                <a:r>
                  <a:rPr kumimoji="1" lang="ja-JP" altLang="en-US" dirty="0">
                    <a:latin typeface="+mn-ea"/>
                    <a:ea typeface="+mn-ea"/>
                  </a:rPr>
                  <a:t>）</a:t>
                </a:r>
                <a:endParaRPr kumimoji="1" lang="en-US" altLang="ja-JP" dirty="0">
                  <a:latin typeface="+mn-ea"/>
                  <a:ea typeface="+mn-ea"/>
                </a:endParaRPr>
              </a:p>
              <a:p>
                <a:pPr algn="ctr"/>
                <a:r>
                  <a:rPr kumimoji="1" lang="en-US" altLang="ja-JP" sz="1000" dirty="0">
                    <a:latin typeface="+mn-ea"/>
                    <a:ea typeface="+mn-ea"/>
                  </a:rPr>
                  <a:t>Lawrence</a:t>
                </a:r>
                <a:r>
                  <a:rPr kumimoji="1" lang="ja-JP" altLang="en-US" sz="1000" dirty="0">
                    <a:latin typeface="+mn-ea"/>
                    <a:ea typeface="+mn-ea"/>
                  </a:rPr>
                  <a:t>症候群とも呼ばれる</a:t>
                </a:r>
                <a:endParaRPr lang="ja-JP" altLang="en-US" sz="1000" dirty="0">
                  <a:latin typeface="+mn-ea"/>
                  <a:ea typeface="+mn-ea"/>
                </a:endParaRPr>
              </a:p>
            </p:txBody>
          </p:sp>
          <p:sp>
            <p:nvSpPr>
              <p:cNvPr id="26" name="テキスト ボックス 25">
                <a:extLst>
                  <a:ext uri="{FF2B5EF4-FFF2-40B4-BE49-F238E27FC236}">
                    <a16:creationId xmlns:a16="http://schemas.microsoft.com/office/drawing/2014/main" id="{B5B397A8-EDD8-7124-2AB8-BFE07AF934FE}"/>
                  </a:ext>
                </a:extLst>
              </p:cNvPr>
              <p:cNvSpPr txBox="1"/>
              <p:nvPr/>
            </p:nvSpPr>
            <p:spPr>
              <a:xfrm>
                <a:off x="6126967" y="5544000"/>
                <a:ext cx="2453163" cy="584775"/>
              </a:xfrm>
              <a:prstGeom prst="rect">
                <a:avLst/>
              </a:prstGeom>
              <a:noFill/>
            </p:spPr>
            <p:txBody>
              <a:bodyPr wrap="none" lIns="0" rIns="0">
                <a:spAutoFit/>
              </a:bodyPr>
              <a:lstStyle/>
              <a:p>
                <a:pPr algn="ctr"/>
                <a:r>
                  <a:rPr kumimoji="1" lang="ja-JP" altLang="en-US" dirty="0">
                    <a:latin typeface="+mn-ea"/>
                    <a:ea typeface="+mn-ea"/>
                  </a:rPr>
                  <a:t>家族性部分性脂肪萎縮症（</a:t>
                </a:r>
                <a:r>
                  <a:rPr kumimoji="1" lang="en-US" altLang="ja-JP" dirty="0">
                    <a:latin typeface="+mn-ea"/>
                    <a:ea typeface="+mn-ea"/>
                  </a:rPr>
                  <a:t>FPLD</a:t>
                </a:r>
                <a:r>
                  <a:rPr kumimoji="1" lang="ja-JP" altLang="en-US" dirty="0">
                    <a:latin typeface="+mn-ea"/>
                    <a:ea typeface="+mn-ea"/>
                  </a:rPr>
                  <a:t>）</a:t>
                </a:r>
                <a:endParaRPr kumimoji="1" lang="en-US" altLang="ja-JP" dirty="0">
                  <a:latin typeface="+mn-ea"/>
                  <a:ea typeface="+mn-ea"/>
                </a:endParaRPr>
              </a:p>
              <a:p>
                <a:pPr algn="ctr"/>
                <a:r>
                  <a:rPr lang="en-US" altLang="ja-JP" sz="1000" b="0" i="0" u="none" strike="noStrike" baseline="0" dirty="0" err="1">
                    <a:latin typeface="+mn-ea"/>
                    <a:ea typeface="+mn-ea"/>
                  </a:rPr>
                  <a:t>Köbberling</a:t>
                </a:r>
                <a:r>
                  <a:rPr lang="ja-JP" altLang="en-US" sz="1000" b="0" i="0" u="none" strike="noStrike" baseline="0" dirty="0">
                    <a:latin typeface="+mn-ea"/>
                    <a:ea typeface="+mn-ea"/>
                  </a:rPr>
                  <a:t>症候群は</a:t>
                </a:r>
                <a:r>
                  <a:rPr lang="en-US" altLang="ja-JP" sz="1000" b="0" i="0" u="none" strike="noStrike" baseline="0" dirty="0">
                    <a:latin typeface="+mn-ea"/>
                    <a:ea typeface="+mn-ea"/>
                  </a:rPr>
                  <a:t>FPLD1</a:t>
                </a:r>
                <a:r>
                  <a:rPr lang="ja-JP" altLang="en-US" sz="1000" b="0" i="0" u="none" strike="noStrike" baseline="0" dirty="0">
                    <a:latin typeface="+mn-ea"/>
                    <a:ea typeface="+mn-ea"/>
                  </a:rPr>
                  <a:t>、</a:t>
                </a:r>
                <a:endParaRPr kumimoji="1" lang="en-US" altLang="ja-JP" sz="1000" dirty="0">
                  <a:latin typeface="+mn-ea"/>
                  <a:ea typeface="+mn-ea"/>
                </a:endParaRPr>
              </a:p>
              <a:p>
                <a:pPr algn="ctr"/>
                <a:r>
                  <a:rPr kumimoji="1" lang="en-US" altLang="ja-JP" sz="1000" dirty="0">
                    <a:latin typeface="+mn-ea"/>
                    <a:ea typeface="+mn-ea"/>
                  </a:rPr>
                  <a:t>Dunnigan</a:t>
                </a:r>
                <a:r>
                  <a:rPr kumimoji="1" lang="ja-JP" altLang="en-US" sz="1000" dirty="0">
                    <a:latin typeface="+mn-ea"/>
                    <a:ea typeface="+mn-ea"/>
                  </a:rPr>
                  <a:t>症候群は</a:t>
                </a:r>
                <a:r>
                  <a:rPr kumimoji="1" lang="en-US" altLang="ja-JP" sz="1000" dirty="0">
                    <a:latin typeface="+mn-ea"/>
                    <a:ea typeface="+mn-ea"/>
                  </a:rPr>
                  <a:t>FPLD2</a:t>
                </a:r>
                <a:r>
                  <a:rPr kumimoji="1" lang="ja-JP" altLang="en-US" sz="1000" dirty="0">
                    <a:latin typeface="+mn-ea"/>
                    <a:ea typeface="+mn-ea"/>
                  </a:rPr>
                  <a:t>と呼ばれる</a:t>
                </a:r>
                <a:r>
                  <a:rPr kumimoji="1" lang="en-US" altLang="ja-JP" sz="1000" baseline="30000" dirty="0">
                    <a:latin typeface="+mn-ea"/>
                    <a:ea typeface="+mn-ea"/>
                  </a:rPr>
                  <a:t>4</a:t>
                </a:r>
                <a:r>
                  <a:rPr kumimoji="1" lang="ja-JP" altLang="en-US" sz="1000" baseline="30000" dirty="0">
                    <a:latin typeface="+mn-ea"/>
                    <a:ea typeface="+mn-ea"/>
                  </a:rPr>
                  <a:t>）</a:t>
                </a:r>
                <a:endParaRPr kumimoji="1" lang="en-US" altLang="ja-JP" sz="1000" baseline="30000" dirty="0">
                  <a:latin typeface="+mn-ea"/>
                  <a:ea typeface="+mn-ea"/>
                </a:endParaRPr>
              </a:p>
            </p:txBody>
          </p:sp>
          <p:sp>
            <p:nvSpPr>
              <p:cNvPr id="27" name="テキスト ボックス 26">
                <a:extLst>
                  <a:ext uri="{FF2B5EF4-FFF2-40B4-BE49-F238E27FC236}">
                    <a16:creationId xmlns:a16="http://schemas.microsoft.com/office/drawing/2014/main" id="{B33FFD4E-C376-ABC6-AAC8-068CA78A340A}"/>
                  </a:ext>
                </a:extLst>
              </p:cNvPr>
              <p:cNvSpPr txBox="1"/>
              <p:nvPr/>
            </p:nvSpPr>
            <p:spPr>
              <a:xfrm>
                <a:off x="8703943" y="5544000"/>
                <a:ext cx="2353777" cy="430887"/>
              </a:xfrm>
              <a:prstGeom prst="rect">
                <a:avLst/>
              </a:prstGeom>
              <a:noFill/>
            </p:spPr>
            <p:txBody>
              <a:bodyPr wrap="none" lIns="0" rIns="0">
                <a:spAutoFit/>
              </a:bodyPr>
              <a:lstStyle/>
              <a:p>
                <a:pPr algn="ctr"/>
                <a:r>
                  <a:rPr kumimoji="1" lang="ja-JP" altLang="en-US" dirty="0">
                    <a:latin typeface="+mn-ea"/>
                    <a:ea typeface="+mn-ea"/>
                  </a:rPr>
                  <a:t>後天性部分性脂肪萎縮症（</a:t>
                </a:r>
                <a:r>
                  <a:rPr kumimoji="1" lang="en-US" altLang="ja-JP" dirty="0">
                    <a:latin typeface="+mn-ea"/>
                    <a:ea typeface="+mn-ea"/>
                  </a:rPr>
                  <a:t>APL</a:t>
                </a:r>
                <a:r>
                  <a:rPr kumimoji="1" lang="ja-JP" altLang="en-US" dirty="0">
                    <a:latin typeface="+mn-ea"/>
                    <a:ea typeface="+mn-ea"/>
                  </a:rPr>
                  <a:t>）</a:t>
                </a:r>
                <a:endParaRPr kumimoji="1" lang="en-US" altLang="ja-JP" dirty="0">
                  <a:latin typeface="+mn-ea"/>
                  <a:ea typeface="+mn-ea"/>
                </a:endParaRPr>
              </a:p>
              <a:p>
                <a:pPr algn="ctr"/>
                <a:r>
                  <a:rPr lang="en-US" altLang="ja-JP" sz="1000" b="0" i="0" u="none" strike="noStrike" baseline="0" dirty="0" err="1">
                    <a:latin typeface="+mn-ea"/>
                    <a:ea typeface="+mn-ea"/>
                  </a:rPr>
                  <a:t>Barraquer</a:t>
                </a:r>
                <a:r>
                  <a:rPr lang="en-US" altLang="ja-JP" sz="1000" b="0" i="0" u="none" strike="noStrike" baseline="0" dirty="0">
                    <a:latin typeface="+mn-ea"/>
                    <a:ea typeface="+mn-ea"/>
                  </a:rPr>
                  <a:t>-Simons</a:t>
                </a:r>
                <a:r>
                  <a:rPr lang="ja-JP" altLang="en-US" sz="1000" b="0" i="0" u="none" strike="noStrike" baseline="0" dirty="0">
                    <a:latin typeface="+mn-ea"/>
                    <a:ea typeface="+mn-ea"/>
                  </a:rPr>
                  <a:t>症候群とも呼ばれる</a:t>
                </a:r>
                <a:endParaRPr lang="ja-JP" altLang="en-US" sz="1000" dirty="0">
                  <a:latin typeface="+mn-ea"/>
                  <a:ea typeface="+mn-ea"/>
                </a:endParaRPr>
              </a:p>
            </p:txBody>
          </p:sp>
          <p:cxnSp>
            <p:nvCxnSpPr>
              <p:cNvPr id="28" name="コネクタ: カギ線 27">
                <a:extLst>
                  <a:ext uri="{FF2B5EF4-FFF2-40B4-BE49-F238E27FC236}">
                    <a16:creationId xmlns:a16="http://schemas.microsoft.com/office/drawing/2014/main" id="{9818F597-8BBA-E467-396B-38E30759BB13}"/>
                  </a:ext>
                </a:extLst>
              </p:cNvPr>
              <p:cNvCxnSpPr>
                <a:cxnSpLocks/>
                <a:stCxn id="7" idx="2"/>
                <a:endCxn id="9" idx="0"/>
              </p:cNvCxnSpPr>
              <p:nvPr/>
            </p:nvCxnSpPr>
            <p:spPr>
              <a:xfrm rot="5400000">
                <a:off x="2696106" y="2438539"/>
                <a:ext cx="504926" cy="1253927"/>
              </a:xfrm>
              <a:prstGeom prst="bentConnector3">
                <a:avLst>
                  <a:gd name="adj1" fmla="val 50000"/>
                </a:avLst>
              </a:prstGeom>
              <a:ln w="63500">
                <a:solidFill>
                  <a:srgbClr val="D0CFD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コネクタ: カギ線 28">
                <a:extLst>
                  <a:ext uri="{FF2B5EF4-FFF2-40B4-BE49-F238E27FC236}">
                    <a16:creationId xmlns:a16="http://schemas.microsoft.com/office/drawing/2014/main" id="{D027C4FE-388D-B5CD-E63A-21B245FDCBEC}"/>
                  </a:ext>
                </a:extLst>
              </p:cNvPr>
              <p:cNvCxnSpPr>
                <a:cxnSpLocks/>
                <a:stCxn id="7" idx="2"/>
                <a:endCxn id="17" idx="0"/>
              </p:cNvCxnSpPr>
              <p:nvPr/>
            </p:nvCxnSpPr>
            <p:spPr>
              <a:xfrm rot="16200000" flipH="1">
                <a:off x="3956627" y="2431943"/>
                <a:ext cx="504926" cy="1267117"/>
              </a:xfrm>
              <a:prstGeom prst="bentConnector3">
                <a:avLst>
                  <a:gd name="adj1" fmla="val 50000"/>
                </a:avLst>
              </a:prstGeom>
              <a:ln w="63500">
                <a:solidFill>
                  <a:srgbClr val="D0CFD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コネクタ: カギ線 29">
                <a:extLst>
                  <a:ext uri="{FF2B5EF4-FFF2-40B4-BE49-F238E27FC236}">
                    <a16:creationId xmlns:a16="http://schemas.microsoft.com/office/drawing/2014/main" id="{9A69D249-0484-0A0F-DCD3-B449BB85077A}"/>
                  </a:ext>
                </a:extLst>
              </p:cNvPr>
              <p:cNvCxnSpPr>
                <a:cxnSpLocks/>
                <a:stCxn id="8" idx="2"/>
                <a:endCxn id="18" idx="0"/>
              </p:cNvCxnSpPr>
              <p:nvPr/>
            </p:nvCxnSpPr>
            <p:spPr>
              <a:xfrm rot="5400000">
                <a:off x="7737563" y="2433637"/>
                <a:ext cx="504926" cy="1263731"/>
              </a:xfrm>
              <a:prstGeom prst="bentConnector3">
                <a:avLst>
                  <a:gd name="adj1" fmla="val 50000"/>
                </a:avLst>
              </a:prstGeom>
              <a:ln w="63500">
                <a:solidFill>
                  <a:srgbClr val="D0CFD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コネクタ: カギ線 30">
                <a:extLst>
                  <a:ext uri="{FF2B5EF4-FFF2-40B4-BE49-F238E27FC236}">
                    <a16:creationId xmlns:a16="http://schemas.microsoft.com/office/drawing/2014/main" id="{47898A60-8841-AC9B-097E-3C25FECEB596}"/>
                  </a:ext>
                </a:extLst>
              </p:cNvPr>
              <p:cNvCxnSpPr>
                <a:cxnSpLocks/>
                <a:stCxn id="8" idx="2"/>
                <a:endCxn id="19" idx="0"/>
              </p:cNvCxnSpPr>
              <p:nvPr/>
            </p:nvCxnSpPr>
            <p:spPr>
              <a:xfrm rot="16200000" flipH="1">
                <a:off x="9003388" y="2431542"/>
                <a:ext cx="504926" cy="1267920"/>
              </a:xfrm>
              <a:prstGeom prst="bentConnector3">
                <a:avLst>
                  <a:gd name="adj1" fmla="val 50000"/>
                </a:avLst>
              </a:prstGeom>
              <a:ln w="63500">
                <a:solidFill>
                  <a:srgbClr val="D0CFD0"/>
                </a:solidFill>
                <a:tailEnd type="triangle"/>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88079CC9-7D4B-6E8E-63B3-C69A7EE11E25}"/>
                  </a:ext>
                </a:extLst>
              </p:cNvPr>
              <p:cNvSpPr txBox="1"/>
              <p:nvPr/>
            </p:nvSpPr>
            <p:spPr>
              <a:xfrm>
                <a:off x="5370424" y="1527039"/>
                <a:ext cx="1467068" cy="369332"/>
              </a:xfrm>
              <a:prstGeom prst="rect">
                <a:avLst/>
              </a:prstGeom>
              <a:noFill/>
            </p:spPr>
            <p:txBody>
              <a:bodyPr wrap="square">
                <a:spAutoFit/>
              </a:bodyPr>
              <a:lstStyle/>
              <a:p>
                <a:pPr algn="ctr"/>
                <a:r>
                  <a:rPr kumimoji="1" lang="ja-JP" altLang="en-US" sz="1800" i="0" dirty="0">
                    <a:latin typeface="+mn-ea"/>
                    <a:ea typeface="+mn-ea"/>
                  </a:rPr>
                  <a:t>脂肪萎縮症</a:t>
                </a:r>
                <a:endParaRPr lang="ja-JP" altLang="en-US" sz="1800" dirty="0">
                  <a:latin typeface="+mn-ea"/>
                  <a:ea typeface="+mn-ea"/>
                </a:endParaRPr>
              </a:p>
            </p:txBody>
          </p:sp>
          <p:cxnSp>
            <p:nvCxnSpPr>
              <p:cNvPr id="34" name="コネクタ: カギ線 33">
                <a:extLst>
                  <a:ext uri="{FF2B5EF4-FFF2-40B4-BE49-F238E27FC236}">
                    <a16:creationId xmlns:a16="http://schemas.microsoft.com/office/drawing/2014/main" id="{9B18E1D1-D802-3A20-F376-811EBCDA96E0}"/>
                  </a:ext>
                </a:extLst>
              </p:cNvPr>
              <p:cNvCxnSpPr>
                <a:cxnSpLocks/>
                <a:stCxn id="33" idx="2"/>
                <a:endCxn id="7" idx="0"/>
              </p:cNvCxnSpPr>
              <p:nvPr/>
            </p:nvCxnSpPr>
            <p:spPr>
              <a:xfrm rot="5400000">
                <a:off x="4566077" y="905826"/>
                <a:ext cx="547336" cy="2528426"/>
              </a:xfrm>
              <a:prstGeom prst="bentConnector3">
                <a:avLst>
                  <a:gd name="adj1" fmla="val 50000"/>
                </a:avLst>
              </a:prstGeom>
              <a:ln w="63500">
                <a:solidFill>
                  <a:srgbClr val="D0CFD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コネクタ: カギ線 34">
                <a:extLst>
                  <a:ext uri="{FF2B5EF4-FFF2-40B4-BE49-F238E27FC236}">
                    <a16:creationId xmlns:a16="http://schemas.microsoft.com/office/drawing/2014/main" id="{ED08CD7B-C3E5-3893-9F5A-018C9E1959F3}"/>
                  </a:ext>
                </a:extLst>
              </p:cNvPr>
              <p:cNvCxnSpPr>
                <a:cxnSpLocks/>
                <a:stCxn id="33" idx="2"/>
                <a:endCxn id="8" idx="0"/>
              </p:cNvCxnSpPr>
              <p:nvPr/>
            </p:nvCxnSpPr>
            <p:spPr>
              <a:xfrm rot="16200000" flipH="1">
                <a:off x="7089256" y="911072"/>
                <a:ext cx="547336" cy="2517933"/>
              </a:xfrm>
              <a:prstGeom prst="bentConnector3">
                <a:avLst>
                  <a:gd name="adj1" fmla="val 50000"/>
                </a:avLst>
              </a:prstGeom>
              <a:ln w="63500">
                <a:solidFill>
                  <a:srgbClr val="D0CFD0"/>
                </a:solidFill>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806973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659FE-5FF5-8492-7CF3-5E7D666206C6}"/>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DBEF53A5-2E8F-A271-1A46-A24D1D0F14BA}"/>
              </a:ext>
            </a:extLst>
          </p:cNvPr>
          <p:cNvSpPr>
            <a:spLocks noGrp="1"/>
          </p:cNvSpPr>
          <p:nvPr>
            <p:ph type="title"/>
          </p:nvPr>
        </p:nvSpPr>
        <p:spPr/>
        <p:txBody>
          <a:bodyPr/>
          <a:lstStyle/>
          <a:p>
            <a:r>
              <a:rPr lang="ja-JP" altLang="en-US" sz="2600" b="1" dirty="0">
                <a:latin typeface="+mj-ea"/>
              </a:rPr>
              <a:t>脂肪萎縮症の重症度</a:t>
            </a:r>
          </a:p>
        </p:txBody>
      </p:sp>
      <p:sp>
        <p:nvSpPr>
          <p:cNvPr id="3" name="スライド番号プレースホルダー 2">
            <a:extLst>
              <a:ext uri="{FF2B5EF4-FFF2-40B4-BE49-F238E27FC236}">
                <a16:creationId xmlns:a16="http://schemas.microsoft.com/office/drawing/2014/main" id="{1A6FB1DB-6079-955F-7C19-997694D4F3AE}"/>
              </a:ext>
            </a:extLst>
          </p:cNvPr>
          <p:cNvSpPr>
            <a:spLocks noGrp="1"/>
          </p:cNvSpPr>
          <p:nvPr>
            <p:ph type="sldNum" sz="quarter" idx="10"/>
          </p:nvPr>
        </p:nvSpPr>
        <p:spPr/>
        <p:txBody>
          <a:bodyPr/>
          <a:lstStyle/>
          <a:p>
            <a:fld id="{3C22E879-25C1-4BAC-8729-693BB4353F20}" type="slidenum">
              <a:rPr kumimoji="1" lang="ja-JP" altLang="en-US" smtClean="0"/>
              <a:t>5</a:t>
            </a:fld>
            <a:endParaRPr kumimoji="1" lang="ja-JP" altLang="en-US"/>
          </a:p>
        </p:txBody>
      </p:sp>
      <p:sp>
        <p:nvSpPr>
          <p:cNvPr id="2" name="テキスト プレースホルダー 3">
            <a:extLst>
              <a:ext uri="{FF2B5EF4-FFF2-40B4-BE49-F238E27FC236}">
                <a16:creationId xmlns:a16="http://schemas.microsoft.com/office/drawing/2014/main" id="{857F7DAC-4BD8-58A6-939A-36C336FD709E}"/>
              </a:ext>
            </a:extLst>
          </p:cNvPr>
          <p:cNvSpPr txBox="1">
            <a:spLocks/>
          </p:cNvSpPr>
          <p:nvPr/>
        </p:nvSpPr>
        <p:spPr>
          <a:xfrm>
            <a:off x="695324" y="916016"/>
            <a:ext cx="10804789" cy="769441"/>
          </a:xfrm>
          <a:prstGeom prst="rect">
            <a:avLst/>
          </a:prstGeom>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脂肪萎縮症の重症度と脂肪機能</a:t>
            </a:r>
            <a:r>
              <a:rPr lang="ja-JP" altLang="en-US" sz="2000" dirty="0">
                <a:latin typeface="+mn-ea"/>
              </a:rPr>
              <a:t>異常</a:t>
            </a:r>
            <a:r>
              <a:rPr kumimoji="1" lang="ja-JP" altLang="en-US" sz="2000" i="0" dirty="0">
                <a:latin typeface="+mn-ea"/>
              </a:rPr>
              <a:t>の程度はインスリン抵抗性の重症度と広く相関</a:t>
            </a:r>
            <a:endParaRPr kumimoji="1" lang="en-US" altLang="ja-JP" sz="2000" i="0" dirty="0">
              <a:latin typeface="+mn-ea"/>
            </a:endParaRPr>
          </a:p>
          <a:p>
            <a:pPr>
              <a:buClr>
                <a:srgbClr val="BC136B"/>
              </a:buClr>
              <a:buFont typeface="Wingdings" panose="05000000000000000000" pitchFamily="2" charset="2"/>
              <a:buChar char="l"/>
            </a:pPr>
            <a:r>
              <a:rPr kumimoji="1" lang="ja-JP" altLang="en-US" sz="2000" i="0" dirty="0">
                <a:latin typeface="+mn-ea"/>
              </a:rPr>
              <a:t>こ</a:t>
            </a:r>
            <a:r>
              <a:rPr lang="ja-JP" altLang="en-US" sz="2000" dirty="0">
                <a:latin typeface="+mn-ea"/>
              </a:rPr>
              <a:t>の相関</a:t>
            </a:r>
            <a:r>
              <a:rPr kumimoji="1" lang="ja-JP" altLang="en-US" sz="2000" i="0" dirty="0">
                <a:latin typeface="+mn-ea"/>
              </a:rPr>
              <a:t>は脂肪萎縮症の中で最も重篤な形態である</a:t>
            </a:r>
            <a:r>
              <a:rPr kumimoji="1" lang="en-US" altLang="ja-JP" sz="2000" i="0" dirty="0">
                <a:latin typeface="+mn-ea"/>
              </a:rPr>
              <a:t>CGL</a:t>
            </a:r>
            <a:r>
              <a:rPr kumimoji="1" lang="ja-JP" altLang="en-US" sz="2000" i="0" dirty="0">
                <a:latin typeface="+mn-ea"/>
              </a:rPr>
              <a:t>から</a:t>
            </a:r>
            <a:r>
              <a:rPr kumimoji="1" lang="en-US" altLang="ja-JP" sz="2000" i="0" dirty="0">
                <a:latin typeface="+mn-ea"/>
              </a:rPr>
              <a:t>FPLD</a:t>
            </a:r>
            <a:r>
              <a:rPr kumimoji="1" lang="ja-JP" altLang="en-US" sz="2000" i="0" dirty="0">
                <a:latin typeface="+mn-ea"/>
              </a:rPr>
              <a:t>だけでなく一般集団にもあてはまる</a:t>
            </a:r>
          </a:p>
        </p:txBody>
      </p:sp>
      <p:sp>
        <p:nvSpPr>
          <p:cNvPr id="10" name="テキスト ボックス 9">
            <a:extLst>
              <a:ext uri="{FF2B5EF4-FFF2-40B4-BE49-F238E27FC236}">
                <a16:creationId xmlns:a16="http://schemas.microsoft.com/office/drawing/2014/main" id="{2A213841-4164-5840-1B82-C529E01DE874}"/>
              </a:ext>
            </a:extLst>
          </p:cNvPr>
          <p:cNvSpPr txBox="1"/>
          <p:nvPr/>
        </p:nvSpPr>
        <p:spPr>
          <a:xfrm>
            <a:off x="8721969" y="6688723"/>
            <a:ext cx="2778148" cy="169277"/>
          </a:xfrm>
          <a:prstGeom prst="rect">
            <a:avLst/>
          </a:prstGeom>
          <a:noFill/>
        </p:spPr>
        <p:txBody>
          <a:bodyPr wrap="square" lIns="0" tIns="0" rIns="0" anchor="b">
            <a:spAutoFit/>
          </a:bodyPr>
          <a:lstStyle/>
          <a:p>
            <a:pPr marL="131763" indent="-131763">
              <a:buFont typeface="+mj-lt"/>
              <a:buAutoNum type="arabicPeriod"/>
            </a:pPr>
            <a:r>
              <a:rPr lang="nb-NO" altLang="ja-JP" sz="800" i="0" u="none" strike="noStrike" baseline="0" dirty="0">
                <a:solidFill>
                  <a:srgbClr val="000000"/>
                </a:solidFill>
                <a:latin typeface="+mn-ea"/>
                <a:ea typeface="+mn-ea"/>
              </a:rPr>
              <a:t>Mann JP,et al. J Clin Invest. 2019; 129: 4009-4021.</a:t>
            </a:r>
          </a:p>
        </p:txBody>
      </p:sp>
      <p:sp>
        <p:nvSpPr>
          <p:cNvPr id="32" name="テキスト ボックス 31">
            <a:extLst>
              <a:ext uri="{FF2B5EF4-FFF2-40B4-BE49-F238E27FC236}">
                <a16:creationId xmlns:a16="http://schemas.microsoft.com/office/drawing/2014/main" id="{9F7B6C83-9C18-4FCE-AA70-831840E5BD0D}"/>
              </a:ext>
            </a:extLst>
          </p:cNvPr>
          <p:cNvSpPr txBox="1"/>
          <p:nvPr/>
        </p:nvSpPr>
        <p:spPr>
          <a:xfrm>
            <a:off x="704960" y="6081913"/>
            <a:ext cx="6141425" cy="415498"/>
          </a:xfrm>
          <a:prstGeom prst="rect">
            <a:avLst/>
          </a:prstGeom>
          <a:noFill/>
        </p:spPr>
        <p:txBody>
          <a:bodyPr wrap="none">
            <a:spAutoFit/>
          </a:bodyPr>
          <a:lstStyle/>
          <a:p>
            <a:r>
              <a:rPr kumimoji="1" lang="ja-JP" altLang="en-US" sz="1050" dirty="0">
                <a:solidFill>
                  <a:srgbClr val="002060"/>
                </a:solidFill>
                <a:latin typeface="+mn-ea"/>
                <a:ea typeface="+mn-ea"/>
              </a:rPr>
              <a:t>●</a:t>
            </a:r>
            <a:r>
              <a:rPr kumimoji="1" lang="ja-JP" altLang="en-US" sz="1050" dirty="0">
                <a:latin typeface="+mn-ea"/>
                <a:ea typeface="+mn-ea"/>
              </a:rPr>
              <a:t>は個別の単一遺伝子疾患を表し、</a:t>
            </a:r>
            <a:r>
              <a:rPr kumimoji="1" lang="ja-JP" altLang="en-US" sz="1050" dirty="0">
                <a:solidFill>
                  <a:srgbClr val="DC241E"/>
                </a:solidFill>
                <a:latin typeface="+mn-ea"/>
                <a:ea typeface="+mn-ea"/>
              </a:rPr>
              <a:t>◆</a:t>
            </a:r>
            <a:r>
              <a:rPr kumimoji="1" lang="ja-JP" altLang="en-US" sz="1050" dirty="0">
                <a:latin typeface="+mn-ea"/>
                <a:ea typeface="+mn-ea"/>
              </a:rPr>
              <a:t>は脂肪形成とインスリン抵抗性に影響するコモンバリアントを表す</a:t>
            </a:r>
            <a:endParaRPr kumimoji="1" lang="en-US" altLang="ja-JP" sz="1050" dirty="0">
              <a:latin typeface="+mn-ea"/>
              <a:ea typeface="+mn-ea"/>
            </a:endParaRPr>
          </a:p>
          <a:p>
            <a:r>
              <a:rPr kumimoji="1" lang="en-US" altLang="ja-JP" sz="1050" dirty="0">
                <a:latin typeface="+mn-ea"/>
                <a:ea typeface="+mn-ea"/>
              </a:rPr>
              <a:t>CGL</a:t>
            </a:r>
            <a:r>
              <a:rPr kumimoji="1" lang="ja-JP" altLang="en-US" sz="1050" dirty="0">
                <a:latin typeface="+mn-ea"/>
                <a:ea typeface="+mn-ea"/>
              </a:rPr>
              <a:t>：先天性全身性脂肪萎縮症、</a:t>
            </a:r>
            <a:r>
              <a:rPr kumimoji="1" lang="en-US" altLang="ja-JP" sz="1050" dirty="0">
                <a:latin typeface="+mn-ea"/>
                <a:ea typeface="+mn-ea"/>
              </a:rPr>
              <a:t>FPLD</a:t>
            </a:r>
            <a:r>
              <a:rPr kumimoji="1" lang="ja-JP" altLang="en-US" sz="1050" dirty="0">
                <a:latin typeface="+mn-ea"/>
                <a:ea typeface="+mn-ea"/>
              </a:rPr>
              <a:t>：家族性部分性脂肪萎縮症、</a:t>
            </a:r>
            <a:r>
              <a:rPr kumimoji="1" lang="en-US" altLang="ja-JP" sz="1050" dirty="0">
                <a:latin typeface="+mn-ea"/>
                <a:ea typeface="+mn-ea"/>
              </a:rPr>
              <a:t>Q1</a:t>
            </a:r>
            <a:r>
              <a:rPr kumimoji="1" lang="ja-JP" altLang="en-US" sz="1050" dirty="0">
                <a:latin typeface="+mn-ea"/>
                <a:ea typeface="+mn-ea"/>
              </a:rPr>
              <a:t>：第</a:t>
            </a:r>
            <a:r>
              <a:rPr kumimoji="1" lang="en-US" altLang="ja-JP" sz="1050" dirty="0">
                <a:latin typeface="+mn-ea"/>
                <a:ea typeface="+mn-ea"/>
              </a:rPr>
              <a:t>1</a:t>
            </a:r>
            <a:r>
              <a:rPr kumimoji="1" lang="ja-JP" altLang="en-US" sz="1050" dirty="0">
                <a:latin typeface="+mn-ea"/>
                <a:ea typeface="+mn-ea"/>
              </a:rPr>
              <a:t>五分位、</a:t>
            </a:r>
            <a:r>
              <a:rPr kumimoji="1" lang="en-US" altLang="ja-JP" sz="1050" dirty="0">
                <a:latin typeface="+mn-ea"/>
                <a:ea typeface="+mn-ea"/>
              </a:rPr>
              <a:t>Q</a:t>
            </a:r>
            <a:r>
              <a:rPr kumimoji="1" lang="ja-JP" altLang="en-US" sz="1050" dirty="0">
                <a:latin typeface="+mn-ea"/>
                <a:ea typeface="+mn-ea"/>
              </a:rPr>
              <a:t>：第</a:t>
            </a:r>
            <a:r>
              <a:rPr kumimoji="1" lang="en-US" altLang="ja-JP" sz="1050" dirty="0">
                <a:latin typeface="+mn-ea"/>
                <a:ea typeface="+mn-ea"/>
              </a:rPr>
              <a:t>5</a:t>
            </a:r>
            <a:r>
              <a:rPr kumimoji="1" lang="ja-JP" altLang="en-US" sz="1050" dirty="0">
                <a:latin typeface="+mn-ea"/>
                <a:ea typeface="+mn-ea"/>
              </a:rPr>
              <a:t>五分位</a:t>
            </a:r>
          </a:p>
        </p:txBody>
      </p:sp>
      <p:sp>
        <p:nvSpPr>
          <p:cNvPr id="44" name="楕円 43">
            <a:extLst>
              <a:ext uri="{FF2B5EF4-FFF2-40B4-BE49-F238E27FC236}">
                <a16:creationId xmlns:a16="http://schemas.microsoft.com/office/drawing/2014/main" id="{3A419A34-3FEA-1EDF-5CD7-8E549EEF5320}"/>
              </a:ext>
            </a:extLst>
          </p:cNvPr>
          <p:cNvSpPr/>
          <p:nvPr/>
        </p:nvSpPr>
        <p:spPr bwMode="auto">
          <a:xfrm>
            <a:off x="5005388" y="3946195"/>
            <a:ext cx="1245393" cy="748221"/>
          </a:xfrm>
          <a:prstGeom prst="ellipse">
            <a:avLst/>
          </a:prstGeom>
          <a:solidFill>
            <a:srgbClr val="FFE1C9"/>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a:ln>
                  <a:noFill/>
                </a:ln>
                <a:solidFill>
                  <a:schemeClr val="tx1"/>
                </a:solidFill>
                <a:effectLst/>
                <a:latin typeface="+mn-lt"/>
                <a:ea typeface="ＭＳ Ｐゴシック" pitchFamily="50" charset="-128"/>
              </a:rPr>
              <a:t>FPLD1</a:t>
            </a:r>
            <a:endParaRPr kumimoji="1" lang="ja-JP" altLang="en-US" sz="1200" b="0" i="0" u="none" strike="noStrike" cap="none" normalizeH="0" baseline="0" dirty="0">
              <a:ln>
                <a:noFill/>
              </a:ln>
              <a:solidFill>
                <a:schemeClr val="tx1"/>
              </a:solidFill>
              <a:effectLst/>
              <a:latin typeface="+mn-lt"/>
              <a:ea typeface="ＭＳ Ｐゴシック" pitchFamily="50" charset="-128"/>
            </a:endParaRPr>
          </a:p>
        </p:txBody>
      </p:sp>
      <p:sp>
        <p:nvSpPr>
          <p:cNvPr id="48" name="楕円 47">
            <a:extLst>
              <a:ext uri="{FF2B5EF4-FFF2-40B4-BE49-F238E27FC236}">
                <a16:creationId xmlns:a16="http://schemas.microsoft.com/office/drawing/2014/main" id="{073097DF-C5FA-2312-A131-8020B7E771DC}"/>
              </a:ext>
            </a:extLst>
          </p:cNvPr>
          <p:cNvSpPr/>
          <p:nvPr/>
        </p:nvSpPr>
        <p:spPr bwMode="auto">
          <a:xfrm rot="20484958">
            <a:off x="2482230" y="4260799"/>
            <a:ext cx="2900939" cy="1139372"/>
          </a:xfrm>
          <a:prstGeom prst="ellipse">
            <a:avLst/>
          </a:prstGeom>
          <a:solidFill>
            <a:srgbClr val="E6EEF1">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49" name="楕円 48">
            <a:extLst>
              <a:ext uri="{FF2B5EF4-FFF2-40B4-BE49-F238E27FC236}">
                <a16:creationId xmlns:a16="http://schemas.microsoft.com/office/drawing/2014/main" id="{DE2EB875-0665-BD2E-53AD-75BF70EC0D0F}"/>
              </a:ext>
            </a:extLst>
          </p:cNvPr>
          <p:cNvSpPr/>
          <p:nvPr/>
        </p:nvSpPr>
        <p:spPr bwMode="auto">
          <a:xfrm>
            <a:off x="4388643" y="4226719"/>
            <a:ext cx="816769" cy="588169"/>
          </a:xfrm>
          <a:prstGeom prst="ellipse">
            <a:avLst/>
          </a:prstGeom>
          <a:solidFill>
            <a:srgbClr val="7AACC8">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r"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a:ln>
                  <a:noFill/>
                </a:ln>
                <a:solidFill>
                  <a:schemeClr val="tx1"/>
                </a:solidFill>
                <a:effectLst/>
                <a:latin typeface="+mn-lt"/>
                <a:ea typeface="ＭＳ Ｐゴシック" pitchFamily="50" charset="-128"/>
              </a:rPr>
              <a:t>Q5</a:t>
            </a:r>
            <a:endParaRPr kumimoji="1" lang="ja-JP" altLang="en-US" sz="1200" b="0" i="0" u="none" strike="noStrike" cap="none" normalizeH="0" baseline="0" dirty="0">
              <a:ln>
                <a:noFill/>
              </a:ln>
              <a:solidFill>
                <a:schemeClr val="tx1"/>
              </a:solidFill>
              <a:effectLst/>
              <a:latin typeface="+mn-lt"/>
              <a:ea typeface="ＭＳ Ｐゴシック" pitchFamily="50" charset="-128"/>
            </a:endParaRPr>
          </a:p>
        </p:txBody>
      </p:sp>
      <p:sp>
        <p:nvSpPr>
          <p:cNvPr id="50" name="楕円 49">
            <a:extLst>
              <a:ext uri="{FF2B5EF4-FFF2-40B4-BE49-F238E27FC236}">
                <a16:creationId xmlns:a16="http://schemas.microsoft.com/office/drawing/2014/main" id="{C5145FD8-0759-B40F-9B03-446A396A60C7}"/>
              </a:ext>
            </a:extLst>
          </p:cNvPr>
          <p:cNvSpPr/>
          <p:nvPr/>
        </p:nvSpPr>
        <p:spPr bwMode="auto">
          <a:xfrm>
            <a:off x="2700339" y="5105400"/>
            <a:ext cx="662076" cy="408427"/>
          </a:xfrm>
          <a:prstGeom prst="ellipse">
            <a:avLst/>
          </a:prstGeom>
          <a:solidFill>
            <a:srgbClr val="CBD8DF"/>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a:ln>
                  <a:noFill/>
                </a:ln>
                <a:solidFill>
                  <a:schemeClr val="tx1"/>
                </a:solidFill>
                <a:effectLst/>
                <a:latin typeface="Arial" charset="0"/>
                <a:ea typeface="ＭＳ Ｐゴシック" pitchFamily="50" charset="-128"/>
              </a:rPr>
              <a:t>Q1</a:t>
            </a: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23" name="楕円 22">
            <a:extLst>
              <a:ext uri="{FF2B5EF4-FFF2-40B4-BE49-F238E27FC236}">
                <a16:creationId xmlns:a16="http://schemas.microsoft.com/office/drawing/2014/main" id="{EA6C99A4-E70F-7043-1F98-431866693B6E}"/>
              </a:ext>
            </a:extLst>
          </p:cNvPr>
          <p:cNvSpPr/>
          <p:nvPr/>
        </p:nvSpPr>
        <p:spPr bwMode="auto">
          <a:xfrm>
            <a:off x="6603206" y="3774287"/>
            <a:ext cx="1338263" cy="634298"/>
          </a:xfrm>
          <a:prstGeom prst="ellipse">
            <a:avLst/>
          </a:prstGeom>
          <a:solidFill>
            <a:srgbClr val="F1E8E9"/>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a:ln>
                  <a:noFill/>
                </a:ln>
                <a:solidFill>
                  <a:schemeClr val="tx1"/>
                </a:solidFill>
                <a:effectLst/>
                <a:latin typeface="+mn-lt"/>
                <a:ea typeface="ＭＳ Ｐゴシック" pitchFamily="50" charset="-128"/>
              </a:rPr>
              <a:t>FPLD2-6</a:t>
            </a:r>
            <a:endParaRPr kumimoji="1" lang="ja-JP" altLang="en-US" sz="1200" b="0" i="0" u="none" strike="noStrike" cap="none" normalizeH="0" baseline="0" dirty="0">
              <a:ln>
                <a:noFill/>
              </a:ln>
              <a:solidFill>
                <a:schemeClr val="tx1"/>
              </a:solidFill>
              <a:effectLst/>
              <a:latin typeface="+mn-lt"/>
              <a:ea typeface="ＭＳ Ｐゴシック" pitchFamily="50" charset="-128"/>
            </a:endParaRPr>
          </a:p>
        </p:txBody>
      </p:sp>
      <p:sp>
        <p:nvSpPr>
          <p:cNvPr id="17" name="楕円 16">
            <a:extLst>
              <a:ext uri="{FF2B5EF4-FFF2-40B4-BE49-F238E27FC236}">
                <a16:creationId xmlns:a16="http://schemas.microsoft.com/office/drawing/2014/main" id="{769682B9-D881-1CD0-51AF-09698C497F00}"/>
              </a:ext>
            </a:extLst>
          </p:cNvPr>
          <p:cNvSpPr/>
          <p:nvPr/>
        </p:nvSpPr>
        <p:spPr bwMode="auto">
          <a:xfrm>
            <a:off x="8482014" y="3774283"/>
            <a:ext cx="723900" cy="615228"/>
          </a:xfrm>
          <a:prstGeom prst="ellipse">
            <a:avLst/>
          </a:prstGeom>
          <a:solidFill>
            <a:srgbClr val="F7D8D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a:ln>
                  <a:noFill/>
                </a:ln>
                <a:solidFill>
                  <a:schemeClr val="tx1"/>
                </a:solidFill>
                <a:effectLst/>
                <a:latin typeface="+mn-lt"/>
                <a:ea typeface="ＭＳ Ｐゴシック" pitchFamily="50" charset="-128"/>
              </a:rPr>
              <a:t>CGL 1-4</a:t>
            </a:r>
            <a:endParaRPr kumimoji="1" lang="ja-JP" altLang="en-US" sz="1200" b="0" i="0" u="none" strike="noStrike" cap="none" normalizeH="0" baseline="0" dirty="0">
              <a:ln>
                <a:noFill/>
              </a:ln>
              <a:solidFill>
                <a:schemeClr val="tx1"/>
              </a:solidFill>
              <a:effectLst/>
              <a:latin typeface="+mn-lt"/>
              <a:ea typeface="ＭＳ Ｐゴシック" pitchFamily="50" charset="-128"/>
            </a:endParaRPr>
          </a:p>
        </p:txBody>
      </p:sp>
      <p:sp>
        <p:nvSpPr>
          <p:cNvPr id="6" name="テキスト ボックス 5">
            <a:extLst>
              <a:ext uri="{FF2B5EF4-FFF2-40B4-BE49-F238E27FC236}">
                <a16:creationId xmlns:a16="http://schemas.microsoft.com/office/drawing/2014/main" id="{01D6A1D7-2328-0C9D-1F35-3CD42638D851}"/>
              </a:ext>
            </a:extLst>
          </p:cNvPr>
          <p:cNvSpPr txBox="1"/>
          <p:nvPr/>
        </p:nvSpPr>
        <p:spPr>
          <a:xfrm>
            <a:off x="5458120" y="5608106"/>
            <a:ext cx="1970202" cy="276999"/>
          </a:xfrm>
          <a:prstGeom prst="rect">
            <a:avLst/>
          </a:prstGeom>
          <a:noFill/>
        </p:spPr>
        <p:txBody>
          <a:bodyPr wrap="square" rtlCol="0">
            <a:noAutofit/>
          </a:bodyPr>
          <a:lstStyle/>
          <a:p>
            <a:r>
              <a:rPr kumimoji="1" lang="ja-JP" altLang="en-US" sz="1400" dirty="0">
                <a:latin typeface="+mn-ea"/>
                <a:ea typeface="+mn-ea"/>
              </a:rPr>
              <a:t>脂肪萎縮症の重症度</a:t>
            </a:r>
          </a:p>
        </p:txBody>
      </p:sp>
      <p:sp>
        <p:nvSpPr>
          <p:cNvPr id="11" name="テキスト ボックス 10">
            <a:extLst>
              <a:ext uri="{FF2B5EF4-FFF2-40B4-BE49-F238E27FC236}">
                <a16:creationId xmlns:a16="http://schemas.microsoft.com/office/drawing/2014/main" id="{5AD98E63-D1FB-1981-3641-C0E1CA2A00BD}"/>
              </a:ext>
            </a:extLst>
          </p:cNvPr>
          <p:cNvSpPr txBox="1"/>
          <p:nvPr/>
        </p:nvSpPr>
        <p:spPr>
          <a:xfrm>
            <a:off x="1747060" y="2844355"/>
            <a:ext cx="400110" cy="2246769"/>
          </a:xfrm>
          <a:prstGeom prst="rect">
            <a:avLst/>
          </a:prstGeom>
          <a:noFill/>
        </p:spPr>
        <p:txBody>
          <a:bodyPr vert="eaVert" wrap="none" rtlCol="0">
            <a:spAutoFit/>
          </a:bodyPr>
          <a:lstStyle/>
          <a:p>
            <a:r>
              <a:rPr kumimoji="1" lang="ja-JP" altLang="en-US" sz="1400" dirty="0">
                <a:latin typeface="+mn-ea"/>
                <a:ea typeface="+mn-ea"/>
              </a:rPr>
              <a:t>インスリン抵抗性の重症度</a:t>
            </a:r>
          </a:p>
        </p:txBody>
      </p:sp>
      <p:sp>
        <p:nvSpPr>
          <p:cNvPr id="12" name="テキスト ボックス 11">
            <a:extLst>
              <a:ext uri="{FF2B5EF4-FFF2-40B4-BE49-F238E27FC236}">
                <a16:creationId xmlns:a16="http://schemas.microsoft.com/office/drawing/2014/main" id="{08C9D85E-3050-76DF-AFDF-C7DD4B0A9178}"/>
              </a:ext>
            </a:extLst>
          </p:cNvPr>
          <p:cNvSpPr txBox="1"/>
          <p:nvPr/>
        </p:nvSpPr>
        <p:spPr>
          <a:xfrm>
            <a:off x="8143828" y="1947296"/>
            <a:ext cx="1412566" cy="461665"/>
          </a:xfrm>
          <a:prstGeom prst="rect">
            <a:avLst/>
          </a:prstGeom>
          <a:noFill/>
        </p:spPr>
        <p:txBody>
          <a:bodyPr wrap="none" rtlCol="0">
            <a:spAutoFit/>
          </a:bodyPr>
          <a:lstStyle/>
          <a:p>
            <a:pPr algn="ctr"/>
            <a:r>
              <a:rPr kumimoji="1" lang="ja-JP" altLang="en-US" dirty="0">
                <a:latin typeface="+mn-ea"/>
                <a:ea typeface="+mn-ea"/>
              </a:rPr>
              <a:t>脂肪組織に</a:t>
            </a:r>
            <a:br>
              <a:rPr kumimoji="1" lang="en-US" altLang="ja-JP" dirty="0">
                <a:latin typeface="+mn-ea"/>
                <a:ea typeface="+mn-ea"/>
              </a:rPr>
            </a:br>
            <a:r>
              <a:rPr kumimoji="1" lang="ja-JP" altLang="en-US" dirty="0">
                <a:latin typeface="+mn-ea"/>
                <a:ea typeface="+mn-ea"/>
              </a:rPr>
              <a:t>脂肪を蓄積できない</a:t>
            </a:r>
          </a:p>
        </p:txBody>
      </p:sp>
      <p:sp>
        <p:nvSpPr>
          <p:cNvPr id="13" name="テキスト ボックス 12">
            <a:extLst>
              <a:ext uri="{FF2B5EF4-FFF2-40B4-BE49-F238E27FC236}">
                <a16:creationId xmlns:a16="http://schemas.microsoft.com/office/drawing/2014/main" id="{5CD374A7-4D2A-A1D3-A277-1ADF9A540918}"/>
              </a:ext>
            </a:extLst>
          </p:cNvPr>
          <p:cNvSpPr txBox="1"/>
          <p:nvPr/>
        </p:nvSpPr>
        <p:spPr>
          <a:xfrm>
            <a:off x="6739960" y="1950654"/>
            <a:ext cx="1233030" cy="461665"/>
          </a:xfrm>
          <a:prstGeom prst="rect">
            <a:avLst/>
          </a:prstGeom>
          <a:noFill/>
        </p:spPr>
        <p:txBody>
          <a:bodyPr wrap="none" rtlCol="0">
            <a:spAutoFit/>
          </a:bodyPr>
          <a:lstStyle/>
          <a:p>
            <a:pPr algn="ctr"/>
            <a:r>
              <a:rPr kumimoji="1" lang="ja-JP" altLang="en-US" dirty="0">
                <a:latin typeface="+mn-ea"/>
                <a:ea typeface="+mn-ea"/>
              </a:rPr>
              <a:t>臀部大腿部の</a:t>
            </a:r>
            <a:br>
              <a:rPr kumimoji="1" lang="en-US" altLang="ja-JP" dirty="0">
                <a:latin typeface="+mn-ea"/>
                <a:ea typeface="+mn-ea"/>
              </a:rPr>
            </a:br>
            <a:r>
              <a:rPr kumimoji="1" lang="ja-JP" altLang="en-US" dirty="0">
                <a:latin typeface="+mn-ea"/>
                <a:ea typeface="+mn-ea"/>
              </a:rPr>
              <a:t>脂肪蓄積の減少</a:t>
            </a:r>
          </a:p>
        </p:txBody>
      </p:sp>
      <p:sp>
        <p:nvSpPr>
          <p:cNvPr id="14" name="テキスト ボックス 13">
            <a:extLst>
              <a:ext uri="{FF2B5EF4-FFF2-40B4-BE49-F238E27FC236}">
                <a16:creationId xmlns:a16="http://schemas.microsoft.com/office/drawing/2014/main" id="{70EE9B18-BD3A-0391-45DC-2EED4FADFF00}"/>
              </a:ext>
            </a:extLst>
          </p:cNvPr>
          <p:cNvSpPr txBox="1"/>
          <p:nvPr/>
        </p:nvSpPr>
        <p:spPr>
          <a:xfrm>
            <a:off x="4894049" y="2129293"/>
            <a:ext cx="1507144" cy="461665"/>
          </a:xfrm>
          <a:prstGeom prst="rect">
            <a:avLst/>
          </a:prstGeom>
          <a:noFill/>
        </p:spPr>
        <p:txBody>
          <a:bodyPr wrap="none" rtlCol="0">
            <a:spAutoFit/>
          </a:bodyPr>
          <a:lstStyle/>
          <a:p>
            <a:pPr algn="ctr"/>
            <a:r>
              <a:rPr kumimoji="1" lang="ja-JP" altLang="en-US" dirty="0">
                <a:latin typeface="+mn-ea"/>
                <a:ea typeface="+mn-ea"/>
              </a:rPr>
              <a:t>主に内臓脂肪の蓄積</a:t>
            </a:r>
            <a:br>
              <a:rPr kumimoji="1" lang="en-US" altLang="ja-JP" dirty="0">
                <a:latin typeface="+mn-ea"/>
                <a:ea typeface="+mn-ea"/>
              </a:rPr>
            </a:br>
            <a:r>
              <a:rPr kumimoji="1" lang="ja-JP" altLang="en-US" dirty="0">
                <a:latin typeface="+mn-ea"/>
                <a:ea typeface="+mn-ea"/>
              </a:rPr>
              <a:t>（極端なリンゴ型）</a:t>
            </a:r>
          </a:p>
        </p:txBody>
      </p:sp>
      <p:sp>
        <p:nvSpPr>
          <p:cNvPr id="15" name="テキスト ボックス 14">
            <a:extLst>
              <a:ext uri="{FF2B5EF4-FFF2-40B4-BE49-F238E27FC236}">
                <a16:creationId xmlns:a16="http://schemas.microsoft.com/office/drawing/2014/main" id="{A072EE5C-AE8A-AEE5-1A3C-E70C131397C1}"/>
              </a:ext>
            </a:extLst>
          </p:cNvPr>
          <p:cNvSpPr txBox="1"/>
          <p:nvPr/>
        </p:nvSpPr>
        <p:spPr>
          <a:xfrm>
            <a:off x="3617916" y="2659943"/>
            <a:ext cx="1848584" cy="461665"/>
          </a:xfrm>
          <a:prstGeom prst="rect">
            <a:avLst/>
          </a:prstGeom>
          <a:noFill/>
        </p:spPr>
        <p:txBody>
          <a:bodyPr wrap="none" rtlCol="0">
            <a:spAutoFit/>
          </a:bodyPr>
          <a:lstStyle/>
          <a:p>
            <a:pPr algn="ctr"/>
            <a:r>
              <a:rPr kumimoji="1" lang="ja-JP" altLang="en-US" dirty="0">
                <a:latin typeface="+mn-ea"/>
                <a:ea typeface="+mn-ea"/>
              </a:rPr>
              <a:t>内臓型＞皮下脂肪の蓄積</a:t>
            </a:r>
            <a:br>
              <a:rPr kumimoji="1" lang="en-US" altLang="ja-JP" dirty="0">
                <a:latin typeface="+mn-ea"/>
                <a:ea typeface="+mn-ea"/>
              </a:rPr>
            </a:br>
            <a:r>
              <a:rPr kumimoji="1" lang="ja-JP" altLang="en-US" dirty="0">
                <a:latin typeface="+mn-ea"/>
                <a:ea typeface="+mn-ea"/>
              </a:rPr>
              <a:t>（リンゴ型）</a:t>
            </a:r>
          </a:p>
        </p:txBody>
      </p:sp>
      <p:sp>
        <p:nvSpPr>
          <p:cNvPr id="16" name="テキスト ボックス 15">
            <a:extLst>
              <a:ext uri="{FF2B5EF4-FFF2-40B4-BE49-F238E27FC236}">
                <a16:creationId xmlns:a16="http://schemas.microsoft.com/office/drawing/2014/main" id="{A60F8F1F-483F-1D5B-9298-FEB8DCB4831A}"/>
              </a:ext>
            </a:extLst>
          </p:cNvPr>
          <p:cNvSpPr txBox="1"/>
          <p:nvPr/>
        </p:nvSpPr>
        <p:spPr>
          <a:xfrm>
            <a:off x="2409787" y="3115919"/>
            <a:ext cx="1274859" cy="646331"/>
          </a:xfrm>
          <a:prstGeom prst="rect">
            <a:avLst/>
          </a:prstGeom>
          <a:noFill/>
        </p:spPr>
        <p:txBody>
          <a:bodyPr wrap="square" rtlCol="0">
            <a:spAutoFit/>
          </a:bodyPr>
          <a:lstStyle/>
          <a:p>
            <a:pPr algn="ctr"/>
            <a:r>
              <a:rPr kumimoji="1" lang="ja-JP" altLang="en-US" dirty="0">
                <a:latin typeface="+mn-ea"/>
                <a:ea typeface="+mn-ea"/>
              </a:rPr>
              <a:t>主に臀部大腿部</a:t>
            </a:r>
            <a:br>
              <a:rPr kumimoji="1" lang="en-US" altLang="ja-JP" dirty="0">
                <a:latin typeface="+mn-ea"/>
                <a:ea typeface="+mn-ea"/>
              </a:rPr>
            </a:br>
            <a:r>
              <a:rPr kumimoji="1" lang="ja-JP" altLang="en-US" dirty="0">
                <a:latin typeface="+mn-ea"/>
                <a:ea typeface="+mn-ea"/>
              </a:rPr>
              <a:t>の脂肪蓄積</a:t>
            </a:r>
            <a:br>
              <a:rPr kumimoji="1" lang="en-US" altLang="ja-JP" dirty="0">
                <a:latin typeface="+mn-ea"/>
                <a:ea typeface="+mn-ea"/>
              </a:rPr>
            </a:br>
            <a:r>
              <a:rPr kumimoji="1" lang="ja-JP" altLang="en-US" dirty="0">
                <a:latin typeface="+mn-ea"/>
                <a:ea typeface="+mn-ea"/>
              </a:rPr>
              <a:t>（洋ナシ型）</a:t>
            </a:r>
          </a:p>
        </p:txBody>
      </p:sp>
      <p:sp>
        <p:nvSpPr>
          <p:cNvPr id="36" name="テキスト ボックス 35">
            <a:extLst>
              <a:ext uri="{FF2B5EF4-FFF2-40B4-BE49-F238E27FC236}">
                <a16:creationId xmlns:a16="http://schemas.microsoft.com/office/drawing/2014/main" id="{AEE9FF6B-AED1-0FAA-2849-54CF5A81735E}"/>
              </a:ext>
            </a:extLst>
          </p:cNvPr>
          <p:cNvSpPr txBox="1"/>
          <p:nvPr/>
        </p:nvSpPr>
        <p:spPr>
          <a:xfrm>
            <a:off x="3575050" y="4679869"/>
            <a:ext cx="800219" cy="276999"/>
          </a:xfrm>
          <a:prstGeom prst="rect">
            <a:avLst/>
          </a:prstGeom>
          <a:noFill/>
        </p:spPr>
        <p:txBody>
          <a:bodyPr wrap="none" rtlCol="0">
            <a:spAutoFit/>
          </a:bodyPr>
          <a:lstStyle/>
          <a:p>
            <a:r>
              <a:rPr kumimoji="1" lang="ja-JP" altLang="en-US" dirty="0">
                <a:latin typeface="+mn-ea"/>
                <a:ea typeface="+mn-ea"/>
              </a:rPr>
              <a:t>一般集団</a:t>
            </a:r>
          </a:p>
        </p:txBody>
      </p:sp>
      <p:grpSp>
        <p:nvGrpSpPr>
          <p:cNvPr id="46" name="グループ化 45">
            <a:extLst>
              <a:ext uri="{FF2B5EF4-FFF2-40B4-BE49-F238E27FC236}">
                <a16:creationId xmlns:a16="http://schemas.microsoft.com/office/drawing/2014/main" id="{F297BC91-59A4-C907-84C7-0FE1D8A90F84}"/>
              </a:ext>
            </a:extLst>
          </p:cNvPr>
          <p:cNvGrpSpPr/>
          <p:nvPr/>
        </p:nvGrpSpPr>
        <p:grpSpPr>
          <a:xfrm>
            <a:off x="2224726" y="2149847"/>
            <a:ext cx="8069344" cy="3429978"/>
            <a:chOff x="2224726" y="2106376"/>
            <a:chExt cx="8069344" cy="3429978"/>
          </a:xfrm>
        </p:grpSpPr>
        <p:cxnSp>
          <p:nvCxnSpPr>
            <p:cNvPr id="43" name="直線矢印コネクタ 42">
              <a:extLst>
                <a:ext uri="{FF2B5EF4-FFF2-40B4-BE49-F238E27FC236}">
                  <a16:creationId xmlns:a16="http://schemas.microsoft.com/office/drawing/2014/main" id="{4DC998AB-8519-B457-2DC0-CB45BE22CE99}"/>
                </a:ext>
              </a:extLst>
            </p:cNvPr>
            <p:cNvCxnSpPr/>
            <p:nvPr/>
          </p:nvCxnSpPr>
          <p:spPr bwMode="auto">
            <a:xfrm flipV="1">
              <a:off x="2231289" y="2106376"/>
              <a:ext cx="0" cy="3429978"/>
            </a:xfrm>
            <a:prstGeom prst="straightConnector1">
              <a:avLst/>
            </a:prstGeom>
            <a:solidFill>
              <a:schemeClr val="accent1"/>
            </a:solidFill>
            <a:ln w="15875" cap="flat" cmpd="sng" algn="ctr">
              <a:solidFill>
                <a:schemeClr val="tx1"/>
              </a:solidFill>
              <a:prstDash val="solid"/>
              <a:round/>
              <a:headEnd type="none" w="med" len="med"/>
              <a:tailEnd type="triangle" w="lg" len="lg"/>
            </a:ln>
            <a:effectLst/>
          </p:spPr>
        </p:cxnSp>
        <p:cxnSp>
          <p:nvCxnSpPr>
            <p:cNvPr id="45" name="直線矢印コネクタ 44">
              <a:extLst>
                <a:ext uri="{FF2B5EF4-FFF2-40B4-BE49-F238E27FC236}">
                  <a16:creationId xmlns:a16="http://schemas.microsoft.com/office/drawing/2014/main" id="{23E6FB3E-F66C-4A88-C1B4-8E668659E115}"/>
                </a:ext>
              </a:extLst>
            </p:cNvPr>
            <p:cNvCxnSpPr/>
            <p:nvPr/>
          </p:nvCxnSpPr>
          <p:spPr bwMode="auto">
            <a:xfrm>
              <a:off x="2224726" y="5536354"/>
              <a:ext cx="8069344" cy="0"/>
            </a:xfrm>
            <a:prstGeom prst="straightConnector1">
              <a:avLst/>
            </a:prstGeom>
            <a:solidFill>
              <a:schemeClr val="accent1"/>
            </a:solidFill>
            <a:ln w="15875" cap="flat" cmpd="sng" algn="ctr">
              <a:solidFill>
                <a:schemeClr val="tx1"/>
              </a:solidFill>
              <a:prstDash val="solid"/>
              <a:round/>
              <a:headEnd type="none" w="med" len="med"/>
              <a:tailEnd type="triangle" w="lg" len="lg"/>
            </a:ln>
            <a:effectLst/>
          </p:spPr>
        </p:cxnSp>
      </p:grpSp>
      <p:sp>
        <p:nvSpPr>
          <p:cNvPr id="5" name="楕円 4">
            <a:extLst>
              <a:ext uri="{FF2B5EF4-FFF2-40B4-BE49-F238E27FC236}">
                <a16:creationId xmlns:a16="http://schemas.microsoft.com/office/drawing/2014/main" id="{9E2D16AE-A9C0-BEB9-3DAD-9E0671A6E2F9}"/>
              </a:ext>
            </a:extLst>
          </p:cNvPr>
          <p:cNvSpPr>
            <a:spLocks noChangeAspect="1"/>
          </p:cNvSpPr>
          <p:nvPr/>
        </p:nvSpPr>
        <p:spPr bwMode="auto">
          <a:xfrm>
            <a:off x="9012750" y="4173257"/>
            <a:ext cx="72000" cy="72000"/>
          </a:xfrm>
          <a:prstGeom prst="ellipse">
            <a:avLst/>
          </a:prstGeom>
          <a:solidFill>
            <a:srgbClr val="00206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7" name="楕円 6">
            <a:extLst>
              <a:ext uri="{FF2B5EF4-FFF2-40B4-BE49-F238E27FC236}">
                <a16:creationId xmlns:a16="http://schemas.microsoft.com/office/drawing/2014/main" id="{52A1AEB4-5375-7AF4-D4F0-837C3B3E5640}"/>
              </a:ext>
            </a:extLst>
          </p:cNvPr>
          <p:cNvSpPr>
            <a:spLocks noChangeAspect="1"/>
          </p:cNvSpPr>
          <p:nvPr/>
        </p:nvSpPr>
        <p:spPr bwMode="auto">
          <a:xfrm>
            <a:off x="8874732" y="4245257"/>
            <a:ext cx="72000" cy="72000"/>
          </a:xfrm>
          <a:prstGeom prst="ellipse">
            <a:avLst/>
          </a:prstGeom>
          <a:solidFill>
            <a:srgbClr val="00206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8" name="楕円 7">
            <a:extLst>
              <a:ext uri="{FF2B5EF4-FFF2-40B4-BE49-F238E27FC236}">
                <a16:creationId xmlns:a16="http://schemas.microsoft.com/office/drawing/2014/main" id="{14BAA284-7F97-8DD3-A015-25A32D153DED}"/>
              </a:ext>
            </a:extLst>
          </p:cNvPr>
          <p:cNvSpPr>
            <a:spLocks noChangeAspect="1"/>
          </p:cNvSpPr>
          <p:nvPr/>
        </p:nvSpPr>
        <p:spPr bwMode="auto">
          <a:xfrm>
            <a:off x="8683466" y="4209257"/>
            <a:ext cx="72000" cy="72000"/>
          </a:xfrm>
          <a:prstGeom prst="ellipse">
            <a:avLst/>
          </a:prstGeom>
          <a:solidFill>
            <a:srgbClr val="00206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9" name="楕円 8">
            <a:extLst>
              <a:ext uri="{FF2B5EF4-FFF2-40B4-BE49-F238E27FC236}">
                <a16:creationId xmlns:a16="http://schemas.microsoft.com/office/drawing/2014/main" id="{DFC32437-ADBA-7986-C1FD-BC8DFB2FD1B7}"/>
              </a:ext>
            </a:extLst>
          </p:cNvPr>
          <p:cNvSpPr>
            <a:spLocks noChangeAspect="1"/>
          </p:cNvSpPr>
          <p:nvPr/>
        </p:nvSpPr>
        <p:spPr bwMode="auto">
          <a:xfrm>
            <a:off x="8814111" y="3923555"/>
            <a:ext cx="72000" cy="72000"/>
          </a:xfrm>
          <a:prstGeom prst="ellipse">
            <a:avLst/>
          </a:prstGeom>
          <a:solidFill>
            <a:srgbClr val="00206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18" name="楕円 17">
            <a:extLst>
              <a:ext uri="{FF2B5EF4-FFF2-40B4-BE49-F238E27FC236}">
                <a16:creationId xmlns:a16="http://schemas.microsoft.com/office/drawing/2014/main" id="{49D91D06-F94F-25AB-4A7D-D2C0BA5F53F0}"/>
              </a:ext>
            </a:extLst>
          </p:cNvPr>
          <p:cNvSpPr>
            <a:spLocks noChangeAspect="1"/>
          </p:cNvSpPr>
          <p:nvPr/>
        </p:nvSpPr>
        <p:spPr bwMode="auto">
          <a:xfrm>
            <a:off x="7714298" y="4009897"/>
            <a:ext cx="72000" cy="72000"/>
          </a:xfrm>
          <a:prstGeom prst="ellipse">
            <a:avLst/>
          </a:prstGeom>
          <a:solidFill>
            <a:srgbClr val="00206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19" name="楕円 18">
            <a:extLst>
              <a:ext uri="{FF2B5EF4-FFF2-40B4-BE49-F238E27FC236}">
                <a16:creationId xmlns:a16="http://schemas.microsoft.com/office/drawing/2014/main" id="{93F0060F-45B3-7A0C-9078-4A016E2D69B0}"/>
              </a:ext>
            </a:extLst>
          </p:cNvPr>
          <p:cNvSpPr>
            <a:spLocks noChangeAspect="1"/>
          </p:cNvSpPr>
          <p:nvPr/>
        </p:nvSpPr>
        <p:spPr bwMode="auto">
          <a:xfrm>
            <a:off x="6804661" y="3955634"/>
            <a:ext cx="72000" cy="72000"/>
          </a:xfrm>
          <a:prstGeom prst="ellipse">
            <a:avLst/>
          </a:prstGeom>
          <a:solidFill>
            <a:srgbClr val="00206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20" name="楕円 19">
            <a:extLst>
              <a:ext uri="{FF2B5EF4-FFF2-40B4-BE49-F238E27FC236}">
                <a16:creationId xmlns:a16="http://schemas.microsoft.com/office/drawing/2014/main" id="{9CA8A2DF-4B58-E7B3-12D1-AD3FA521D290}"/>
              </a:ext>
            </a:extLst>
          </p:cNvPr>
          <p:cNvSpPr>
            <a:spLocks noChangeAspect="1"/>
          </p:cNvSpPr>
          <p:nvPr/>
        </p:nvSpPr>
        <p:spPr bwMode="auto">
          <a:xfrm>
            <a:off x="6763899" y="4143607"/>
            <a:ext cx="72000" cy="72000"/>
          </a:xfrm>
          <a:prstGeom prst="ellipse">
            <a:avLst/>
          </a:prstGeom>
          <a:solidFill>
            <a:srgbClr val="00206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21" name="楕円 20">
            <a:extLst>
              <a:ext uri="{FF2B5EF4-FFF2-40B4-BE49-F238E27FC236}">
                <a16:creationId xmlns:a16="http://schemas.microsoft.com/office/drawing/2014/main" id="{1E35D1D4-0DFD-FCA8-77F5-B3E8E9C0CBB4}"/>
              </a:ext>
            </a:extLst>
          </p:cNvPr>
          <p:cNvSpPr>
            <a:spLocks noChangeAspect="1"/>
          </p:cNvSpPr>
          <p:nvPr/>
        </p:nvSpPr>
        <p:spPr bwMode="auto">
          <a:xfrm>
            <a:off x="7650481" y="4147576"/>
            <a:ext cx="72000" cy="72000"/>
          </a:xfrm>
          <a:prstGeom prst="ellipse">
            <a:avLst/>
          </a:prstGeom>
          <a:solidFill>
            <a:srgbClr val="00206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22" name="楕円 21">
            <a:extLst>
              <a:ext uri="{FF2B5EF4-FFF2-40B4-BE49-F238E27FC236}">
                <a16:creationId xmlns:a16="http://schemas.microsoft.com/office/drawing/2014/main" id="{D0199C3C-6B29-46F0-E78B-8FDB0D034719}"/>
              </a:ext>
            </a:extLst>
          </p:cNvPr>
          <p:cNvSpPr>
            <a:spLocks noChangeAspect="1"/>
          </p:cNvSpPr>
          <p:nvPr/>
        </p:nvSpPr>
        <p:spPr bwMode="auto">
          <a:xfrm>
            <a:off x="7401846" y="4251606"/>
            <a:ext cx="72000" cy="72000"/>
          </a:xfrm>
          <a:prstGeom prst="ellipse">
            <a:avLst/>
          </a:prstGeom>
          <a:solidFill>
            <a:srgbClr val="00206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24" name="ひし形 23">
            <a:extLst>
              <a:ext uri="{FF2B5EF4-FFF2-40B4-BE49-F238E27FC236}">
                <a16:creationId xmlns:a16="http://schemas.microsoft.com/office/drawing/2014/main" id="{4C97694A-8963-1C93-B138-5A4DF4D6585E}"/>
              </a:ext>
            </a:extLst>
          </p:cNvPr>
          <p:cNvSpPr>
            <a:spLocks noChangeAspect="1"/>
          </p:cNvSpPr>
          <p:nvPr/>
        </p:nvSpPr>
        <p:spPr bwMode="auto">
          <a:xfrm>
            <a:off x="5972287" y="4408533"/>
            <a:ext cx="108000" cy="108000"/>
          </a:xfrm>
          <a:prstGeom prst="diamond">
            <a:avLst/>
          </a:prstGeom>
          <a:solidFill>
            <a:srgbClr val="DC241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25" name="ひし形 24">
            <a:extLst>
              <a:ext uri="{FF2B5EF4-FFF2-40B4-BE49-F238E27FC236}">
                <a16:creationId xmlns:a16="http://schemas.microsoft.com/office/drawing/2014/main" id="{22C46CDC-4722-9ABB-27B1-37AA6EBAC885}"/>
              </a:ext>
            </a:extLst>
          </p:cNvPr>
          <p:cNvSpPr>
            <a:spLocks noChangeAspect="1"/>
          </p:cNvSpPr>
          <p:nvPr/>
        </p:nvSpPr>
        <p:spPr bwMode="auto">
          <a:xfrm>
            <a:off x="5949317" y="4137257"/>
            <a:ext cx="108000" cy="108000"/>
          </a:xfrm>
          <a:prstGeom prst="diamond">
            <a:avLst/>
          </a:prstGeom>
          <a:solidFill>
            <a:srgbClr val="DC241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26" name="ひし形 25">
            <a:extLst>
              <a:ext uri="{FF2B5EF4-FFF2-40B4-BE49-F238E27FC236}">
                <a16:creationId xmlns:a16="http://schemas.microsoft.com/office/drawing/2014/main" id="{7A5EC585-5079-B125-9048-2EB4D8DCC5CC}"/>
              </a:ext>
            </a:extLst>
          </p:cNvPr>
          <p:cNvSpPr>
            <a:spLocks noChangeAspect="1"/>
          </p:cNvSpPr>
          <p:nvPr/>
        </p:nvSpPr>
        <p:spPr bwMode="auto">
          <a:xfrm>
            <a:off x="5733754" y="4403564"/>
            <a:ext cx="108000" cy="108000"/>
          </a:xfrm>
          <a:prstGeom prst="diamond">
            <a:avLst/>
          </a:prstGeom>
          <a:solidFill>
            <a:srgbClr val="DC241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27" name="ひし形 26">
            <a:extLst>
              <a:ext uri="{FF2B5EF4-FFF2-40B4-BE49-F238E27FC236}">
                <a16:creationId xmlns:a16="http://schemas.microsoft.com/office/drawing/2014/main" id="{7CDF4550-76F4-6044-5498-ED031ED77BC4}"/>
              </a:ext>
            </a:extLst>
          </p:cNvPr>
          <p:cNvSpPr>
            <a:spLocks noChangeAspect="1"/>
          </p:cNvSpPr>
          <p:nvPr/>
        </p:nvSpPr>
        <p:spPr bwMode="auto">
          <a:xfrm>
            <a:off x="5495221" y="4504069"/>
            <a:ext cx="108000" cy="108000"/>
          </a:xfrm>
          <a:prstGeom prst="diamond">
            <a:avLst/>
          </a:prstGeom>
          <a:solidFill>
            <a:srgbClr val="DC241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28" name="ひし形 27">
            <a:extLst>
              <a:ext uri="{FF2B5EF4-FFF2-40B4-BE49-F238E27FC236}">
                <a16:creationId xmlns:a16="http://schemas.microsoft.com/office/drawing/2014/main" id="{134FB25A-3A48-0AE6-9CE9-53ADEF1B87CC}"/>
              </a:ext>
            </a:extLst>
          </p:cNvPr>
          <p:cNvSpPr>
            <a:spLocks noChangeAspect="1"/>
          </p:cNvSpPr>
          <p:nvPr/>
        </p:nvSpPr>
        <p:spPr bwMode="auto">
          <a:xfrm>
            <a:off x="5243624" y="4104813"/>
            <a:ext cx="108000" cy="108000"/>
          </a:xfrm>
          <a:prstGeom prst="diamond">
            <a:avLst/>
          </a:prstGeom>
          <a:solidFill>
            <a:srgbClr val="DC241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29" name="ひし形 28">
            <a:extLst>
              <a:ext uri="{FF2B5EF4-FFF2-40B4-BE49-F238E27FC236}">
                <a16:creationId xmlns:a16="http://schemas.microsoft.com/office/drawing/2014/main" id="{53396A45-256E-FC2C-B8B9-A46FD055D17F}"/>
              </a:ext>
            </a:extLst>
          </p:cNvPr>
          <p:cNvSpPr>
            <a:spLocks noChangeAspect="1"/>
          </p:cNvSpPr>
          <p:nvPr/>
        </p:nvSpPr>
        <p:spPr bwMode="auto">
          <a:xfrm>
            <a:off x="5193209" y="4356707"/>
            <a:ext cx="108000" cy="108000"/>
          </a:xfrm>
          <a:prstGeom prst="diamond">
            <a:avLst/>
          </a:prstGeom>
          <a:solidFill>
            <a:srgbClr val="DC241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30" name="ひし形 29">
            <a:extLst>
              <a:ext uri="{FF2B5EF4-FFF2-40B4-BE49-F238E27FC236}">
                <a16:creationId xmlns:a16="http://schemas.microsoft.com/office/drawing/2014/main" id="{DB18F17A-3544-9456-06E4-1E60696146DF}"/>
              </a:ext>
            </a:extLst>
          </p:cNvPr>
          <p:cNvSpPr>
            <a:spLocks noChangeAspect="1"/>
          </p:cNvSpPr>
          <p:nvPr/>
        </p:nvSpPr>
        <p:spPr bwMode="auto">
          <a:xfrm>
            <a:off x="5034419" y="4356707"/>
            <a:ext cx="108000" cy="108000"/>
          </a:xfrm>
          <a:prstGeom prst="diamond">
            <a:avLst/>
          </a:prstGeom>
          <a:solidFill>
            <a:srgbClr val="DC241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31" name="ひし形 30">
            <a:extLst>
              <a:ext uri="{FF2B5EF4-FFF2-40B4-BE49-F238E27FC236}">
                <a16:creationId xmlns:a16="http://schemas.microsoft.com/office/drawing/2014/main" id="{F2A4FAB9-0632-6D76-EC6A-EF3D941F77E8}"/>
              </a:ext>
            </a:extLst>
          </p:cNvPr>
          <p:cNvSpPr>
            <a:spLocks noChangeAspect="1"/>
          </p:cNvSpPr>
          <p:nvPr/>
        </p:nvSpPr>
        <p:spPr bwMode="auto">
          <a:xfrm>
            <a:off x="4916975" y="4615485"/>
            <a:ext cx="108000" cy="108000"/>
          </a:xfrm>
          <a:prstGeom prst="diamond">
            <a:avLst/>
          </a:prstGeom>
          <a:solidFill>
            <a:srgbClr val="DC241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33" name="ひし形 32">
            <a:extLst>
              <a:ext uri="{FF2B5EF4-FFF2-40B4-BE49-F238E27FC236}">
                <a16:creationId xmlns:a16="http://schemas.microsoft.com/office/drawing/2014/main" id="{B5406053-E25F-6B51-5307-10069F0DB937}"/>
              </a:ext>
            </a:extLst>
          </p:cNvPr>
          <p:cNvSpPr>
            <a:spLocks noChangeAspect="1"/>
          </p:cNvSpPr>
          <p:nvPr/>
        </p:nvSpPr>
        <p:spPr bwMode="auto">
          <a:xfrm>
            <a:off x="4435305" y="4838682"/>
            <a:ext cx="108000" cy="108000"/>
          </a:xfrm>
          <a:prstGeom prst="diamond">
            <a:avLst/>
          </a:prstGeom>
          <a:solidFill>
            <a:srgbClr val="DC241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34" name="ひし形 33">
            <a:extLst>
              <a:ext uri="{FF2B5EF4-FFF2-40B4-BE49-F238E27FC236}">
                <a16:creationId xmlns:a16="http://schemas.microsoft.com/office/drawing/2014/main" id="{89B494DC-5320-2859-5F50-9DB09A3BF357}"/>
              </a:ext>
            </a:extLst>
          </p:cNvPr>
          <p:cNvSpPr>
            <a:spLocks noChangeAspect="1"/>
          </p:cNvSpPr>
          <p:nvPr/>
        </p:nvSpPr>
        <p:spPr bwMode="auto">
          <a:xfrm>
            <a:off x="4136935" y="4486562"/>
            <a:ext cx="108000" cy="108000"/>
          </a:xfrm>
          <a:prstGeom prst="diamond">
            <a:avLst/>
          </a:prstGeom>
          <a:solidFill>
            <a:srgbClr val="DC241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35" name="ひし形 34">
            <a:extLst>
              <a:ext uri="{FF2B5EF4-FFF2-40B4-BE49-F238E27FC236}">
                <a16:creationId xmlns:a16="http://schemas.microsoft.com/office/drawing/2014/main" id="{669C0543-28C3-4CA6-F56D-639A86376610}"/>
              </a:ext>
            </a:extLst>
          </p:cNvPr>
          <p:cNvSpPr>
            <a:spLocks noChangeAspect="1"/>
          </p:cNvSpPr>
          <p:nvPr/>
        </p:nvSpPr>
        <p:spPr bwMode="auto">
          <a:xfrm>
            <a:off x="3921159" y="4401187"/>
            <a:ext cx="108000" cy="108000"/>
          </a:xfrm>
          <a:prstGeom prst="diamond">
            <a:avLst/>
          </a:prstGeom>
          <a:solidFill>
            <a:srgbClr val="DC241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37" name="ひし形 36">
            <a:extLst>
              <a:ext uri="{FF2B5EF4-FFF2-40B4-BE49-F238E27FC236}">
                <a16:creationId xmlns:a16="http://schemas.microsoft.com/office/drawing/2014/main" id="{C68D6CF1-1CE7-E93C-86BE-793FF740B784}"/>
              </a:ext>
            </a:extLst>
          </p:cNvPr>
          <p:cNvSpPr>
            <a:spLocks noChangeAspect="1"/>
          </p:cNvSpPr>
          <p:nvPr/>
        </p:nvSpPr>
        <p:spPr bwMode="auto">
          <a:xfrm>
            <a:off x="4116884" y="5084835"/>
            <a:ext cx="108000" cy="108000"/>
          </a:xfrm>
          <a:prstGeom prst="diamond">
            <a:avLst/>
          </a:prstGeom>
          <a:solidFill>
            <a:srgbClr val="DC241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38" name="ひし形 37">
            <a:extLst>
              <a:ext uri="{FF2B5EF4-FFF2-40B4-BE49-F238E27FC236}">
                <a16:creationId xmlns:a16="http://schemas.microsoft.com/office/drawing/2014/main" id="{43E4099D-44EA-24A1-E89F-2E0DF37FEB42}"/>
              </a:ext>
            </a:extLst>
          </p:cNvPr>
          <p:cNvSpPr>
            <a:spLocks noChangeAspect="1"/>
          </p:cNvSpPr>
          <p:nvPr/>
        </p:nvSpPr>
        <p:spPr bwMode="auto">
          <a:xfrm>
            <a:off x="3415161" y="4694418"/>
            <a:ext cx="108000" cy="108000"/>
          </a:xfrm>
          <a:prstGeom prst="diamond">
            <a:avLst/>
          </a:prstGeom>
          <a:solidFill>
            <a:srgbClr val="DC241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39" name="ひし形 38">
            <a:extLst>
              <a:ext uri="{FF2B5EF4-FFF2-40B4-BE49-F238E27FC236}">
                <a16:creationId xmlns:a16="http://schemas.microsoft.com/office/drawing/2014/main" id="{0C9B9959-4B39-7867-4D87-208D0561C93C}"/>
              </a:ext>
            </a:extLst>
          </p:cNvPr>
          <p:cNvSpPr>
            <a:spLocks noChangeAspect="1"/>
          </p:cNvSpPr>
          <p:nvPr/>
        </p:nvSpPr>
        <p:spPr bwMode="auto">
          <a:xfrm>
            <a:off x="3685649" y="5179878"/>
            <a:ext cx="108000" cy="108000"/>
          </a:xfrm>
          <a:prstGeom prst="diamond">
            <a:avLst/>
          </a:prstGeom>
          <a:solidFill>
            <a:srgbClr val="DC241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41" name="ひし形 40">
            <a:extLst>
              <a:ext uri="{FF2B5EF4-FFF2-40B4-BE49-F238E27FC236}">
                <a16:creationId xmlns:a16="http://schemas.microsoft.com/office/drawing/2014/main" id="{B10DE5DF-3B00-89D7-3C04-5B028670CCB8}"/>
              </a:ext>
            </a:extLst>
          </p:cNvPr>
          <p:cNvSpPr>
            <a:spLocks noChangeAspect="1"/>
          </p:cNvSpPr>
          <p:nvPr/>
        </p:nvSpPr>
        <p:spPr bwMode="auto">
          <a:xfrm>
            <a:off x="3188197" y="5261582"/>
            <a:ext cx="108000" cy="108000"/>
          </a:xfrm>
          <a:prstGeom prst="diamond">
            <a:avLst/>
          </a:prstGeom>
          <a:solidFill>
            <a:srgbClr val="DC241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42" name="ひし形 41">
            <a:extLst>
              <a:ext uri="{FF2B5EF4-FFF2-40B4-BE49-F238E27FC236}">
                <a16:creationId xmlns:a16="http://schemas.microsoft.com/office/drawing/2014/main" id="{D5875DC4-6FC6-0CDC-4029-8B89E0CD19E2}"/>
              </a:ext>
            </a:extLst>
          </p:cNvPr>
          <p:cNvSpPr>
            <a:spLocks noChangeAspect="1"/>
          </p:cNvSpPr>
          <p:nvPr/>
        </p:nvSpPr>
        <p:spPr bwMode="auto">
          <a:xfrm>
            <a:off x="2841664" y="5340534"/>
            <a:ext cx="108000" cy="108000"/>
          </a:xfrm>
          <a:prstGeom prst="diamond">
            <a:avLst/>
          </a:prstGeom>
          <a:solidFill>
            <a:srgbClr val="DC241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pic>
        <p:nvPicPr>
          <p:cNvPr id="52" name="図 51" descr="抽象 が含まれている画像&#10;&#10;AI によって生成されたコンテンツは間違っている可能性があります。">
            <a:extLst>
              <a:ext uri="{FF2B5EF4-FFF2-40B4-BE49-F238E27FC236}">
                <a16:creationId xmlns:a16="http://schemas.microsoft.com/office/drawing/2014/main" id="{14792069-75A3-24C3-63A6-FFE763AFD8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5491" y="3672850"/>
            <a:ext cx="1162425" cy="1743637"/>
          </a:xfrm>
          <a:prstGeom prst="rect">
            <a:avLst/>
          </a:prstGeom>
        </p:spPr>
      </p:pic>
      <p:pic>
        <p:nvPicPr>
          <p:cNvPr id="54" name="図 53" descr="抽象, シルエット が含まれている画像&#10;&#10;AI によって生成されたコンテンツは間違っている可能性があります。">
            <a:extLst>
              <a:ext uri="{FF2B5EF4-FFF2-40B4-BE49-F238E27FC236}">
                <a16:creationId xmlns:a16="http://schemas.microsoft.com/office/drawing/2014/main" id="{799302E1-F6A0-5A32-F1EB-40D4E5D241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06150" y="3047297"/>
            <a:ext cx="1162425" cy="1743637"/>
          </a:xfrm>
          <a:prstGeom prst="rect">
            <a:avLst/>
          </a:prstGeom>
        </p:spPr>
      </p:pic>
      <p:pic>
        <p:nvPicPr>
          <p:cNvPr id="56" name="図 55" descr="鳥 が含まれている画像&#10;&#10;AI によって生成されたコンテンツは間違っている可能性があります。">
            <a:extLst>
              <a:ext uri="{FF2B5EF4-FFF2-40B4-BE49-F238E27FC236}">
                <a16:creationId xmlns:a16="http://schemas.microsoft.com/office/drawing/2014/main" id="{C1712A6F-B54A-9613-AFD8-951D8088196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59460" y="2588364"/>
            <a:ext cx="1162425" cy="1745090"/>
          </a:xfrm>
          <a:prstGeom prst="rect">
            <a:avLst/>
          </a:prstGeom>
        </p:spPr>
      </p:pic>
      <p:pic>
        <p:nvPicPr>
          <p:cNvPr id="58" name="図 57" descr="抽象, シルエット が含まれている画像&#10;&#10;AI によって生成されたコンテンツは間違っている可能性があります。">
            <a:extLst>
              <a:ext uri="{FF2B5EF4-FFF2-40B4-BE49-F238E27FC236}">
                <a16:creationId xmlns:a16="http://schemas.microsoft.com/office/drawing/2014/main" id="{3E0A3FED-AD33-63CF-C196-D2CF189C7FD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10288" y="2381367"/>
            <a:ext cx="1163878" cy="1743637"/>
          </a:xfrm>
          <a:prstGeom prst="rect">
            <a:avLst/>
          </a:prstGeom>
        </p:spPr>
      </p:pic>
      <p:pic>
        <p:nvPicPr>
          <p:cNvPr id="60" name="図 59" descr="抽象, シルエット が含まれている画像&#10;&#10;AI によって生成されたコンテンツは間違っている可能性があります。">
            <a:extLst>
              <a:ext uri="{FF2B5EF4-FFF2-40B4-BE49-F238E27FC236}">
                <a16:creationId xmlns:a16="http://schemas.microsoft.com/office/drawing/2014/main" id="{232547AD-52E4-24AB-25ED-C2B4E8B617B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80236" y="2341144"/>
            <a:ext cx="1163878" cy="1743637"/>
          </a:xfrm>
          <a:prstGeom prst="rect">
            <a:avLst/>
          </a:prstGeom>
        </p:spPr>
      </p:pic>
    </p:spTree>
    <p:extLst>
      <p:ext uri="{BB962C8B-B14F-4D97-AF65-F5344CB8AC3E}">
        <p14:creationId xmlns:p14="http://schemas.microsoft.com/office/powerpoint/2010/main" val="1813762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2F5A9-15B5-0A52-3C32-215133506039}"/>
            </a:ext>
          </a:extLst>
        </p:cNvPr>
        <p:cNvGrpSpPr/>
        <p:nvPr/>
      </p:nvGrpSpPr>
      <p:grpSpPr>
        <a:xfrm>
          <a:off x="0" y="0"/>
          <a:ext cx="0" cy="0"/>
          <a:chOff x="0" y="0"/>
          <a:chExt cx="0" cy="0"/>
        </a:xfrm>
      </p:grpSpPr>
      <p:sp>
        <p:nvSpPr>
          <p:cNvPr id="36" name="タイトル 3">
            <a:extLst>
              <a:ext uri="{FF2B5EF4-FFF2-40B4-BE49-F238E27FC236}">
                <a16:creationId xmlns:a16="http://schemas.microsoft.com/office/drawing/2014/main" id="{4D7801CD-E27E-7185-3F4C-9588181BB64C}"/>
              </a:ext>
            </a:extLst>
          </p:cNvPr>
          <p:cNvSpPr>
            <a:spLocks noGrp="1"/>
          </p:cNvSpPr>
          <p:nvPr>
            <p:ph type="title"/>
          </p:nvPr>
        </p:nvSpPr>
        <p:spPr>
          <a:xfrm>
            <a:off x="177800" y="0"/>
            <a:ext cx="11838517" cy="908050"/>
          </a:xfrm>
        </p:spPr>
        <p:txBody>
          <a:bodyPr/>
          <a:lstStyle/>
          <a:p>
            <a:r>
              <a:rPr lang="ja-JP" altLang="en-US" sz="2600" b="1" dirty="0">
                <a:latin typeface="+mj-ea"/>
              </a:rPr>
              <a:t>脂肪萎縮症に関連する遺伝子</a:t>
            </a:r>
          </a:p>
        </p:txBody>
      </p:sp>
      <p:sp>
        <p:nvSpPr>
          <p:cNvPr id="38" name="スライド番号プレースホルダー 2">
            <a:extLst>
              <a:ext uri="{FF2B5EF4-FFF2-40B4-BE49-F238E27FC236}">
                <a16:creationId xmlns:a16="http://schemas.microsoft.com/office/drawing/2014/main" id="{5FE54C3B-6AFB-B5AC-913D-3560C124950C}"/>
              </a:ext>
            </a:extLst>
          </p:cNvPr>
          <p:cNvSpPr>
            <a:spLocks noGrp="1"/>
          </p:cNvSpPr>
          <p:nvPr>
            <p:ph type="sldNum" sz="quarter" idx="10"/>
          </p:nvPr>
        </p:nvSpPr>
        <p:spPr>
          <a:xfrm>
            <a:off x="9356034" y="6453190"/>
            <a:ext cx="2743200" cy="365125"/>
          </a:xfrm>
        </p:spPr>
        <p:txBody>
          <a:bodyPr/>
          <a:lstStyle/>
          <a:p>
            <a:fld id="{3C22E879-25C1-4BAC-8729-693BB4353F20}" type="slidenum">
              <a:rPr kumimoji="1" lang="ja-JP" altLang="en-US" smtClean="0"/>
              <a:t>6</a:t>
            </a:fld>
            <a:endParaRPr kumimoji="1" lang="ja-JP" altLang="en-US"/>
          </a:p>
        </p:txBody>
      </p:sp>
      <p:sp>
        <p:nvSpPr>
          <p:cNvPr id="39" name="テキスト プレースホルダー 3">
            <a:extLst>
              <a:ext uri="{FF2B5EF4-FFF2-40B4-BE49-F238E27FC236}">
                <a16:creationId xmlns:a16="http://schemas.microsoft.com/office/drawing/2014/main" id="{5DA4CF07-89DC-B8F1-7CF3-A330CFF9BD8E}"/>
              </a:ext>
            </a:extLst>
          </p:cNvPr>
          <p:cNvSpPr txBox="1">
            <a:spLocks/>
          </p:cNvSpPr>
          <p:nvPr/>
        </p:nvSpPr>
        <p:spPr>
          <a:xfrm>
            <a:off x="695325" y="916016"/>
            <a:ext cx="10801350" cy="1328569"/>
          </a:xfrm>
          <a:prstGeom prst="rect">
            <a:avLst/>
          </a:prstGeom>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R="0" lvl="0" algn="l" defTabSz="914400" rtl="0" eaLnBrk="1" fontAlgn="auto" latinLnBrk="0" hangingPunct="1">
              <a:lnSpc>
                <a:spcPct val="90000"/>
              </a:lnSpc>
              <a:spcBef>
                <a:spcPts val="1000"/>
              </a:spcBef>
              <a:spcAft>
                <a:spcPts val="0"/>
              </a:spcAft>
              <a:buClr>
                <a:srgbClr val="B90066"/>
              </a:buClr>
              <a:buSzTx/>
              <a:buFont typeface="Wingdings" panose="05000000000000000000" pitchFamily="2" charset="2"/>
              <a:buChar char="l"/>
              <a:tabLst/>
              <a:defRPr/>
            </a:pPr>
            <a:r>
              <a:rPr kumimoji="1" lang="ja-JP" altLang="en-US" sz="2000" b="0" i="0" u="none" strike="noStrike" kern="1200" cap="none" spc="0" normalizeH="0" noProof="0" dirty="0">
                <a:ln>
                  <a:noFill/>
                </a:ln>
                <a:solidFill>
                  <a:srgbClr val="000000"/>
                </a:solidFill>
                <a:effectLst/>
                <a:uLnTx/>
                <a:uFillTx/>
                <a:latin typeface="+mn-ea"/>
                <a:cs typeface="+mn-cs"/>
              </a:rPr>
              <a:t>先天性全身性脂肪萎縮症（</a:t>
            </a:r>
            <a:r>
              <a:rPr kumimoji="1" lang="en-US" altLang="ja-JP" sz="2000" b="0" i="0" u="none" strike="noStrike" kern="1200" cap="none" spc="0" normalizeH="0" noProof="0" dirty="0">
                <a:ln>
                  <a:noFill/>
                </a:ln>
                <a:solidFill>
                  <a:srgbClr val="000000"/>
                </a:solidFill>
                <a:effectLst/>
                <a:uLnTx/>
                <a:uFillTx/>
                <a:latin typeface="+mn-ea"/>
                <a:cs typeface="+mn-cs"/>
              </a:rPr>
              <a:t>CGL</a:t>
            </a:r>
            <a:r>
              <a:rPr kumimoji="1" lang="ja-JP" altLang="en-US" sz="2000" b="0" i="0" u="none" strike="noStrike" kern="1200" cap="none" spc="0" normalizeH="0" noProof="0" dirty="0">
                <a:ln>
                  <a:noFill/>
                </a:ln>
                <a:solidFill>
                  <a:srgbClr val="000000"/>
                </a:solidFill>
                <a:effectLst/>
                <a:uLnTx/>
                <a:uFillTx/>
                <a:latin typeface="+mn-ea"/>
                <a:cs typeface="+mn-cs"/>
              </a:rPr>
              <a:t>）では、</a:t>
            </a:r>
            <a:r>
              <a:rPr kumimoji="1" lang="en-US" altLang="ja-JP" sz="2000" b="0" i="1" u="none" strike="noStrike" kern="1200" cap="none" spc="0" normalizeH="0" noProof="0" dirty="0">
                <a:ln>
                  <a:noFill/>
                </a:ln>
                <a:solidFill>
                  <a:srgbClr val="000000"/>
                </a:solidFill>
                <a:effectLst/>
                <a:uLnTx/>
                <a:uFillTx/>
                <a:latin typeface="+mn-ea"/>
                <a:cs typeface="+mn-cs"/>
              </a:rPr>
              <a:t>AGPAT2</a:t>
            </a:r>
            <a:r>
              <a:rPr kumimoji="1" lang="ja-JP" altLang="en-US" sz="2000" b="0" i="0" u="none" strike="noStrike" kern="1200" cap="none" spc="0" normalizeH="0" noProof="0" dirty="0">
                <a:ln>
                  <a:noFill/>
                </a:ln>
                <a:solidFill>
                  <a:srgbClr val="000000"/>
                </a:solidFill>
                <a:effectLst/>
                <a:uLnTx/>
                <a:uFillTx/>
                <a:latin typeface="+mn-ea"/>
                <a:cs typeface="+mn-cs"/>
              </a:rPr>
              <a:t>、</a:t>
            </a:r>
            <a:r>
              <a:rPr kumimoji="1" lang="en-US" altLang="ja-JP" sz="2000" b="0" i="1" u="none" strike="noStrike" kern="1200" cap="none" spc="0" normalizeH="0" noProof="0" dirty="0">
                <a:ln>
                  <a:noFill/>
                </a:ln>
                <a:solidFill>
                  <a:srgbClr val="000000"/>
                </a:solidFill>
                <a:effectLst/>
                <a:uLnTx/>
                <a:uFillTx/>
                <a:latin typeface="+mn-ea"/>
                <a:cs typeface="+mn-cs"/>
              </a:rPr>
              <a:t>BSCL2</a:t>
            </a:r>
            <a:r>
              <a:rPr kumimoji="1" lang="ja-JP" altLang="en-US" sz="2000" b="0" i="0" u="none" strike="noStrike" kern="1200" cap="none" spc="0" normalizeH="0" noProof="0" dirty="0">
                <a:ln>
                  <a:noFill/>
                </a:ln>
                <a:solidFill>
                  <a:srgbClr val="000000"/>
                </a:solidFill>
                <a:effectLst/>
                <a:uLnTx/>
                <a:uFillTx/>
                <a:latin typeface="+mn-ea"/>
                <a:cs typeface="+mn-cs"/>
              </a:rPr>
              <a:t>、</a:t>
            </a:r>
            <a:r>
              <a:rPr kumimoji="1" lang="en-US" altLang="ja-JP" sz="2000" b="0" i="1" u="none" strike="noStrike" kern="1200" cap="none" spc="0" normalizeH="0" noProof="0" dirty="0">
                <a:ln>
                  <a:noFill/>
                </a:ln>
                <a:solidFill>
                  <a:srgbClr val="000000"/>
                </a:solidFill>
                <a:effectLst/>
                <a:uLnTx/>
                <a:uFillTx/>
                <a:latin typeface="+mn-ea"/>
                <a:cs typeface="+mn-cs"/>
              </a:rPr>
              <a:t>PTRF</a:t>
            </a:r>
            <a:r>
              <a:rPr kumimoji="1" lang="ja-JP" altLang="en-US" sz="2000" b="0" i="0" u="none" strike="noStrike" kern="1200" cap="none" spc="0" normalizeH="0" noProof="0" dirty="0">
                <a:ln>
                  <a:noFill/>
                </a:ln>
                <a:solidFill>
                  <a:srgbClr val="000000"/>
                </a:solidFill>
                <a:effectLst/>
                <a:uLnTx/>
                <a:uFillTx/>
                <a:latin typeface="+mn-ea"/>
                <a:cs typeface="+mn-cs"/>
              </a:rPr>
              <a:t>、</a:t>
            </a:r>
            <a:r>
              <a:rPr kumimoji="1" lang="en-US" altLang="ja-JP" sz="2000" b="0" i="1" u="none" strike="noStrike" kern="1200" cap="none" spc="0" normalizeH="0" noProof="0" dirty="0">
                <a:ln>
                  <a:noFill/>
                </a:ln>
                <a:solidFill>
                  <a:srgbClr val="000000"/>
                </a:solidFill>
                <a:effectLst/>
                <a:uLnTx/>
                <a:uFillTx/>
                <a:latin typeface="+mn-ea"/>
                <a:cs typeface="+mn-cs"/>
              </a:rPr>
              <a:t>CAV1</a:t>
            </a:r>
            <a:r>
              <a:rPr kumimoji="1" lang="ja-JP" altLang="en-US" sz="2000" b="0" i="0" u="none" strike="noStrike" kern="1200" cap="none" spc="0" normalizeH="0" noProof="0" dirty="0">
                <a:ln>
                  <a:noFill/>
                </a:ln>
                <a:solidFill>
                  <a:srgbClr val="000000"/>
                </a:solidFill>
                <a:effectLst/>
                <a:uLnTx/>
                <a:uFillTx/>
                <a:latin typeface="+mn-ea"/>
                <a:cs typeface="+mn-cs"/>
              </a:rPr>
              <a:t>各遺伝子のホモ接合体変異または複合ヘテロ接合体変異、家族性部分性脂肪萎縮症（</a:t>
            </a:r>
            <a:r>
              <a:rPr kumimoji="1" lang="en-US" altLang="ja-JP" sz="2000" b="0" i="0" u="none" strike="noStrike" kern="1200" cap="none" spc="0" normalizeH="0" noProof="0" dirty="0">
                <a:ln>
                  <a:noFill/>
                </a:ln>
                <a:solidFill>
                  <a:srgbClr val="000000"/>
                </a:solidFill>
                <a:effectLst/>
                <a:uLnTx/>
                <a:uFillTx/>
                <a:latin typeface="+mn-ea"/>
                <a:cs typeface="+mn-cs"/>
              </a:rPr>
              <a:t>FPLD</a:t>
            </a:r>
            <a:r>
              <a:rPr kumimoji="1" lang="ja-JP" altLang="en-US" sz="2000" b="0" i="0" u="none" strike="noStrike" kern="1200" cap="none" spc="0" normalizeH="0" noProof="0" dirty="0">
                <a:ln>
                  <a:noFill/>
                </a:ln>
                <a:solidFill>
                  <a:srgbClr val="000000"/>
                </a:solidFill>
                <a:effectLst/>
                <a:uLnTx/>
                <a:uFillTx/>
                <a:latin typeface="+mn-ea"/>
                <a:cs typeface="+mn-cs"/>
              </a:rPr>
              <a:t>）では、</a:t>
            </a:r>
            <a:r>
              <a:rPr kumimoji="1" lang="en-US" altLang="ja-JP" sz="2000" b="0" i="1" u="none" strike="noStrike" kern="1200" cap="none" spc="0" normalizeH="0" noProof="0" dirty="0">
                <a:ln>
                  <a:noFill/>
                </a:ln>
                <a:solidFill>
                  <a:srgbClr val="000000"/>
                </a:solidFill>
                <a:effectLst/>
                <a:uLnTx/>
                <a:uFillTx/>
                <a:latin typeface="+mn-ea"/>
                <a:cs typeface="+mn-cs"/>
              </a:rPr>
              <a:t>LMNA</a:t>
            </a:r>
            <a:r>
              <a:rPr kumimoji="1" lang="ja-JP" altLang="en-US" sz="2000" b="0" i="0" u="none" strike="noStrike" kern="1200" cap="none" spc="0" normalizeH="0" noProof="0" dirty="0">
                <a:ln>
                  <a:noFill/>
                </a:ln>
                <a:solidFill>
                  <a:srgbClr val="000000"/>
                </a:solidFill>
                <a:effectLst/>
                <a:uLnTx/>
                <a:uFillTx/>
                <a:latin typeface="+mn-ea"/>
                <a:cs typeface="+mn-cs"/>
              </a:rPr>
              <a:t>、</a:t>
            </a:r>
            <a:r>
              <a:rPr kumimoji="1" lang="en-US" altLang="ja-JP" sz="2000" b="0" i="1" u="none" strike="noStrike" kern="1200" cap="none" spc="0" normalizeH="0" noProof="0" dirty="0">
                <a:ln>
                  <a:noFill/>
                </a:ln>
                <a:solidFill>
                  <a:srgbClr val="000000"/>
                </a:solidFill>
                <a:effectLst/>
                <a:uLnTx/>
                <a:uFillTx/>
                <a:latin typeface="+mn-ea"/>
                <a:cs typeface="+mn-cs"/>
              </a:rPr>
              <a:t>PPARG</a:t>
            </a:r>
            <a:r>
              <a:rPr kumimoji="1" lang="ja-JP" altLang="en-US" sz="2000" b="0" i="0" u="none" strike="noStrike" kern="1200" cap="none" spc="0" normalizeH="0" noProof="0" dirty="0">
                <a:ln>
                  <a:noFill/>
                </a:ln>
                <a:solidFill>
                  <a:srgbClr val="000000"/>
                </a:solidFill>
                <a:effectLst/>
                <a:uLnTx/>
                <a:uFillTx/>
                <a:latin typeface="+mn-ea"/>
                <a:cs typeface="+mn-cs"/>
              </a:rPr>
              <a:t>、</a:t>
            </a:r>
            <a:r>
              <a:rPr kumimoji="1" lang="en-US" altLang="ja-JP" sz="2000" b="0" i="1" u="none" strike="noStrike" kern="1200" cap="none" spc="0" normalizeH="0" noProof="0" dirty="0">
                <a:ln>
                  <a:noFill/>
                </a:ln>
                <a:solidFill>
                  <a:srgbClr val="000000"/>
                </a:solidFill>
                <a:effectLst/>
                <a:uLnTx/>
                <a:uFillTx/>
                <a:latin typeface="+mn-ea"/>
                <a:cs typeface="+mn-cs"/>
              </a:rPr>
              <a:t>PLIN1</a:t>
            </a:r>
            <a:r>
              <a:rPr kumimoji="1" lang="ja-JP" altLang="en-US" sz="2000" b="0" i="0" u="none" strike="noStrike" kern="1200" cap="none" spc="0" normalizeH="0" noProof="0" dirty="0">
                <a:ln>
                  <a:noFill/>
                </a:ln>
                <a:solidFill>
                  <a:srgbClr val="000000"/>
                </a:solidFill>
                <a:effectLst/>
                <a:uLnTx/>
                <a:uFillTx/>
                <a:latin typeface="+mn-ea"/>
                <a:cs typeface="+mn-cs"/>
              </a:rPr>
              <a:t>各遺伝子のヘテロ接合体変異が明らかになっている</a:t>
            </a:r>
            <a:endParaRPr kumimoji="1" lang="en-US" altLang="ja-JP" sz="2000" b="0" i="0" u="none" strike="noStrike" kern="1200" cap="none" spc="0" normalizeH="0" noProof="0" dirty="0">
              <a:ln>
                <a:noFill/>
              </a:ln>
              <a:solidFill>
                <a:srgbClr val="000000"/>
              </a:solidFill>
              <a:effectLst/>
              <a:uLnTx/>
              <a:uFillTx/>
              <a:latin typeface="+mn-ea"/>
              <a:cs typeface="+mn-cs"/>
            </a:endParaRPr>
          </a:p>
          <a:p>
            <a:pPr marR="0" lvl="0" algn="l" defTabSz="914400" rtl="0" eaLnBrk="1" fontAlgn="auto" latinLnBrk="0" hangingPunct="1">
              <a:lnSpc>
                <a:spcPct val="90000"/>
              </a:lnSpc>
              <a:spcBef>
                <a:spcPts val="1000"/>
              </a:spcBef>
              <a:spcAft>
                <a:spcPts val="0"/>
              </a:spcAft>
              <a:buClr>
                <a:srgbClr val="B90066"/>
              </a:buClr>
              <a:buSzTx/>
              <a:buFont typeface="Wingdings" panose="05000000000000000000" pitchFamily="2" charset="2"/>
              <a:buChar char="l"/>
              <a:tabLst/>
              <a:defRPr/>
            </a:pPr>
            <a:r>
              <a:rPr kumimoji="1" lang="ja-JP" altLang="en-US" sz="2000" b="0" i="0" u="none" strike="noStrike" kern="1200" cap="none" spc="0" normalizeH="0" noProof="0" dirty="0">
                <a:ln>
                  <a:noFill/>
                </a:ln>
                <a:solidFill>
                  <a:srgbClr val="000000"/>
                </a:solidFill>
                <a:effectLst/>
                <a:uLnTx/>
                <a:uFillTx/>
                <a:latin typeface="+mn-ea"/>
                <a:cs typeface="+mn-cs"/>
              </a:rPr>
              <a:t>日本人</a:t>
            </a:r>
            <a:r>
              <a:rPr kumimoji="1" lang="en-US" altLang="ja-JP" sz="2000" b="0" i="0" u="none" strike="noStrike" kern="1200" cap="none" spc="0" normalizeH="0" noProof="0" dirty="0">
                <a:ln>
                  <a:noFill/>
                </a:ln>
                <a:solidFill>
                  <a:srgbClr val="000000"/>
                </a:solidFill>
                <a:effectLst/>
                <a:uLnTx/>
                <a:uFillTx/>
                <a:latin typeface="+mn-ea"/>
                <a:cs typeface="+mn-cs"/>
              </a:rPr>
              <a:t>CGL</a:t>
            </a:r>
            <a:r>
              <a:rPr kumimoji="1" lang="ja-JP" altLang="en-US" sz="2000" b="0" i="0" u="none" strike="noStrike" kern="1200" cap="none" spc="0" normalizeH="0" noProof="0" dirty="0">
                <a:ln>
                  <a:noFill/>
                </a:ln>
                <a:solidFill>
                  <a:srgbClr val="000000"/>
                </a:solidFill>
                <a:effectLst/>
                <a:uLnTx/>
                <a:uFillTx/>
                <a:latin typeface="+mn-ea"/>
                <a:cs typeface="+mn-cs"/>
              </a:rPr>
              <a:t>の病因遺伝子は大部分が</a:t>
            </a:r>
            <a:r>
              <a:rPr kumimoji="1" lang="en-US" altLang="ja-JP" sz="2000" b="0" i="1" u="none" strike="noStrike" kern="1200" cap="none" spc="0" normalizeH="0" noProof="0" dirty="0">
                <a:ln>
                  <a:noFill/>
                </a:ln>
                <a:solidFill>
                  <a:srgbClr val="000000"/>
                </a:solidFill>
                <a:effectLst/>
                <a:uLnTx/>
                <a:uFillTx/>
                <a:latin typeface="+mn-ea"/>
                <a:cs typeface="+mn-cs"/>
              </a:rPr>
              <a:t>BSCL2</a:t>
            </a:r>
            <a:r>
              <a:rPr kumimoji="1" lang="ja-JP" altLang="en-US" sz="2000" b="0" i="0" u="none" strike="noStrike" kern="1200" cap="none" spc="0" normalizeH="0" noProof="0" dirty="0">
                <a:ln>
                  <a:noFill/>
                </a:ln>
                <a:solidFill>
                  <a:srgbClr val="000000"/>
                </a:solidFill>
                <a:effectLst/>
                <a:uLnTx/>
                <a:uFillTx/>
                <a:latin typeface="+mn-ea"/>
                <a:cs typeface="+mn-cs"/>
              </a:rPr>
              <a:t>遺伝子変異によるもの</a:t>
            </a:r>
            <a:endParaRPr kumimoji="1" lang="en-US" altLang="ja-JP" sz="2000" b="0" i="0" u="none" strike="noStrike" kern="1200" cap="none" spc="0" normalizeH="0" noProof="0" dirty="0">
              <a:ln>
                <a:noFill/>
              </a:ln>
              <a:solidFill>
                <a:srgbClr val="000000"/>
              </a:solidFill>
              <a:effectLst/>
              <a:uLnTx/>
              <a:uFillTx/>
              <a:latin typeface="+mn-ea"/>
              <a:cs typeface="+mn-cs"/>
            </a:endParaRPr>
          </a:p>
        </p:txBody>
      </p:sp>
      <p:sp>
        <p:nvSpPr>
          <p:cNvPr id="40" name="テキスト ボックス 39">
            <a:extLst>
              <a:ext uri="{FF2B5EF4-FFF2-40B4-BE49-F238E27FC236}">
                <a16:creationId xmlns:a16="http://schemas.microsoft.com/office/drawing/2014/main" id="{4BCC96A7-333A-FAFB-4082-5D9E0DF32EFA}"/>
              </a:ext>
            </a:extLst>
          </p:cNvPr>
          <p:cNvSpPr txBox="1"/>
          <p:nvPr/>
        </p:nvSpPr>
        <p:spPr>
          <a:xfrm>
            <a:off x="7560297" y="6073170"/>
            <a:ext cx="3939820" cy="784830"/>
          </a:xfrm>
          <a:prstGeom prst="rect">
            <a:avLst/>
          </a:prstGeom>
          <a:noFill/>
        </p:spPr>
        <p:txBody>
          <a:bodyPr wrap="square" lIns="0" tIns="0" rIns="0" anchor="b">
            <a:spAutoFit/>
          </a:bodyPr>
          <a:lstStyle/>
          <a:p>
            <a:pPr marL="141288" indent="-141288">
              <a:buFont typeface="+mj-lt"/>
              <a:buAutoNum type="arabicPeriod"/>
            </a:pPr>
            <a:r>
              <a:rPr lang="en-US" altLang="ja-JP" sz="800" i="0" dirty="0" err="1">
                <a:solidFill>
                  <a:srgbClr val="000000"/>
                </a:solidFill>
                <a:effectLst/>
                <a:latin typeface="+mn-ea"/>
                <a:ea typeface="+mn-ea"/>
              </a:rPr>
              <a:t>Zammouri</a:t>
            </a:r>
            <a:r>
              <a:rPr lang="en-US" altLang="ja-JP" sz="800" i="0" dirty="0">
                <a:solidFill>
                  <a:srgbClr val="000000"/>
                </a:solidFill>
                <a:effectLst/>
                <a:latin typeface="+mn-ea"/>
                <a:ea typeface="+mn-ea"/>
              </a:rPr>
              <a:t> </a:t>
            </a:r>
            <a:r>
              <a:rPr lang="en-US" altLang="ja-JP" sz="800" i="0" dirty="0" err="1">
                <a:solidFill>
                  <a:srgbClr val="000000"/>
                </a:solidFill>
                <a:effectLst/>
                <a:latin typeface="+mn-ea"/>
                <a:ea typeface="+mn-ea"/>
              </a:rPr>
              <a:t>J,et</a:t>
            </a:r>
            <a:r>
              <a:rPr lang="en-US" altLang="ja-JP" sz="800" i="0" dirty="0">
                <a:solidFill>
                  <a:srgbClr val="000000"/>
                </a:solidFill>
                <a:effectLst/>
                <a:latin typeface="+mn-ea"/>
                <a:ea typeface="+mn-ea"/>
              </a:rPr>
              <a:t> al. Front Endocrinol</a:t>
            </a:r>
            <a:r>
              <a:rPr lang="ja-JP" altLang="en-US" sz="800" i="0" dirty="0">
                <a:solidFill>
                  <a:srgbClr val="000000"/>
                </a:solidFill>
                <a:effectLst/>
                <a:latin typeface="+mn-ea"/>
                <a:ea typeface="+mn-ea"/>
              </a:rPr>
              <a:t>（</a:t>
            </a:r>
            <a:r>
              <a:rPr lang="en-US" altLang="ja-JP" sz="800" i="0" dirty="0">
                <a:solidFill>
                  <a:srgbClr val="000000"/>
                </a:solidFill>
                <a:effectLst/>
                <a:latin typeface="+mn-ea"/>
                <a:ea typeface="+mn-ea"/>
              </a:rPr>
              <a:t>Lausanne</a:t>
            </a:r>
            <a:r>
              <a:rPr lang="ja-JP" altLang="en-US" sz="800" i="0" dirty="0">
                <a:solidFill>
                  <a:srgbClr val="000000"/>
                </a:solidFill>
                <a:effectLst/>
                <a:latin typeface="+mn-ea"/>
                <a:ea typeface="+mn-ea"/>
              </a:rPr>
              <a:t>）</a:t>
            </a:r>
            <a:r>
              <a:rPr lang="en-US" altLang="ja-JP" sz="800" i="0" dirty="0">
                <a:solidFill>
                  <a:srgbClr val="000000"/>
                </a:solidFill>
                <a:effectLst/>
                <a:latin typeface="+mn-ea"/>
                <a:ea typeface="+mn-ea"/>
              </a:rPr>
              <a:t>. 2022;</a:t>
            </a:r>
            <a:r>
              <a:rPr lang="ja-JP" altLang="en-US" sz="800" dirty="0">
                <a:solidFill>
                  <a:srgbClr val="000000"/>
                </a:solidFill>
                <a:latin typeface="+mn-ea"/>
                <a:ea typeface="+mn-ea"/>
              </a:rPr>
              <a:t> </a:t>
            </a:r>
            <a:r>
              <a:rPr lang="en-US" altLang="ja-JP" sz="800" i="0" dirty="0">
                <a:solidFill>
                  <a:srgbClr val="000000"/>
                </a:solidFill>
                <a:effectLst/>
                <a:latin typeface="+mn-ea"/>
                <a:ea typeface="+mn-ea"/>
              </a:rPr>
              <a:t>12: 803189.</a:t>
            </a:r>
          </a:p>
          <a:p>
            <a:pPr marL="141288" indent="-141288">
              <a:buFont typeface="+mj-lt"/>
              <a:buAutoNum type="arabicPeriod"/>
            </a:pPr>
            <a:r>
              <a:rPr lang="en-US" altLang="ja-JP" sz="800" dirty="0" err="1">
                <a:solidFill>
                  <a:srgbClr val="000000"/>
                </a:solidFill>
                <a:latin typeface="+mn-ea"/>
                <a:ea typeface="+mn-ea"/>
              </a:rPr>
              <a:t>Handelsman</a:t>
            </a:r>
            <a:r>
              <a:rPr lang="en-US" altLang="ja-JP" sz="800" dirty="0">
                <a:solidFill>
                  <a:srgbClr val="000000"/>
                </a:solidFill>
                <a:latin typeface="+mn-ea"/>
                <a:ea typeface="+mn-ea"/>
              </a:rPr>
              <a:t> Y, at al. </a:t>
            </a:r>
            <a:r>
              <a:rPr lang="en-US" altLang="ja-JP" sz="800" dirty="0" err="1">
                <a:solidFill>
                  <a:srgbClr val="000000"/>
                </a:solidFill>
                <a:latin typeface="+mn-ea"/>
                <a:ea typeface="+mn-ea"/>
              </a:rPr>
              <a:t>Endocr</a:t>
            </a:r>
            <a:r>
              <a:rPr lang="en-US" altLang="ja-JP" sz="800" dirty="0">
                <a:solidFill>
                  <a:srgbClr val="000000"/>
                </a:solidFill>
                <a:latin typeface="+mn-ea"/>
                <a:ea typeface="+mn-ea"/>
              </a:rPr>
              <a:t> </a:t>
            </a:r>
            <a:r>
              <a:rPr lang="en-US" altLang="ja-JP" sz="800" dirty="0" err="1">
                <a:solidFill>
                  <a:srgbClr val="000000"/>
                </a:solidFill>
                <a:latin typeface="+mn-ea"/>
                <a:ea typeface="+mn-ea"/>
              </a:rPr>
              <a:t>Pract</a:t>
            </a:r>
            <a:r>
              <a:rPr lang="en-US" altLang="ja-JP" sz="800" dirty="0">
                <a:solidFill>
                  <a:srgbClr val="000000"/>
                </a:solidFill>
                <a:latin typeface="+mn-ea"/>
                <a:ea typeface="+mn-ea"/>
              </a:rPr>
              <a:t>.</a:t>
            </a:r>
            <a:r>
              <a:rPr lang="ja-JP" altLang="en-US" sz="800" dirty="0">
                <a:solidFill>
                  <a:srgbClr val="000000"/>
                </a:solidFill>
                <a:latin typeface="+mn-ea"/>
                <a:ea typeface="+mn-ea"/>
              </a:rPr>
              <a:t> </a:t>
            </a:r>
            <a:r>
              <a:rPr lang="en-US" altLang="ja-JP" sz="800" dirty="0">
                <a:solidFill>
                  <a:srgbClr val="000000"/>
                </a:solidFill>
                <a:latin typeface="+mn-ea"/>
                <a:ea typeface="+mn-ea"/>
              </a:rPr>
              <a:t>2013;</a:t>
            </a:r>
            <a:r>
              <a:rPr lang="ja-JP" altLang="en-US" sz="800" dirty="0">
                <a:solidFill>
                  <a:srgbClr val="000000"/>
                </a:solidFill>
                <a:latin typeface="+mn-ea"/>
                <a:ea typeface="+mn-ea"/>
              </a:rPr>
              <a:t> </a:t>
            </a:r>
            <a:r>
              <a:rPr lang="en-US" altLang="ja-JP" sz="800" dirty="0">
                <a:solidFill>
                  <a:srgbClr val="000000"/>
                </a:solidFill>
                <a:latin typeface="+mn-ea"/>
                <a:ea typeface="+mn-ea"/>
              </a:rPr>
              <a:t>19: 107-116.</a:t>
            </a:r>
          </a:p>
          <a:p>
            <a:pPr marL="141288" indent="-141288">
              <a:buFont typeface="+mj-lt"/>
              <a:buAutoNum type="arabicPeriod"/>
            </a:pPr>
            <a:r>
              <a:rPr lang="en-US" altLang="ja-JP" sz="800" i="0" dirty="0">
                <a:solidFill>
                  <a:srgbClr val="000000"/>
                </a:solidFill>
                <a:effectLst/>
                <a:latin typeface="+mn-ea"/>
                <a:ea typeface="+mn-ea"/>
              </a:rPr>
              <a:t>Gonzaga-Jauregui C, et al. Diabetes. 2020; 69: 249-258.</a:t>
            </a:r>
          </a:p>
          <a:p>
            <a:pPr marL="141288" indent="-141288">
              <a:buFont typeface="+mj-lt"/>
              <a:buAutoNum type="arabicPeriod"/>
            </a:pPr>
            <a:r>
              <a:rPr lang="en-US" altLang="ja-JP" sz="800" i="0" dirty="0">
                <a:solidFill>
                  <a:srgbClr val="000000"/>
                </a:solidFill>
                <a:effectLst/>
                <a:latin typeface="+mn-ea"/>
                <a:ea typeface="+mn-ea"/>
              </a:rPr>
              <a:t>Lightbourne M, et al. Endocrinol </a:t>
            </a:r>
            <a:r>
              <a:rPr lang="en-US" altLang="ja-JP" sz="800" i="0" dirty="0" err="1">
                <a:solidFill>
                  <a:srgbClr val="000000"/>
                </a:solidFill>
                <a:effectLst/>
                <a:latin typeface="+mn-ea"/>
                <a:ea typeface="+mn-ea"/>
              </a:rPr>
              <a:t>Metab</a:t>
            </a:r>
            <a:r>
              <a:rPr lang="en-US" altLang="ja-JP" sz="800" i="0" dirty="0">
                <a:solidFill>
                  <a:srgbClr val="000000"/>
                </a:solidFill>
                <a:effectLst/>
                <a:latin typeface="+mn-ea"/>
                <a:ea typeface="+mn-ea"/>
              </a:rPr>
              <a:t> Clin North Am. 2017; 46: 539-554.</a:t>
            </a:r>
          </a:p>
          <a:p>
            <a:pPr marL="141288" indent="-141288">
              <a:buFont typeface="+mj-lt"/>
              <a:buAutoNum type="arabicPeriod"/>
            </a:pPr>
            <a:r>
              <a:rPr lang="en-US" altLang="ja-JP" sz="800" i="0" dirty="0">
                <a:solidFill>
                  <a:srgbClr val="000000"/>
                </a:solidFill>
                <a:effectLst/>
                <a:latin typeface="+mn-ea"/>
                <a:ea typeface="+mn-ea"/>
              </a:rPr>
              <a:t>Araújo-Vilar D, et al. J Endocrinol Invest. 2019; 42: 61-73.</a:t>
            </a:r>
          </a:p>
          <a:p>
            <a:pPr marL="141288" indent="-141288">
              <a:buFont typeface="+mj-lt"/>
              <a:buAutoNum type="arabicPeriod"/>
            </a:pPr>
            <a:r>
              <a:rPr lang="ja-JP" altLang="en-US" sz="800" i="0" u="none" strike="noStrike" baseline="0" dirty="0">
                <a:solidFill>
                  <a:srgbClr val="000000"/>
                </a:solidFill>
                <a:latin typeface="+mn-ea"/>
                <a:ea typeface="+mn-ea"/>
              </a:rPr>
              <a:t>日本内分泌学会雑誌</a:t>
            </a:r>
            <a:r>
              <a:rPr lang="en-US" altLang="ja-JP" sz="800" i="0" u="none" strike="noStrike" baseline="0" dirty="0">
                <a:solidFill>
                  <a:srgbClr val="000000"/>
                </a:solidFill>
                <a:latin typeface="+mn-ea"/>
                <a:ea typeface="+mn-ea"/>
              </a:rPr>
              <a:t>Vol. 94 Suppl. September 2018</a:t>
            </a:r>
            <a:endParaRPr lang="en-US" altLang="ja-JP" sz="800" i="0" dirty="0">
              <a:solidFill>
                <a:srgbClr val="000000"/>
              </a:solidFill>
              <a:effectLst/>
              <a:latin typeface="+mn-ea"/>
              <a:ea typeface="+mn-ea"/>
            </a:endParaRPr>
          </a:p>
        </p:txBody>
      </p:sp>
      <p:sp>
        <p:nvSpPr>
          <p:cNvPr id="41" name="テキスト ボックス 40">
            <a:extLst>
              <a:ext uri="{FF2B5EF4-FFF2-40B4-BE49-F238E27FC236}">
                <a16:creationId xmlns:a16="http://schemas.microsoft.com/office/drawing/2014/main" id="{05BAE42A-BDAA-F1A8-1F2B-A7574EDA6BF9}"/>
              </a:ext>
            </a:extLst>
          </p:cNvPr>
          <p:cNvSpPr txBox="1"/>
          <p:nvPr/>
        </p:nvSpPr>
        <p:spPr>
          <a:xfrm>
            <a:off x="7379537" y="5655775"/>
            <a:ext cx="3520580" cy="577081"/>
          </a:xfrm>
          <a:prstGeom prst="rect">
            <a:avLst/>
          </a:prstGeom>
          <a:noFill/>
        </p:spPr>
        <p:txBody>
          <a:bodyPr wrap="none">
            <a:spAutoFit/>
          </a:bodyPr>
          <a:lstStyle/>
          <a:p>
            <a:pPr algn="r"/>
            <a:r>
              <a:rPr lang="en-US" altLang="ja-JP" sz="1050" dirty="0">
                <a:solidFill>
                  <a:srgbClr val="000000"/>
                </a:solidFill>
                <a:latin typeface="+mn-ea"/>
                <a:ea typeface="+mn-ea"/>
              </a:rPr>
              <a:t>a</a:t>
            </a:r>
            <a:r>
              <a:rPr lang="en-US" altLang="ja-JP" sz="1050" i="0" dirty="0">
                <a:solidFill>
                  <a:srgbClr val="000000"/>
                </a:solidFill>
                <a:effectLst/>
                <a:latin typeface="+mn-ea"/>
                <a:ea typeface="+mn-ea"/>
              </a:rPr>
              <a:t> </a:t>
            </a:r>
            <a:r>
              <a:rPr lang="en-US" altLang="ja-JP" sz="1050" i="1" dirty="0">
                <a:solidFill>
                  <a:srgbClr val="000000"/>
                </a:solidFill>
                <a:effectLst/>
                <a:latin typeface="+mn-ea"/>
                <a:ea typeface="+mn-ea"/>
              </a:rPr>
              <a:t>LMNA</a:t>
            </a:r>
            <a:r>
              <a:rPr lang="ja-JP" altLang="en-US" sz="1050" i="0" dirty="0">
                <a:solidFill>
                  <a:srgbClr val="000000"/>
                </a:solidFill>
                <a:effectLst/>
                <a:latin typeface="+mn-ea"/>
                <a:ea typeface="+mn-ea"/>
              </a:rPr>
              <a:t>と</a:t>
            </a:r>
            <a:r>
              <a:rPr lang="en-US" altLang="ja-JP" sz="1050" i="1" dirty="0">
                <a:solidFill>
                  <a:srgbClr val="000000"/>
                </a:solidFill>
                <a:effectLst/>
                <a:latin typeface="+mn-ea"/>
                <a:ea typeface="+mn-ea"/>
              </a:rPr>
              <a:t>PPARG</a:t>
            </a:r>
            <a:r>
              <a:rPr lang="ja-JP" altLang="en-US" sz="1050" i="0" dirty="0">
                <a:solidFill>
                  <a:srgbClr val="000000"/>
                </a:solidFill>
                <a:effectLst/>
                <a:latin typeface="+mn-ea"/>
                <a:ea typeface="+mn-ea"/>
              </a:rPr>
              <a:t>の変異は</a:t>
            </a:r>
            <a:r>
              <a:rPr lang="en-US" altLang="ja-JP" sz="1050" dirty="0">
                <a:solidFill>
                  <a:srgbClr val="000000"/>
                </a:solidFill>
                <a:latin typeface="+mn-ea"/>
                <a:ea typeface="+mn-ea"/>
              </a:rPr>
              <a:t>FPLD</a:t>
            </a:r>
            <a:r>
              <a:rPr lang="ja-JP" altLang="en-US" sz="1050" dirty="0">
                <a:solidFill>
                  <a:srgbClr val="000000"/>
                </a:solidFill>
                <a:latin typeface="+mn-ea"/>
                <a:ea typeface="+mn-ea"/>
              </a:rPr>
              <a:t>の報告例の</a:t>
            </a:r>
            <a:r>
              <a:rPr lang="en-US" altLang="ja-JP" sz="1050" dirty="0">
                <a:solidFill>
                  <a:srgbClr val="000000"/>
                </a:solidFill>
                <a:latin typeface="+mn-ea"/>
                <a:ea typeface="+mn-ea"/>
              </a:rPr>
              <a:t>50</a:t>
            </a:r>
            <a:r>
              <a:rPr lang="ja-JP" altLang="en-US" sz="1050" dirty="0">
                <a:solidFill>
                  <a:srgbClr val="000000"/>
                </a:solidFill>
                <a:latin typeface="+mn-ea"/>
                <a:ea typeface="+mn-ea"/>
              </a:rPr>
              <a:t>％を占める</a:t>
            </a:r>
            <a:r>
              <a:rPr lang="en-US" altLang="ja-JP" sz="1050" baseline="30000" dirty="0">
                <a:solidFill>
                  <a:srgbClr val="000000"/>
                </a:solidFill>
                <a:latin typeface="Meiryo UI" panose="020B0604030504040204" pitchFamily="50" charset="-128"/>
                <a:ea typeface="Meiryo UI" panose="020B0604030504040204" pitchFamily="50" charset="-128"/>
              </a:rPr>
              <a:t>3)</a:t>
            </a:r>
            <a:endParaRPr lang="en-US" altLang="ja-JP" sz="1050" dirty="0">
              <a:solidFill>
                <a:srgbClr val="000000"/>
              </a:solidFill>
              <a:latin typeface="+mn-ea"/>
              <a:ea typeface="+mn-ea"/>
            </a:endParaRPr>
          </a:p>
          <a:p>
            <a:pPr algn="r"/>
            <a:r>
              <a:rPr lang="ja-JP" altLang="en-US" sz="1050" i="0" dirty="0">
                <a:solidFill>
                  <a:srgbClr val="000000"/>
                </a:solidFill>
                <a:effectLst/>
                <a:latin typeface="Meiryo UI" panose="020B0604030504040204" pitchFamily="50" charset="-128"/>
                <a:ea typeface="Meiryo UI" panose="020B0604030504040204" pitchFamily="50" charset="-128"/>
              </a:rPr>
              <a:t>赤字で示したのは、主な病因遺伝子である</a:t>
            </a:r>
            <a:endParaRPr lang="en-US" altLang="ja-JP" sz="1050" i="0" dirty="0">
              <a:solidFill>
                <a:srgbClr val="000000"/>
              </a:solidFill>
              <a:effectLst/>
              <a:latin typeface="Meiryo UI" panose="020B0604030504040204" pitchFamily="50" charset="-128"/>
              <a:ea typeface="Meiryo UI" panose="020B0604030504040204" pitchFamily="50" charset="-128"/>
            </a:endParaRPr>
          </a:p>
          <a:p>
            <a:pPr algn="r"/>
            <a:endParaRPr lang="en-US" altLang="ja-JP" sz="1050" i="0" dirty="0">
              <a:solidFill>
                <a:srgbClr val="000000"/>
              </a:solidFill>
              <a:effectLst/>
              <a:latin typeface="+mn-ea"/>
              <a:ea typeface="+mn-ea"/>
            </a:endParaRPr>
          </a:p>
        </p:txBody>
      </p:sp>
      <p:grpSp>
        <p:nvGrpSpPr>
          <p:cNvPr id="42" name="グループ化 41">
            <a:extLst>
              <a:ext uri="{FF2B5EF4-FFF2-40B4-BE49-F238E27FC236}">
                <a16:creationId xmlns:a16="http://schemas.microsoft.com/office/drawing/2014/main" id="{5BC8B3F7-E30F-CCC7-F1F2-072247E469F7}"/>
              </a:ext>
            </a:extLst>
          </p:cNvPr>
          <p:cNvGrpSpPr/>
          <p:nvPr/>
        </p:nvGrpSpPr>
        <p:grpSpPr>
          <a:xfrm>
            <a:off x="1415765" y="2192323"/>
            <a:ext cx="9362694" cy="3501789"/>
            <a:chOff x="1415765" y="1945747"/>
            <a:chExt cx="9362694" cy="3501789"/>
          </a:xfrm>
        </p:grpSpPr>
        <p:sp>
          <p:nvSpPr>
            <p:cNvPr id="43" name="正方形/長方形 42">
              <a:extLst>
                <a:ext uri="{FF2B5EF4-FFF2-40B4-BE49-F238E27FC236}">
                  <a16:creationId xmlns:a16="http://schemas.microsoft.com/office/drawing/2014/main" id="{EF855C11-0BF8-D633-728F-0C6CE0C1040E}"/>
                </a:ext>
              </a:extLst>
            </p:cNvPr>
            <p:cNvSpPr/>
            <p:nvPr/>
          </p:nvSpPr>
          <p:spPr bwMode="auto">
            <a:xfrm>
              <a:off x="4657699" y="2207449"/>
              <a:ext cx="2880000" cy="3240000"/>
            </a:xfrm>
            <a:prstGeom prst="rect">
              <a:avLst/>
            </a:prstGeom>
            <a:solidFill>
              <a:srgbClr val="D0CFD0"/>
            </a:solidFill>
            <a:ln w="9525" cap="flat" cmpd="sng" algn="ctr">
              <a:noFill/>
              <a:prstDash val="solid"/>
              <a:round/>
              <a:headEnd type="none" w="med" len="med"/>
              <a:tailEnd type="none" w="med" len="med"/>
            </a:ln>
            <a:effectLst/>
          </p:spPr>
          <p:txBody>
            <a:bodyPr vert="horz" wrap="square" lIns="91440" tIns="396000" rIns="91440" bIns="45720" numCol="2" rtlCol="0" anchor="t" anchorCtr="0" compatLnSpc="1">
              <a:prstTxWarp prst="textNoShape">
                <a:avLst/>
              </a:prstTxWarp>
              <a:noAutofit/>
            </a:bodyPr>
            <a:lstStyle/>
            <a:p>
              <a:pPr marL="0" marR="0" indent="0" algn="ctr" defTabSz="914400" rtl="0" eaLnBrk="1" fontAlgn="base" latinLnBrk="0" hangingPunct="1">
                <a:lnSpc>
                  <a:spcPct val="110000"/>
                </a:lnSpc>
                <a:spcBef>
                  <a:spcPct val="0"/>
                </a:spcBef>
                <a:spcAft>
                  <a:spcPct val="0"/>
                </a:spcAft>
                <a:buClrTx/>
                <a:buSzTx/>
                <a:buFontTx/>
                <a:buNone/>
                <a:tabLst/>
              </a:pPr>
              <a:endParaRPr kumimoji="1" lang="ja-JP" altLang="en-US" sz="1800" i="1" u="none" strike="noStrike" cap="none" normalizeH="0" baseline="0" dirty="0">
                <a:ln>
                  <a:noFill/>
                </a:ln>
                <a:solidFill>
                  <a:schemeClr val="tx1"/>
                </a:solidFill>
                <a:effectLst/>
                <a:latin typeface="Arial" charset="0"/>
                <a:ea typeface="ＭＳ Ｐゴシック" pitchFamily="50" charset="-128"/>
              </a:endParaRPr>
            </a:p>
          </p:txBody>
        </p:sp>
        <p:cxnSp>
          <p:nvCxnSpPr>
            <p:cNvPr id="44" name="直線コネクタ 43">
              <a:extLst>
                <a:ext uri="{FF2B5EF4-FFF2-40B4-BE49-F238E27FC236}">
                  <a16:creationId xmlns:a16="http://schemas.microsoft.com/office/drawing/2014/main" id="{7E9F1710-93A8-298F-0020-0625818219BD}"/>
                </a:ext>
              </a:extLst>
            </p:cNvPr>
            <p:cNvCxnSpPr/>
            <p:nvPr/>
          </p:nvCxnSpPr>
          <p:spPr bwMode="auto">
            <a:xfrm>
              <a:off x="4657699" y="2205750"/>
              <a:ext cx="2880000" cy="0"/>
            </a:xfrm>
            <a:prstGeom prst="line">
              <a:avLst/>
            </a:prstGeom>
            <a:solidFill>
              <a:schemeClr val="accent1"/>
            </a:solidFill>
            <a:ln w="34925" cap="flat" cmpd="sng" algn="ctr">
              <a:solidFill>
                <a:srgbClr val="0070C0"/>
              </a:solidFill>
              <a:prstDash val="solid"/>
              <a:round/>
              <a:headEnd type="none" w="med" len="med"/>
              <a:tailEnd type="none" w="med" len="med"/>
            </a:ln>
            <a:effectLst/>
          </p:spPr>
        </p:cxnSp>
        <p:sp>
          <p:nvSpPr>
            <p:cNvPr id="45" name="テキスト ボックス 44">
              <a:extLst>
                <a:ext uri="{FF2B5EF4-FFF2-40B4-BE49-F238E27FC236}">
                  <a16:creationId xmlns:a16="http://schemas.microsoft.com/office/drawing/2014/main" id="{AD227D0F-5EDE-EA93-8E5A-68CAE8F798C1}"/>
                </a:ext>
              </a:extLst>
            </p:cNvPr>
            <p:cNvSpPr txBox="1"/>
            <p:nvPr/>
          </p:nvSpPr>
          <p:spPr>
            <a:xfrm>
              <a:off x="5018793" y="1945747"/>
              <a:ext cx="2159566" cy="523220"/>
            </a:xfrm>
            <a:prstGeom prst="rect">
              <a:avLst/>
            </a:prstGeom>
            <a:solidFill>
              <a:srgbClr val="0070C0"/>
            </a:solidFill>
          </p:spPr>
          <p:txBody>
            <a:bodyPr wrap="none" rtlCol="0" anchor="ctr">
              <a:noAutofit/>
            </a:bodyPr>
            <a:lstStyle/>
            <a:p>
              <a:pPr algn="ctr"/>
              <a:r>
                <a:rPr kumimoji="1" lang="ja-JP" altLang="en-US" sz="1400" b="1" dirty="0">
                  <a:solidFill>
                    <a:schemeClr val="bg1"/>
                  </a:solidFill>
                  <a:latin typeface="+mn-ea"/>
                  <a:ea typeface="+mn-ea"/>
                </a:rPr>
                <a:t>先天性全身性脂肪萎縮症</a:t>
              </a:r>
              <a:br>
                <a:rPr kumimoji="1" lang="en-US" altLang="ja-JP" sz="1400" b="1" dirty="0">
                  <a:solidFill>
                    <a:schemeClr val="bg1"/>
                  </a:solidFill>
                  <a:latin typeface="+mn-ea"/>
                  <a:ea typeface="+mn-ea"/>
                </a:rPr>
              </a:br>
              <a:r>
                <a:rPr kumimoji="1" lang="ja-JP" altLang="en-US" sz="1400" b="1" dirty="0">
                  <a:solidFill>
                    <a:schemeClr val="bg1"/>
                  </a:solidFill>
                  <a:latin typeface="+mn-ea"/>
                  <a:ea typeface="+mn-ea"/>
                </a:rPr>
                <a:t>（</a:t>
              </a:r>
              <a:r>
                <a:rPr kumimoji="1" lang="en-US" altLang="ja-JP" sz="1400" b="1" dirty="0">
                  <a:solidFill>
                    <a:schemeClr val="bg1"/>
                  </a:solidFill>
                  <a:latin typeface="+mn-ea"/>
                  <a:ea typeface="+mn-ea"/>
                </a:rPr>
                <a:t>CGL</a:t>
              </a:r>
              <a:r>
                <a:rPr kumimoji="1" lang="ja-JP" altLang="en-US" sz="1400" b="1" dirty="0">
                  <a:solidFill>
                    <a:schemeClr val="bg1"/>
                  </a:solidFill>
                  <a:latin typeface="+mn-ea"/>
                  <a:ea typeface="+mn-ea"/>
                </a:rPr>
                <a:t>）</a:t>
              </a:r>
              <a:r>
                <a:rPr kumimoji="1" lang="en-US" altLang="ja-JP" sz="1400" b="1" baseline="30000" dirty="0">
                  <a:solidFill>
                    <a:schemeClr val="bg1"/>
                  </a:solidFill>
                  <a:latin typeface="+mn-ea"/>
                  <a:ea typeface="+mn-ea"/>
                </a:rPr>
                <a:t>2-5</a:t>
              </a:r>
              <a:r>
                <a:rPr kumimoji="1" lang="ja-JP" altLang="en-US" sz="1400" b="1" baseline="30000" dirty="0">
                  <a:solidFill>
                    <a:schemeClr val="bg1"/>
                  </a:solidFill>
                  <a:latin typeface="+mn-ea"/>
                  <a:ea typeface="+mn-ea"/>
                </a:rPr>
                <a:t>）</a:t>
              </a:r>
            </a:p>
          </p:txBody>
        </p:sp>
        <p:sp>
          <p:nvSpPr>
            <p:cNvPr id="46" name="正方形/長方形 45">
              <a:extLst>
                <a:ext uri="{FF2B5EF4-FFF2-40B4-BE49-F238E27FC236}">
                  <a16:creationId xmlns:a16="http://schemas.microsoft.com/office/drawing/2014/main" id="{C3071E8A-2FD7-0E9C-2C99-1B35463C9CF4}"/>
                </a:ext>
              </a:extLst>
            </p:cNvPr>
            <p:cNvSpPr/>
            <p:nvPr/>
          </p:nvSpPr>
          <p:spPr bwMode="auto">
            <a:xfrm>
              <a:off x="7898459" y="2207449"/>
              <a:ext cx="2880000" cy="3240000"/>
            </a:xfrm>
            <a:prstGeom prst="rect">
              <a:avLst/>
            </a:prstGeom>
            <a:solidFill>
              <a:srgbClr val="D0CFD0"/>
            </a:solidFill>
            <a:ln w="9525" cap="flat" cmpd="sng" algn="ctr">
              <a:noFill/>
              <a:prstDash val="solid"/>
              <a:round/>
              <a:headEnd type="none" w="med" len="med"/>
              <a:tailEnd type="none" w="med" len="med"/>
            </a:ln>
            <a:effectLst/>
          </p:spPr>
          <p:txBody>
            <a:bodyPr vert="horz" wrap="square" lIns="0" tIns="396000" rIns="72000" bIns="45720" numCol="2" spcCol="0" rtlCol="0" anchor="t" anchorCtr="0" compatLnSpc="1">
              <a:prstTxWarp prst="textNoShape">
                <a:avLst/>
              </a:prstTxWarp>
              <a:noAutofit/>
            </a:bodyPr>
            <a:lstStyle/>
            <a:p>
              <a:pPr marL="0" marR="0" indent="0" algn="ctr" defTabSz="914400" rtl="0" eaLnBrk="1" fontAlgn="base" latinLnBrk="0" hangingPunct="1">
                <a:lnSpc>
                  <a:spcPct val="110000"/>
                </a:lnSpc>
                <a:spcBef>
                  <a:spcPct val="0"/>
                </a:spcBef>
                <a:spcAft>
                  <a:spcPct val="0"/>
                </a:spcAft>
                <a:buClrTx/>
                <a:buSzTx/>
                <a:buFontTx/>
                <a:buNone/>
                <a:tabLst/>
              </a:pPr>
              <a:endParaRPr kumimoji="1" lang="ja-JP" altLang="en-US" sz="1800" i="1" u="none" strike="noStrike" cap="none" normalizeH="0" baseline="0" dirty="0">
                <a:ln>
                  <a:noFill/>
                </a:ln>
                <a:solidFill>
                  <a:schemeClr val="accent6"/>
                </a:solidFill>
                <a:effectLst/>
                <a:latin typeface="Arial" charset="0"/>
                <a:ea typeface="ＭＳ Ｐゴシック" pitchFamily="50" charset="-128"/>
              </a:endParaRPr>
            </a:p>
          </p:txBody>
        </p:sp>
        <p:cxnSp>
          <p:nvCxnSpPr>
            <p:cNvPr id="47" name="直線コネクタ 46">
              <a:extLst>
                <a:ext uri="{FF2B5EF4-FFF2-40B4-BE49-F238E27FC236}">
                  <a16:creationId xmlns:a16="http://schemas.microsoft.com/office/drawing/2014/main" id="{3348DC84-DD39-07C5-32EA-82035E7037A7}"/>
                </a:ext>
              </a:extLst>
            </p:cNvPr>
            <p:cNvCxnSpPr/>
            <p:nvPr/>
          </p:nvCxnSpPr>
          <p:spPr bwMode="auto">
            <a:xfrm>
              <a:off x="7898459" y="2205750"/>
              <a:ext cx="28800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sp>
          <p:nvSpPr>
            <p:cNvPr id="48" name="テキスト ボックス 47">
              <a:extLst>
                <a:ext uri="{FF2B5EF4-FFF2-40B4-BE49-F238E27FC236}">
                  <a16:creationId xmlns:a16="http://schemas.microsoft.com/office/drawing/2014/main" id="{729F2A69-84E2-55F9-EA5D-6AA317D1D063}"/>
                </a:ext>
              </a:extLst>
            </p:cNvPr>
            <p:cNvSpPr txBox="1"/>
            <p:nvPr/>
          </p:nvSpPr>
          <p:spPr>
            <a:xfrm>
              <a:off x="8259553" y="1945747"/>
              <a:ext cx="2159566" cy="523220"/>
            </a:xfrm>
            <a:prstGeom prst="rect">
              <a:avLst/>
            </a:prstGeom>
            <a:solidFill>
              <a:schemeClr val="accent6"/>
            </a:solidFill>
          </p:spPr>
          <p:txBody>
            <a:bodyPr wrap="none" rtlCol="0" anchor="ctr">
              <a:noAutofit/>
            </a:bodyPr>
            <a:lstStyle/>
            <a:p>
              <a:pPr algn="ctr"/>
              <a:r>
                <a:rPr kumimoji="1" lang="ja-JP" altLang="en-US" sz="1400" b="1" dirty="0">
                  <a:solidFill>
                    <a:schemeClr val="bg1"/>
                  </a:solidFill>
                  <a:latin typeface="+mn-ea"/>
                  <a:ea typeface="+mn-ea"/>
                </a:rPr>
                <a:t>家族性部分性脂肪萎縮症</a:t>
              </a:r>
              <a:br>
                <a:rPr kumimoji="1" lang="en-US" altLang="ja-JP" sz="1400" b="1" dirty="0">
                  <a:solidFill>
                    <a:schemeClr val="bg1"/>
                  </a:solidFill>
                  <a:latin typeface="+mn-ea"/>
                  <a:ea typeface="+mn-ea"/>
                </a:rPr>
              </a:br>
              <a:r>
                <a:rPr kumimoji="1" lang="ja-JP" altLang="en-US" sz="1400" b="1" dirty="0">
                  <a:solidFill>
                    <a:schemeClr val="bg1"/>
                  </a:solidFill>
                  <a:latin typeface="+mn-ea"/>
                  <a:ea typeface="+mn-ea"/>
                </a:rPr>
                <a:t>（</a:t>
              </a:r>
              <a:r>
                <a:rPr kumimoji="1" lang="en-US" altLang="ja-JP" sz="1400" b="1" dirty="0">
                  <a:solidFill>
                    <a:schemeClr val="bg1"/>
                  </a:solidFill>
                  <a:latin typeface="+mn-ea"/>
                  <a:ea typeface="+mn-ea"/>
                </a:rPr>
                <a:t>FPLD</a:t>
              </a:r>
              <a:r>
                <a:rPr kumimoji="1" lang="ja-JP" altLang="en-US" sz="1400" b="1" dirty="0">
                  <a:solidFill>
                    <a:schemeClr val="bg1"/>
                  </a:solidFill>
                  <a:latin typeface="+mn-ea"/>
                  <a:ea typeface="+mn-ea"/>
                </a:rPr>
                <a:t>）</a:t>
              </a:r>
              <a:r>
                <a:rPr kumimoji="1" lang="en-US" altLang="ja-JP" sz="1400" b="1" baseline="30000" dirty="0">
                  <a:solidFill>
                    <a:schemeClr val="bg1"/>
                  </a:solidFill>
                  <a:latin typeface="+mn-ea"/>
                  <a:ea typeface="+mn-ea"/>
                </a:rPr>
                <a:t>2-5</a:t>
              </a:r>
              <a:r>
                <a:rPr kumimoji="1" lang="ja-JP" altLang="en-US" sz="1400" b="1" baseline="30000" dirty="0">
                  <a:solidFill>
                    <a:schemeClr val="bg1"/>
                  </a:solidFill>
                  <a:latin typeface="+mn-ea"/>
                  <a:ea typeface="+mn-ea"/>
                </a:rPr>
                <a:t>）</a:t>
              </a:r>
            </a:p>
          </p:txBody>
        </p:sp>
        <p:sp>
          <p:nvSpPr>
            <p:cNvPr id="49" name="正方形/長方形 48">
              <a:extLst>
                <a:ext uri="{FF2B5EF4-FFF2-40B4-BE49-F238E27FC236}">
                  <a16:creationId xmlns:a16="http://schemas.microsoft.com/office/drawing/2014/main" id="{7D3372D5-93D7-F2C4-F6DD-A34820959E85}"/>
                </a:ext>
              </a:extLst>
            </p:cNvPr>
            <p:cNvSpPr/>
            <p:nvPr/>
          </p:nvSpPr>
          <p:spPr bwMode="auto">
            <a:xfrm>
              <a:off x="1415765" y="2207536"/>
              <a:ext cx="2880000" cy="3240000"/>
            </a:xfrm>
            <a:prstGeom prst="rect">
              <a:avLst/>
            </a:prstGeom>
            <a:solidFill>
              <a:srgbClr val="D0CFD0"/>
            </a:solidFill>
            <a:ln w="9525" cap="flat" cmpd="sng" algn="ctr">
              <a:noFill/>
              <a:prstDash val="solid"/>
              <a:round/>
              <a:headEnd type="none" w="med" len="med"/>
              <a:tailEnd type="none" w="med" len="med"/>
            </a:ln>
            <a:effectLst/>
          </p:spPr>
          <p:txBody>
            <a:bodyPr vert="horz" wrap="square" lIns="91440" tIns="72000" rIns="91440" bIns="45720" numCol="1" rtlCol="0" anchor="ctr" anchorCtr="0" compatLnSpc="1">
              <a:prstTxWarp prst="textNoShape">
                <a:avLst/>
              </a:prstTxWarp>
              <a:noAutofit/>
            </a:bodyPr>
            <a:lstStyle/>
            <a:p>
              <a:r>
                <a:rPr kumimoji="1" lang="ja-JP" altLang="en-US" sz="1800" dirty="0">
                  <a:solidFill>
                    <a:srgbClr val="BC136B"/>
                  </a:solidFill>
                  <a:latin typeface="+mn-ea"/>
                  <a:ea typeface="+mn-ea"/>
                </a:rPr>
                <a:t>一般集団における脂肪萎縮症の有病率は約</a:t>
              </a:r>
              <a:r>
                <a:rPr kumimoji="1" lang="en-US" altLang="ja-JP" sz="1800" dirty="0">
                  <a:solidFill>
                    <a:srgbClr val="BC136B"/>
                  </a:solidFill>
                  <a:latin typeface="+mn-ea"/>
                  <a:ea typeface="+mn-ea"/>
                </a:rPr>
                <a:t>7,000</a:t>
              </a:r>
              <a:r>
                <a:rPr kumimoji="1" lang="ja-JP" altLang="en-US" sz="1800" dirty="0">
                  <a:solidFill>
                    <a:srgbClr val="BC136B"/>
                  </a:solidFill>
                  <a:latin typeface="+mn-ea"/>
                  <a:ea typeface="+mn-ea"/>
                </a:rPr>
                <a:t>人に</a:t>
              </a:r>
              <a:r>
                <a:rPr kumimoji="1" lang="en-US" altLang="ja-JP" sz="1800" dirty="0">
                  <a:solidFill>
                    <a:srgbClr val="BC136B"/>
                  </a:solidFill>
                  <a:latin typeface="+mn-ea"/>
                  <a:ea typeface="+mn-ea"/>
                </a:rPr>
                <a:t>1</a:t>
              </a:r>
              <a:r>
                <a:rPr kumimoji="1" lang="ja-JP" altLang="en-US" sz="1800" dirty="0">
                  <a:solidFill>
                    <a:srgbClr val="BC136B"/>
                  </a:solidFill>
                  <a:latin typeface="+mn-ea"/>
                  <a:ea typeface="+mn-ea"/>
                </a:rPr>
                <a:t>人と推定される</a:t>
              </a:r>
              <a:endParaRPr kumimoji="1" lang="ja-JP" altLang="en-US" sz="1800" baseline="30000" dirty="0">
                <a:solidFill>
                  <a:srgbClr val="BC136B"/>
                </a:solidFill>
                <a:latin typeface="+mn-ea"/>
                <a:ea typeface="+mn-ea"/>
              </a:endParaRPr>
            </a:p>
          </p:txBody>
        </p:sp>
        <p:cxnSp>
          <p:nvCxnSpPr>
            <p:cNvPr id="50" name="直線コネクタ 49">
              <a:extLst>
                <a:ext uri="{FF2B5EF4-FFF2-40B4-BE49-F238E27FC236}">
                  <a16:creationId xmlns:a16="http://schemas.microsoft.com/office/drawing/2014/main" id="{12782CB7-926F-96E8-6091-4F8DC158438E}"/>
                </a:ext>
              </a:extLst>
            </p:cNvPr>
            <p:cNvCxnSpPr/>
            <p:nvPr/>
          </p:nvCxnSpPr>
          <p:spPr bwMode="auto">
            <a:xfrm>
              <a:off x="1415765" y="2205837"/>
              <a:ext cx="2880000" cy="0"/>
            </a:xfrm>
            <a:prstGeom prst="line">
              <a:avLst/>
            </a:prstGeom>
            <a:solidFill>
              <a:schemeClr val="accent1"/>
            </a:solidFill>
            <a:ln w="34925" cap="flat" cmpd="sng" algn="ctr">
              <a:solidFill>
                <a:srgbClr val="BC136B"/>
              </a:solidFill>
              <a:prstDash val="solid"/>
              <a:round/>
              <a:headEnd type="none" w="med" len="med"/>
              <a:tailEnd type="none" w="med" len="med"/>
            </a:ln>
            <a:effectLst/>
          </p:spPr>
        </p:cxnSp>
        <p:sp>
          <p:nvSpPr>
            <p:cNvPr id="51" name="テキスト ボックス 50">
              <a:extLst>
                <a:ext uri="{FF2B5EF4-FFF2-40B4-BE49-F238E27FC236}">
                  <a16:creationId xmlns:a16="http://schemas.microsoft.com/office/drawing/2014/main" id="{EA956CED-346B-C5A8-33CE-E1E559D633A3}"/>
                </a:ext>
              </a:extLst>
            </p:cNvPr>
            <p:cNvSpPr txBox="1"/>
            <p:nvPr/>
          </p:nvSpPr>
          <p:spPr>
            <a:xfrm>
              <a:off x="1776859" y="1945834"/>
              <a:ext cx="2159566" cy="523220"/>
            </a:xfrm>
            <a:prstGeom prst="rect">
              <a:avLst/>
            </a:prstGeom>
            <a:solidFill>
              <a:srgbClr val="BC136B"/>
            </a:solidFill>
          </p:spPr>
          <p:txBody>
            <a:bodyPr wrap="none" rtlCol="0" anchor="ctr">
              <a:noAutofit/>
            </a:bodyPr>
            <a:lstStyle/>
            <a:p>
              <a:pPr algn="ctr"/>
              <a:r>
                <a:rPr kumimoji="1" lang="ja-JP" altLang="en-US" sz="1400" b="1" dirty="0">
                  <a:solidFill>
                    <a:schemeClr val="bg1"/>
                  </a:solidFill>
                  <a:latin typeface="+mn-ea"/>
                  <a:ea typeface="+mn-ea"/>
                </a:rPr>
                <a:t>遺伝学</a:t>
              </a:r>
              <a:r>
                <a:rPr kumimoji="1" lang="en-US" altLang="ja-JP" sz="1400" b="1" baseline="30000" dirty="0">
                  <a:solidFill>
                    <a:schemeClr val="bg1"/>
                  </a:solidFill>
                  <a:latin typeface="+mn-ea"/>
                  <a:ea typeface="+mn-ea"/>
                </a:rPr>
                <a:t>1</a:t>
              </a:r>
              <a:r>
                <a:rPr kumimoji="1" lang="ja-JP" altLang="en-US" sz="1400" b="1" baseline="30000" dirty="0">
                  <a:solidFill>
                    <a:schemeClr val="bg1"/>
                  </a:solidFill>
                  <a:latin typeface="+mn-ea"/>
                  <a:ea typeface="+mn-ea"/>
                </a:rPr>
                <a:t>）</a:t>
              </a:r>
            </a:p>
          </p:txBody>
        </p:sp>
      </p:grpSp>
      <p:sp>
        <p:nvSpPr>
          <p:cNvPr id="52" name="テキスト ボックス 51">
            <a:extLst>
              <a:ext uri="{FF2B5EF4-FFF2-40B4-BE49-F238E27FC236}">
                <a16:creationId xmlns:a16="http://schemas.microsoft.com/office/drawing/2014/main" id="{AA13A2B2-E085-8008-A59F-804338290DAA}"/>
              </a:ext>
            </a:extLst>
          </p:cNvPr>
          <p:cNvSpPr txBox="1"/>
          <p:nvPr/>
        </p:nvSpPr>
        <p:spPr>
          <a:xfrm>
            <a:off x="6096000" y="4001375"/>
            <a:ext cx="1381124" cy="1592231"/>
          </a:xfrm>
          <a:prstGeom prst="rect">
            <a:avLst/>
          </a:prstGeom>
          <a:noFill/>
        </p:spPr>
        <p:txBody>
          <a:bodyPr wrap="square">
            <a:spAutoFit/>
          </a:bodyPr>
          <a:lstStyle/>
          <a:p>
            <a:pPr marL="0" marR="0" indent="0" defTabSz="914400" rtl="0" eaLnBrk="1" fontAlgn="base" latinLnBrk="0" hangingPunct="1">
              <a:lnSpc>
                <a:spcPct val="110000"/>
              </a:lnSpc>
              <a:spcBef>
                <a:spcPct val="0"/>
              </a:spcBef>
              <a:spcAft>
                <a:spcPct val="0"/>
              </a:spcAft>
              <a:buClrTx/>
              <a:buSzTx/>
              <a:buFontTx/>
              <a:buNone/>
              <a:tabLst/>
            </a:pPr>
            <a:r>
              <a:rPr lang="en-US" altLang="ja-JP" sz="1800" i="1" dirty="0">
                <a:solidFill>
                  <a:srgbClr val="0070C0"/>
                </a:solidFill>
                <a:ea typeface="ＭＳ Ｐゴシック" pitchFamily="50" charset="-128"/>
              </a:rPr>
              <a:t>ZMPSTE24</a:t>
            </a:r>
          </a:p>
          <a:p>
            <a:pPr marL="0" marR="0" indent="0" defTabSz="914400" rtl="0" eaLnBrk="1" fontAlgn="base" latinLnBrk="0" hangingPunct="1">
              <a:lnSpc>
                <a:spcPct val="110000"/>
              </a:lnSpc>
              <a:spcBef>
                <a:spcPct val="0"/>
              </a:spcBef>
              <a:spcAft>
                <a:spcPct val="0"/>
              </a:spcAft>
              <a:buClrTx/>
              <a:buSzTx/>
              <a:buFontTx/>
              <a:buNone/>
              <a:tabLst/>
            </a:pPr>
            <a:r>
              <a:rPr kumimoji="1" lang="en-US" altLang="ja-JP" sz="1800" i="1" u="none" strike="noStrike" cap="none" normalizeH="0" baseline="0" dirty="0">
                <a:ln>
                  <a:noFill/>
                </a:ln>
                <a:solidFill>
                  <a:srgbClr val="0070C0"/>
                </a:solidFill>
                <a:effectLst/>
                <a:latin typeface="Arial" charset="0"/>
                <a:ea typeface="ＭＳ Ｐゴシック" pitchFamily="50" charset="-128"/>
              </a:rPr>
              <a:t>SPRTN</a:t>
            </a:r>
          </a:p>
          <a:p>
            <a:pPr marL="0" marR="0" indent="0" defTabSz="914400" rtl="0" eaLnBrk="1" fontAlgn="base" latinLnBrk="0" hangingPunct="1">
              <a:lnSpc>
                <a:spcPct val="110000"/>
              </a:lnSpc>
              <a:spcBef>
                <a:spcPct val="0"/>
              </a:spcBef>
              <a:spcAft>
                <a:spcPct val="0"/>
              </a:spcAft>
              <a:buClrTx/>
              <a:buSzTx/>
              <a:buFontTx/>
              <a:buNone/>
              <a:tabLst/>
            </a:pPr>
            <a:r>
              <a:rPr lang="en-US" altLang="ja-JP" sz="1800" i="1" dirty="0">
                <a:solidFill>
                  <a:srgbClr val="0070C0"/>
                </a:solidFill>
                <a:ea typeface="ＭＳ Ｐゴシック" pitchFamily="50" charset="-128"/>
              </a:rPr>
              <a:t>ERCC6</a:t>
            </a:r>
          </a:p>
          <a:p>
            <a:pPr marL="0" marR="0" indent="0" defTabSz="914400" rtl="0" eaLnBrk="1" fontAlgn="base" latinLnBrk="0" hangingPunct="1">
              <a:lnSpc>
                <a:spcPct val="110000"/>
              </a:lnSpc>
              <a:spcBef>
                <a:spcPct val="0"/>
              </a:spcBef>
              <a:spcAft>
                <a:spcPct val="0"/>
              </a:spcAft>
              <a:buClrTx/>
              <a:buSzTx/>
              <a:buFontTx/>
              <a:buNone/>
              <a:tabLst/>
            </a:pPr>
            <a:r>
              <a:rPr kumimoji="1" lang="en-US" altLang="ja-JP" sz="1800" i="1" u="none" strike="noStrike" cap="none" normalizeH="0" baseline="0" dirty="0">
                <a:ln>
                  <a:noFill/>
                </a:ln>
                <a:solidFill>
                  <a:srgbClr val="0070C0"/>
                </a:solidFill>
                <a:effectLst/>
                <a:latin typeface="Arial" charset="0"/>
                <a:ea typeface="ＭＳ Ｐゴシック" pitchFamily="50" charset="-128"/>
              </a:rPr>
              <a:t>ERCC8</a:t>
            </a:r>
          </a:p>
          <a:p>
            <a:pPr marL="0" marR="0" indent="0" defTabSz="914400" rtl="0" eaLnBrk="1" fontAlgn="base" latinLnBrk="0" hangingPunct="1">
              <a:lnSpc>
                <a:spcPct val="110000"/>
              </a:lnSpc>
              <a:spcBef>
                <a:spcPct val="0"/>
              </a:spcBef>
              <a:spcAft>
                <a:spcPct val="0"/>
              </a:spcAft>
              <a:buClrTx/>
              <a:buSzTx/>
              <a:buFontTx/>
              <a:buNone/>
              <a:tabLst/>
            </a:pPr>
            <a:r>
              <a:rPr lang="en-US" altLang="ja-JP" sz="1800" i="1" dirty="0">
                <a:solidFill>
                  <a:srgbClr val="0070C0"/>
                </a:solidFill>
                <a:ea typeface="ＭＳ Ｐゴシック" pitchFamily="50" charset="-128"/>
              </a:rPr>
              <a:t>LMNA</a:t>
            </a:r>
            <a:endParaRPr kumimoji="1" lang="en-US" altLang="ja-JP" sz="1800" i="1" u="none" strike="noStrike" cap="none" normalizeH="0" baseline="0" dirty="0">
              <a:ln>
                <a:noFill/>
              </a:ln>
              <a:solidFill>
                <a:srgbClr val="0070C0"/>
              </a:solidFill>
              <a:effectLst/>
              <a:latin typeface="Arial" charset="0"/>
              <a:ea typeface="ＭＳ Ｐゴシック" pitchFamily="50" charset="-128"/>
            </a:endParaRPr>
          </a:p>
        </p:txBody>
      </p:sp>
      <p:sp>
        <p:nvSpPr>
          <p:cNvPr id="53" name="テキスト ボックス 52">
            <a:extLst>
              <a:ext uri="{FF2B5EF4-FFF2-40B4-BE49-F238E27FC236}">
                <a16:creationId xmlns:a16="http://schemas.microsoft.com/office/drawing/2014/main" id="{ACCCE103-CC73-A0C2-D404-7E19E5FD8D16}"/>
              </a:ext>
            </a:extLst>
          </p:cNvPr>
          <p:cNvSpPr txBox="1"/>
          <p:nvPr/>
        </p:nvSpPr>
        <p:spPr>
          <a:xfrm>
            <a:off x="4656525" y="2782580"/>
            <a:ext cx="3239712" cy="2811026"/>
          </a:xfrm>
          <a:prstGeom prst="rect">
            <a:avLst/>
          </a:prstGeom>
          <a:noFill/>
        </p:spPr>
        <p:txBody>
          <a:bodyPr wrap="square">
            <a:spAutoFit/>
          </a:bodyPr>
          <a:lstStyle/>
          <a:p>
            <a:pPr marL="0" marR="0" indent="0" defTabSz="914400" rtl="0" eaLnBrk="1" fontAlgn="base" latinLnBrk="0" hangingPunct="1">
              <a:lnSpc>
                <a:spcPct val="110000"/>
              </a:lnSpc>
              <a:spcBef>
                <a:spcPct val="0"/>
              </a:spcBef>
              <a:spcAft>
                <a:spcPct val="0"/>
              </a:spcAft>
              <a:buClrTx/>
              <a:buSzTx/>
              <a:buFontTx/>
              <a:buNone/>
              <a:tabLst/>
            </a:pPr>
            <a:r>
              <a:rPr kumimoji="1" lang="en-US" altLang="ja-JP" sz="1800" b="1" i="1" u="none" strike="noStrike" cap="none" normalizeH="0" baseline="0" dirty="0">
                <a:ln>
                  <a:noFill/>
                </a:ln>
                <a:solidFill>
                  <a:srgbClr val="BC136B"/>
                </a:solidFill>
                <a:effectLst/>
                <a:latin typeface="Arial" charset="0"/>
                <a:ea typeface="ＭＳ Ｐゴシック" pitchFamily="50" charset="-128"/>
              </a:rPr>
              <a:t>AGPAT2</a:t>
            </a:r>
            <a:r>
              <a:rPr kumimoji="1" lang="ja-JP" altLang="en-US" sz="1800" u="none" strike="noStrike" cap="none" normalizeH="0" baseline="0" dirty="0">
                <a:ln>
                  <a:noFill/>
                </a:ln>
                <a:solidFill>
                  <a:srgbClr val="BC136B"/>
                </a:solidFill>
                <a:effectLst/>
                <a:latin typeface="Arial" charset="0"/>
                <a:ea typeface="ＭＳ Ｐゴシック" pitchFamily="50" charset="-128"/>
              </a:rPr>
              <a:t>：</a:t>
            </a:r>
            <a:r>
              <a:rPr kumimoji="1" lang="en-US" altLang="ja-JP" sz="1800" u="none" strike="noStrike" cap="none" normalizeH="0" baseline="0" dirty="0">
                <a:ln>
                  <a:noFill/>
                </a:ln>
                <a:solidFill>
                  <a:srgbClr val="BC136B"/>
                </a:solidFill>
                <a:effectLst/>
                <a:latin typeface="Arial" charset="0"/>
                <a:ea typeface="ＭＳ Ｐゴシック" pitchFamily="50" charset="-128"/>
              </a:rPr>
              <a:t>CGL1</a:t>
            </a:r>
          </a:p>
          <a:p>
            <a:pPr marL="0" marR="0" indent="0" defTabSz="914400" rtl="0" eaLnBrk="1" fontAlgn="base" latinLnBrk="0" hangingPunct="1">
              <a:lnSpc>
                <a:spcPct val="110000"/>
              </a:lnSpc>
              <a:spcBef>
                <a:spcPct val="0"/>
              </a:spcBef>
              <a:spcAft>
                <a:spcPct val="0"/>
              </a:spcAft>
              <a:buClrTx/>
              <a:buSzTx/>
              <a:buFontTx/>
              <a:buNone/>
              <a:tabLst/>
            </a:pPr>
            <a:r>
              <a:rPr lang="en-US" altLang="ja-JP" sz="1800" b="1" i="1" dirty="0">
                <a:solidFill>
                  <a:srgbClr val="BC136B"/>
                </a:solidFill>
                <a:ea typeface="ＭＳ Ｐゴシック" pitchFamily="50" charset="-128"/>
              </a:rPr>
              <a:t>BSCL2</a:t>
            </a:r>
            <a:r>
              <a:rPr lang="ja-JP" altLang="en-US" sz="1800" dirty="0">
                <a:solidFill>
                  <a:srgbClr val="BC136B"/>
                </a:solidFill>
                <a:ea typeface="ＭＳ Ｐゴシック" pitchFamily="50" charset="-128"/>
              </a:rPr>
              <a:t>：</a:t>
            </a:r>
            <a:r>
              <a:rPr lang="en-US" altLang="ja-JP" sz="1800" dirty="0">
                <a:solidFill>
                  <a:srgbClr val="BC136B"/>
                </a:solidFill>
                <a:ea typeface="ＭＳ Ｐゴシック" pitchFamily="50" charset="-128"/>
              </a:rPr>
              <a:t>CGL2</a:t>
            </a:r>
            <a:endParaRPr lang="en-US" altLang="ja-JP" sz="900" strike="sngStrike" dirty="0">
              <a:solidFill>
                <a:srgbClr val="BC136B"/>
              </a:solidFill>
              <a:ea typeface="ＭＳ Ｐゴシック" pitchFamily="50" charset="-128"/>
            </a:endParaRPr>
          </a:p>
          <a:p>
            <a:pPr marL="0" marR="0" indent="0" defTabSz="914400" rtl="0" eaLnBrk="1" fontAlgn="base" latinLnBrk="0" hangingPunct="1">
              <a:lnSpc>
                <a:spcPct val="110000"/>
              </a:lnSpc>
              <a:spcBef>
                <a:spcPct val="0"/>
              </a:spcBef>
              <a:spcAft>
                <a:spcPct val="0"/>
              </a:spcAft>
              <a:buClrTx/>
              <a:buSzTx/>
              <a:buFontTx/>
              <a:buNone/>
              <a:tabLst/>
            </a:pPr>
            <a:r>
              <a:rPr lang="en-US" altLang="ja-JP" sz="1800" b="1" i="1" dirty="0">
                <a:solidFill>
                  <a:srgbClr val="BC136B"/>
                </a:solidFill>
                <a:ea typeface="ＭＳ Ｐゴシック" pitchFamily="50" charset="-128"/>
              </a:rPr>
              <a:t>CAV1</a:t>
            </a:r>
            <a:r>
              <a:rPr lang="ja-JP" altLang="en-US" sz="1800" dirty="0">
                <a:solidFill>
                  <a:srgbClr val="BC136B"/>
                </a:solidFill>
                <a:ea typeface="ＭＳ Ｐゴシック" pitchFamily="50" charset="-128"/>
              </a:rPr>
              <a:t>：</a:t>
            </a:r>
            <a:r>
              <a:rPr lang="en-US" altLang="ja-JP" sz="1800" dirty="0">
                <a:solidFill>
                  <a:srgbClr val="BC136B"/>
                </a:solidFill>
                <a:ea typeface="ＭＳ Ｐゴシック" pitchFamily="50" charset="-128"/>
              </a:rPr>
              <a:t>CGL3</a:t>
            </a:r>
          </a:p>
          <a:p>
            <a:pPr eaLnBrk="1" hangingPunct="1">
              <a:lnSpc>
                <a:spcPct val="110000"/>
              </a:lnSpc>
            </a:pPr>
            <a:r>
              <a:rPr kumimoji="1" lang="en-US" altLang="ja-JP" sz="1800" b="1" i="1" u="none" strike="noStrike" cap="none" normalizeH="0" baseline="0" dirty="0">
                <a:ln>
                  <a:noFill/>
                </a:ln>
                <a:solidFill>
                  <a:srgbClr val="BC136B"/>
                </a:solidFill>
                <a:effectLst/>
                <a:latin typeface="Arial" charset="0"/>
                <a:ea typeface="ＭＳ Ｐゴシック" pitchFamily="50" charset="-128"/>
              </a:rPr>
              <a:t>PTRF</a:t>
            </a:r>
            <a:r>
              <a:rPr kumimoji="1" lang="ja-JP" altLang="en-US" sz="1800" u="none" strike="noStrike" cap="none" normalizeH="0" baseline="0" dirty="0">
                <a:ln>
                  <a:noFill/>
                </a:ln>
                <a:solidFill>
                  <a:srgbClr val="BC136B"/>
                </a:solidFill>
                <a:effectLst/>
                <a:latin typeface="Arial" charset="0"/>
                <a:ea typeface="ＭＳ Ｐゴシック" pitchFamily="50" charset="-128"/>
              </a:rPr>
              <a:t>：</a:t>
            </a:r>
            <a:r>
              <a:rPr kumimoji="1" lang="en-US" altLang="ja-JP" sz="1800" u="none" strike="noStrike" cap="none" normalizeH="0" baseline="0" dirty="0">
                <a:ln>
                  <a:noFill/>
                </a:ln>
                <a:solidFill>
                  <a:srgbClr val="BC136B"/>
                </a:solidFill>
                <a:effectLst/>
                <a:latin typeface="Arial" charset="0"/>
                <a:ea typeface="ＭＳ Ｐゴシック" pitchFamily="50" charset="-128"/>
              </a:rPr>
              <a:t>CGL4</a:t>
            </a:r>
            <a:endParaRPr lang="en-US" altLang="ja-JP" sz="1800" dirty="0">
              <a:solidFill>
                <a:srgbClr val="BC136B"/>
              </a:solidFill>
              <a:ea typeface="ＭＳ Ｐゴシック" pitchFamily="50" charset="-128"/>
            </a:endParaRPr>
          </a:p>
          <a:p>
            <a:pPr marL="0" marR="0" indent="0" defTabSz="914400" rtl="0" eaLnBrk="1" fontAlgn="base" latinLnBrk="0" hangingPunct="1">
              <a:lnSpc>
                <a:spcPct val="110000"/>
              </a:lnSpc>
              <a:spcBef>
                <a:spcPct val="0"/>
              </a:spcBef>
              <a:spcAft>
                <a:spcPct val="0"/>
              </a:spcAft>
              <a:buClrTx/>
              <a:buSzTx/>
              <a:buFontTx/>
              <a:buNone/>
              <a:tabLst/>
            </a:pPr>
            <a:r>
              <a:rPr kumimoji="1" lang="en-US" altLang="ja-JP" sz="1800" i="1" u="none" strike="noStrike" cap="none" normalizeH="0" baseline="0" dirty="0">
                <a:ln>
                  <a:noFill/>
                </a:ln>
                <a:solidFill>
                  <a:srgbClr val="0070C0"/>
                </a:solidFill>
                <a:effectLst/>
                <a:latin typeface="Arial" charset="0"/>
                <a:ea typeface="ＭＳ Ｐゴシック" pitchFamily="50" charset="-128"/>
              </a:rPr>
              <a:t>PIK3R1</a:t>
            </a:r>
          </a:p>
          <a:p>
            <a:pPr marL="0" marR="0" indent="0" defTabSz="914400" rtl="0" eaLnBrk="1" fontAlgn="base" latinLnBrk="0" hangingPunct="1">
              <a:lnSpc>
                <a:spcPct val="110000"/>
              </a:lnSpc>
              <a:spcBef>
                <a:spcPct val="0"/>
              </a:spcBef>
              <a:spcAft>
                <a:spcPct val="0"/>
              </a:spcAft>
              <a:buClrTx/>
              <a:buSzTx/>
              <a:buFontTx/>
              <a:buNone/>
              <a:tabLst/>
            </a:pPr>
            <a:r>
              <a:rPr lang="en-US" altLang="ja-JP" sz="1800" i="1" dirty="0">
                <a:solidFill>
                  <a:srgbClr val="0070C0"/>
                </a:solidFill>
                <a:ea typeface="ＭＳ Ｐゴシック" pitchFamily="50" charset="-128"/>
              </a:rPr>
              <a:t>POLD1</a:t>
            </a:r>
          </a:p>
          <a:p>
            <a:pPr marL="0" marR="0" indent="0" defTabSz="914400" rtl="0" eaLnBrk="1" fontAlgn="base" latinLnBrk="0" hangingPunct="1">
              <a:lnSpc>
                <a:spcPct val="110000"/>
              </a:lnSpc>
              <a:spcBef>
                <a:spcPct val="0"/>
              </a:spcBef>
              <a:spcAft>
                <a:spcPct val="0"/>
              </a:spcAft>
              <a:buClrTx/>
              <a:buSzTx/>
              <a:buFontTx/>
              <a:buNone/>
              <a:tabLst/>
            </a:pPr>
            <a:r>
              <a:rPr kumimoji="1" lang="en-US" altLang="ja-JP" sz="1800" i="1" u="none" strike="noStrike" cap="none" normalizeH="0" baseline="0" dirty="0">
                <a:ln>
                  <a:noFill/>
                </a:ln>
                <a:solidFill>
                  <a:srgbClr val="0070C0"/>
                </a:solidFill>
                <a:effectLst/>
                <a:latin typeface="Arial" charset="0"/>
                <a:ea typeface="ＭＳ Ｐゴシック" pitchFamily="50" charset="-128"/>
              </a:rPr>
              <a:t>KCNJ6</a:t>
            </a:r>
          </a:p>
          <a:p>
            <a:pPr marL="0" marR="0" indent="0" defTabSz="914400" rtl="0" eaLnBrk="1" fontAlgn="base" latinLnBrk="0" hangingPunct="1">
              <a:lnSpc>
                <a:spcPct val="110000"/>
              </a:lnSpc>
              <a:spcBef>
                <a:spcPct val="0"/>
              </a:spcBef>
              <a:spcAft>
                <a:spcPct val="0"/>
              </a:spcAft>
              <a:buClrTx/>
              <a:buSzTx/>
              <a:buFontTx/>
              <a:buNone/>
              <a:tabLst/>
            </a:pPr>
            <a:r>
              <a:rPr lang="en-US" altLang="ja-JP" sz="1800" i="1" dirty="0">
                <a:solidFill>
                  <a:srgbClr val="0070C0"/>
                </a:solidFill>
                <a:ea typeface="ＭＳ Ｐゴシック" pitchFamily="50" charset="-128"/>
              </a:rPr>
              <a:t>BANF1</a:t>
            </a:r>
          </a:p>
          <a:p>
            <a:pPr marL="0" marR="0" indent="0" defTabSz="914400" rtl="0" eaLnBrk="1" fontAlgn="base" latinLnBrk="0" hangingPunct="1">
              <a:lnSpc>
                <a:spcPct val="110000"/>
              </a:lnSpc>
              <a:spcBef>
                <a:spcPct val="0"/>
              </a:spcBef>
              <a:spcAft>
                <a:spcPct val="0"/>
              </a:spcAft>
              <a:buClrTx/>
              <a:buSzTx/>
              <a:buFontTx/>
              <a:buNone/>
              <a:tabLst/>
            </a:pPr>
            <a:r>
              <a:rPr kumimoji="1" lang="en-US" altLang="ja-JP" sz="1800" i="1" u="none" strike="noStrike" cap="none" normalizeH="0" baseline="0" dirty="0">
                <a:ln>
                  <a:noFill/>
                </a:ln>
                <a:solidFill>
                  <a:srgbClr val="0070C0"/>
                </a:solidFill>
                <a:effectLst/>
                <a:latin typeface="Arial" charset="0"/>
                <a:ea typeface="ＭＳ Ｐゴシック" pitchFamily="50" charset="-128"/>
              </a:rPr>
              <a:t>PCYT1A</a:t>
            </a:r>
          </a:p>
        </p:txBody>
      </p:sp>
      <p:sp>
        <p:nvSpPr>
          <p:cNvPr id="54" name="テキスト ボックス 53">
            <a:extLst>
              <a:ext uri="{FF2B5EF4-FFF2-40B4-BE49-F238E27FC236}">
                <a16:creationId xmlns:a16="http://schemas.microsoft.com/office/drawing/2014/main" id="{9525CC34-AB74-AF10-7E4E-3FE235140371}"/>
              </a:ext>
            </a:extLst>
          </p:cNvPr>
          <p:cNvSpPr txBox="1"/>
          <p:nvPr/>
        </p:nvSpPr>
        <p:spPr>
          <a:xfrm>
            <a:off x="7896237" y="2781219"/>
            <a:ext cx="2879998" cy="2506327"/>
          </a:xfrm>
          <a:prstGeom prst="rect">
            <a:avLst/>
          </a:prstGeom>
          <a:noFill/>
        </p:spPr>
        <p:txBody>
          <a:bodyPr wrap="square">
            <a:spAutoFit/>
          </a:bodyPr>
          <a:lstStyle/>
          <a:p>
            <a:pPr marL="0" marR="0" indent="0" defTabSz="914400" rtl="0" eaLnBrk="1" fontAlgn="base" latinLnBrk="0" hangingPunct="1">
              <a:lnSpc>
                <a:spcPct val="110000"/>
              </a:lnSpc>
              <a:spcBef>
                <a:spcPct val="0"/>
              </a:spcBef>
              <a:spcAft>
                <a:spcPct val="0"/>
              </a:spcAft>
              <a:buClrTx/>
              <a:buSzTx/>
              <a:buFontTx/>
              <a:buNone/>
              <a:tabLst/>
            </a:pPr>
            <a:r>
              <a:rPr kumimoji="1" lang="en-US" altLang="ja-JP" sz="1800" b="1" i="1" u="none" strike="noStrike" cap="none" normalizeH="0" baseline="0" dirty="0" err="1">
                <a:ln>
                  <a:noFill/>
                </a:ln>
                <a:solidFill>
                  <a:srgbClr val="BC136B"/>
                </a:solidFill>
                <a:effectLst/>
                <a:latin typeface="Arial" charset="0"/>
                <a:ea typeface="ＭＳ Ｐゴシック" pitchFamily="50" charset="-128"/>
              </a:rPr>
              <a:t>LMNA</a:t>
            </a:r>
            <a:r>
              <a:rPr kumimoji="1" lang="en-US" altLang="ja-JP" sz="1800" b="1" i="1" u="none" strike="noStrike" cap="none" normalizeH="0" baseline="30000" dirty="0" err="1">
                <a:ln>
                  <a:noFill/>
                </a:ln>
                <a:solidFill>
                  <a:srgbClr val="BC136B"/>
                </a:solidFill>
                <a:effectLst/>
                <a:latin typeface="Arial" charset="0"/>
                <a:ea typeface="ＭＳ Ｐゴシック" pitchFamily="50" charset="-128"/>
              </a:rPr>
              <a:t>a</a:t>
            </a:r>
            <a:r>
              <a:rPr kumimoji="1" lang="ja-JP" altLang="en-US" sz="1800" u="none" strike="noStrike" cap="none" normalizeH="0" dirty="0">
                <a:ln>
                  <a:noFill/>
                </a:ln>
                <a:solidFill>
                  <a:srgbClr val="BC136B"/>
                </a:solidFill>
                <a:effectLst/>
                <a:latin typeface="Arial" charset="0"/>
                <a:ea typeface="ＭＳ Ｐゴシック" pitchFamily="50" charset="-128"/>
              </a:rPr>
              <a:t>：</a:t>
            </a:r>
            <a:r>
              <a:rPr kumimoji="1" lang="en-US" altLang="ja-JP" sz="1800" u="none" strike="noStrike" cap="none" normalizeH="0" dirty="0">
                <a:ln>
                  <a:noFill/>
                </a:ln>
                <a:solidFill>
                  <a:srgbClr val="BC136B"/>
                </a:solidFill>
                <a:effectLst/>
                <a:latin typeface="Arial" charset="0"/>
                <a:ea typeface="ＭＳ Ｐゴシック" pitchFamily="50" charset="-128"/>
              </a:rPr>
              <a:t>FPLD2</a:t>
            </a:r>
            <a:r>
              <a:rPr kumimoji="1" lang="en-US" altLang="ja-JP" sz="1050" u="none" strike="noStrike" cap="none" normalizeH="0" dirty="0">
                <a:ln>
                  <a:noFill/>
                </a:ln>
                <a:solidFill>
                  <a:srgbClr val="BC136B"/>
                </a:solidFill>
                <a:effectLst/>
                <a:latin typeface="Arial" charset="0"/>
                <a:ea typeface="ＭＳ Ｐゴシック" pitchFamily="50" charset="-128"/>
              </a:rPr>
              <a:t>(Dunnigan</a:t>
            </a:r>
            <a:r>
              <a:rPr kumimoji="1" lang="ja-JP" altLang="en-US" sz="1050" u="none" strike="noStrike" cap="none" normalizeH="0" dirty="0">
                <a:ln>
                  <a:noFill/>
                </a:ln>
                <a:solidFill>
                  <a:srgbClr val="BC136B"/>
                </a:solidFill>
                <a:effectLst/>
                <a:latin typeface="Arial" charset="0"/>
                <a:ea typeface="ＭＳ Ｐゴシック" pitchFamily="50" charset="-128"/>
              </a:rPr>
              <a:t>症候群</a:t>
            </a:r>
            <a:r>
              <a:rPr kumimoji="1" lang="en-US" altLang="ja-JP" sz="1050" u="none" strike="noStrike" cap="none" normalizeH="0" dirty="0">
                <a:ln>
                  <a:noFill/>
                </a:ln>
                <a:solidFill>
                  <a:srgbClr val="BC136B"/>
                </a:solidFill>
                <a:effectLst/>
                <a:latin typeface="Arial" charset="0"/>
                <a:ea typeface="ＭＳ Ｐゴシック" pitchFamily="50" charset="-128"/>
              </a:rPr>
              <a:t>)</a:t>
            </a:r>
            <a:endParaRPr kumimoji="1" lang="en-US" altLang="ja-JP" sz="1800" u="none" strike="noStrike" cap="none" normalizeH="0" dirty="0">
              <a:ln>
                <a:noFill/>
              </a:ln>
              <a:solidFill>
                <a:srgbClr val="BC136B"/>
              </a:solidFill>
              <a:effectLst/>
              <a:latin typeface="Arial" charset="0"/>
              <a:ea typeface="ＭＳ Ｐゴシック" pitchFamily="50" charset="-128"/>
            </a:endParaRPr>
          </a:p>
          <a:p>
            <a:pPr marL="0" marR="0" indent="0" defTabSz="914400" rtl="0" eaLnBrk="1" fontAlgn="base" latinLnBrk="0" hangingPunct="1">
              <a:lnSpc>
                <a:spcPct val="110000"/>
              </a:lnSpc>
              <a:spcBef>
                <a:spcPct val="0"/>
              </a:spcBef>
              <a:spcAft>
                <a:spcPct val="0"/>
              </a:spcAft>
              <a:buClrTx/>
              <a:buSzTx/>
              <a:buFontTx/>
              <a:buNone/>
              <a:tabLst/>
            </a:pPr>
            <a:r>
              <a:rPr lang="en-US" altLang="ja-JP" sz="1800" b="1" i="1" dirty="0" err="1">
                <a:solidFill>
                  <a:srgbClr val="BC136B"/>
                </a:solidFill>
                <a:ea typeface="ＭＳ Ｐゴシック" pitchFamily="50" charset="-128"/>
              </a:rPr>
              <a:t>PPARG</a:t>
            </a:r>
            <a:r>
              <a:rPr lang="en-US" altLang="ja-JP" sz="1800" b="1" i="1" baseline="30000" dirty="0" err="1">
                <a:solidFill>
                  <a:srgbClr val="BC136B"/>
                </a:solidFill>
                <a:ea typeface="ＭＳ Ｐゴシック" pitchFamily="50" charset="-128"/>
              </a:rPr>
              <a:t>a</a:t>
            </a:r>
            <a:endParaRPr kumimoji="1" lang="en-US" altLang="ja-JP" sz="1800" b="1" i="1" u="none" strike="noStrike" cap="none" normalizeH="0" baseline="30000" dirty="0">
              <a:ln>
                <a:noFill/>
              </a:ln>
              <a:solidFill>
                <a:srgbClr val="BC136B"/>
              </a:solidFill>
              <a:effectLst/>
              <a:latin typeface="Arial" charset="0"/>
              <a:ea typeface="ＭＳ Ｐゴシック" pitchFamily="50" charset="-128"/>
            </a:endParaRPr>
          </a:p>
          <a:p>
            <a:pPr marL="0" marR="0" indent="0" defTabSz="914400" rtl="0" eaLnBrk="1" fontAlgn="base" latinLnBrk="0" hangingPunct="1">
              <a:lnSpc>
                <a:spcPct val="110000"/>
              </a:lnSpc>
              <a:spcBef>
                <a:spcPct val="0"/>
              </a:spcBef>
              <a:spcAft>
                <a:spcPct val="0"/>
              </a:spcAft>
              <a:buClrTx/>
              <a:buSzTx/>
              <a:buFontTx/>
              <a:buNone/>
              <a:tabLst/>
            </a:pPr>
            <a:r>
              <a:rPr kumimoji="1" lang="en-US" altLang="ja-JP" sz="1800" i="1" u="none" strike="noStrike" cap="none" normalizeH="0" baseline="0" dirty="0">
                <a:ln>
                  <a:noFill/>
                </a:ln>
                <a:solidFill>
                  <a:schemeClr val="accent6"/>
                </a:solidFill>
                <a:effectLst/>
                <a:latin typeface="Arial" charset="0"/>
                <a:ea typeface="ＭＳ Ｐゴシック" pitchFamily="50" charset="-128"/>
              </a:rPr>
              <a:t>PLIN1</a:t>
            </a:r>
          </a:p>
          <a:p>
            <a:pPr marL="0" marR="0" indent="0" defTabSz="914400" rtl="0" eaLnBrk="1" fontAlgn="base" latinLnBrk="0" hangingPunct="1">
              <a:lnSpc>
                <a:spcPct val="110000"/>
              </a:lnSpc>
              <a:spcBef>
                <a:spcPct val="0"/>
              </a:spcBef>
              <a:spcAft>
                <a:spcPct val="0"/>
              </a:spcAft>
              <a:buClrTx/>
              <a:buSzTx/>
              <a:buFontTx/>
              <a:buNone/>
              <a:tabLst/>
            </a:pPr>
            <a:r>
              <a:rPr lang="en-US" altLang="ja-JP" sz="1800" i="1" dirty="0">
                <a:solidFill>
                  <a:schemeClr val="accent6"/>
                </a:solidFill>
                <a:ea typeface="ＭＳ Ｐゴシック" pitchFamily="50" charset="-128"/>
              </a:rPr>
              <a:t>CIDEC</a:t>
            </a:r>
          </a:p>
          <a:p>
            <a:pPr marL="0" marR="0" indent="0" defTabSz="914400" rtl="0" eaLnBrk="1" fontAlgn="base" latinLnBrk="0" hangingPunct="1">
              <a:lnSpc>
                <a:spcPct val="110000"/>
              </a:lnSpc>
              <a:spcBef>
                <a:spcPct val="0"/>
              </a:spcBef>
              <a:spcAft>
                <a:spcPct val="0"/>
              </a:spcAft>
              <a:buClrTx/>
              <a:buSzTx/>
              <a:buFontTx/>
              <a:buNone/>
              <a:tabLst/>
            </a:pPr>
            <a:r>
              <a:rPr kumimoji="1" lang="en-US" altLang="ja-JP" sz="1800" i="1" u="none" strike="noStrike" cap="none" normalizeH="0" baseline="0" dirty="0">
                <a:ln>
                  <a:noFill/>
                </a:ln>
                <a:solidFill>
                  <a:schemeClr val="accent6"/>
                </a:solidFill>
                <a:effectLst/>
                <a:latin typeface="Arial" charset="0"/>
                <a:ea typeface="ＭＳ Ｐゴシック" pitchFamily="50" charset="-128"/>
              </a:rPr>
              <a:t>LIPE</a:t>
            </a:r>
          </a:p>
          <a:p>
            <a:pPr marL="0" marR="0" indent="0" defTabSz="914400" rtl="0" eaLnBrk="1" fontAlgn="base" latinLnBrk="0" hangingPunct="1">
              <a:lnSpc>
                <a:spcPct val="110000"/>
              </a:lnSpc>
              <a:spcBef>
                <a:spcPct val="0"/>
              </a:spcBef>
              <a:spcAft>
                <a:spcPct val="0"/>
              </a:spcAft>
              <a:buClrTx/>
              <a:buSzTx/>
              <a:buFontTx/>
              <a:buNone/>
              <a:tabLst/>
            </a:pPr>
            <a:r>
              <a:rPr lang="en-US" altLang="ja-JP" sz="1800" i="1" dirty="0">
                <a:solidFill>
                  <a:schemeClr val="accent6"/>
                </a:solidFill>
                <a:ea typeface="ＭＳ Ｐゴシック" pitchFamily="50" charset="-128"/>
              </a:rPr>
              <a:t>AKT2</a:t>
            </a:r>
          </a:p>
          <a:p>
            <a:pPr eaLnBrk="1" hangingPunct="1">
              <a:lnSpc>
                <a:spcPct val="110000"/>
              </a:lnSpc>
            </a:pPr>
            <a:r>
              <a:rPr kumimoji="1" lang="en-US" altLang="ja-JP" sz="1800" i="1" u="none" strike="noStrike" cap="none" normalizeH="0" baseline="0" dirty="0">
                <a:ln>
                  <a:noFill/>
                </a:ln>
                <a:solidFill>
                  <a:schemeClr val="accent6"/>
                </a:solidFill>
                <a:effectLst/>
                <a:latin typeface="Arial" charset="0"/>
                <a:ea typeface="ＭＳ Ｐゴシック" pitchFamily="50" charset="-128"/>
              </a:rPr>
              <a:t>FBN1</a:t>
            </a:r>
          </a:p>
          <a:p>
            <a:pPr eaLnBrk="1" hangingPunct="1">
              <a:lnSpc>
                <a:spcPct val="110000"/>
              </a:lnSpc>
            </a:pPr>
            <a:r>
              <a:rPr lang="en-US" altLang="ja-JP" sz="1800" i="1" dirty="0">
                <a:solidFill>
                  <a:schemeClr val="accent6"/>
                </a:solidFill>
                <a:ea typeface="ＭＳ Ｐゴシック" pitchFamily="50" charset="-128"/>
              </a:rPr>
              <a:t>CAV1</a:t>
            </a:r>
            <a:endParaRPr kumimoji="1" lang="en-US" altLang="ja-JP" sz="1800" i="1" u="none" strike="noStrike" cap="none" normalizeH="0" baseline="0" dirty="0">
              <a:ln>
                <a:noFill/>
              </a:ln>
              <a:solidFill>
                <a:schemeClr val="accent6"/>
              </a:solidFill>
              <a:effectLst/>
              <a:latin typeface="Arial" charset="0"/>
              <a:ea typeface="ＭＳ Ｐゴシック" pitchFamily="50" charset="-128"/>
            </a:endParaRPr>
          </a:p>
        </p:txBody>
      </p:sp>
      <p:sp>
        <p:nvSpPr>
          <p:cNvPr id="55" name="テキスト ボックス 54">
            <a:extLst>
              <a:ext uri="{FF2B5EF4-FFF2-40B4-BE49-F238E27FC236}">
                <a16:creationId xmlns:a16="http://schemas.microsoft.com/office/drawing/2014/main" id="{389C1746-ED9B-3FD1-0B6E-08EEE3FCB2B6}"/>
              </a:ext>
            </a:extLst>
          </p:cNvPr>
          <p:cNvSpPr txBox="1"/>
          <p:nvPr/>
        </p:nvSpPr>
        <p:spPr>
          <a:xfrm>
            <a:off x="9192726" y="3391977"/>
            <a:ext cx="1613185" cy="1592231"/>
          </a:xfrm>
          <a:prstGeom prst="rect">
            <a:avLst/>
          </a:prstGeom>
          <a:noFill/>
        </p:spPr>
        <p:txBody>
          <a:bodyPr wrap="square">
            <a:spAutoFit/>
          </a:bodyPr>
          <a:lstStyle/>
          <a:p>
            <a:pPr marL="0" marR="0" indent="0" defTabSz="914400" rtl="0" eaLnBrk="1" fontAlgn="base" latinLnBrk="0" hangingPunct="1">
              <a:lnSpc>
                <a:spcPct val="110000"/>
              </a:lnSpc>
              <a:spcBef>
                <a:spcPct val="0"/>
              </a:spcBef>
              <a:spcAft>
                <a:spcPct val="0"/>
              </a:spcAft>
              <a:buClrTx/>
              <a:buSzTx/>
              <a:buFontTx/>
              <a:buNone/>
              <a:tabLst/>
            </a:pPr>
            <a:r>
              <a:rPr lang="en-US" altLang="ja-JP" sz="1800" i="1" spc="-100" dirty="0">
                <a:solidFill>
                  <a:schemeClr val="accent6"/>
                </a:solidFill>
                <a:ea typeface="ＭＳ Ｐゴシック" pitchFamily="50" charset="-128"/>
              </a:rPr>
              <a:t>WRN/RECQL2</a:t>
            </a:r>
          </a:p>
          <a:p>
            <a:pPr marL="0" marR="0" indent="0" defTabSz="914400" rtl="0" eaLnBrk="1" fontAlgn="base" latinLnBrk="0" hangingPunct="1">
              <a:lnSpc>
                <a:spcPct val="110000"/>
              </a:lnSpc>
              <a:spcBef>
                <a:spcPct val="0"/>
              </a:spcBef>
              <a:spcAft>
                <a:spcPct val="0"/>
              </a:spcAft>
              <a:buClrTx/>
              <a:buSzTx/>
              <a:buFontTx/>
              <a:buNone/>
              <a:tabLst/>
            </a:pPr>
            <a:r>
              <a:rPr kumimoji="1" lang="en-US" altLang="ja-JP" sz="1800" i="1" u="none" strike="noStrike" cap="none" normalizeH="0" baseline="0" dirty="0">
                <a:ln>
                  <a:noFill/>
                </a:ln>
                <a:solidFill>
                  <a:schemeClr val="accent6"/>
                </a:solidFill>
                <a:effectLst/>
                <a:latin typeface="Arial" charset="0"/>
                <a:ea typeface="ＭＳ Ｐゴシック" pitchFamily="50" charset="-128"/>
              </a:rPr>
              <a:t>PCYT1A</a:t>
            </a:r>
          </a:p>
          <a:p>
            <a:pPr marL="0" marR="0" indent="0" defTabSz="914400" rtl="0" eaLnBrk="1" fontAlgn="base" latinLnBrk="0" hangingPunct="1">
              <a:lnSpc>
                <a:spcPct val="110000"/>
              </a:lnSpc>
              <a:spcBef>
                <a:spcPct val="0"/>
              </a:spcBef>
              <a:spcAft>
                <a:spcPct val="0"/>
              </a:spcAft>
              <a:buClrTx/>
              <a:buSzTx/>
              <a:buFontTx/>
              <a:buNone/>
              <a:tabLst/>
            </a:pPr>
            <a:r>
              <a:rPr lang="en-US" altLang="ja-JP" sz="1800" i="1" dirty="0">
                <a:solidFill>
                  <a:schemeClr val="accent6"/>
                </a:solidFill>
                <a:ea typeface="ＭＳ Ｐゴシック" pitchFamily="50" charset="-128"/>
              </a:rPr>
              <a:t>RECQL3</a:t>
            </a:r>
          </a:p>
          <a:p>
            <a:pPr marL="0" marR="0" indent="0" defTabSz="914400" rtl="0" eaLnBrk="1" fontAlgn="base" latinLnBrk="0" hangingPunct="1">
              <a:lnSpc>
                <a:spcPct val="110000"/>
              </a:lnSpc>
              <a:spcBef>
                <a:spcPct val="0"/>
              </a:spcBef>
              <a:spcAft>
                <a:spcPct val="0"/>
              </a:spcAft>
              <a:buClrTx/>
              <a:buSzTx/>
              <a:buFontTx/>
              <a:buNone/>
              <a:tabLst/>
            </a:pPr>
            <a:r>
              <a:rPr kumimoji="1" lang="en-US" altLang="ja-JP" sz="1800" i="1" u="none" strike="noStrike" cap="none" normalizeH="0" baseline="0" dirty="0">
                <a:ln>
                  <a:noFill/>
                </a:ln>
                <a:solidFill>
                  <a:schemeClr val="accent6"/>
                </a:solidFill>
                <a:effectLst/>
                <a:latin typeface="Arial" charset="0"/>
                <a:ea typeface="ＭＳ Ｐゴシック" pitchFamily="50" charset="-128"/>
              </a:rPr>
              <a:t>POLR3A</a:t>
            </a:r>
          </a:p>
          <a:p>
            <a:pPr marL="0" marR="0" indent="0" defTabSz="914400" rtl="0" eaLnBrk="1" fontAlgn="base" latinLnBrk="0" hangingPunct="1">
              <a:lnSpc>
                <a:spcPct val="110000"/>
              </a:lnSpc>
              <a:spcBef>
                <a:spcPct val="0"/>
              </a:spcBef>
              <a:spcAft>
                <a:spcPct val="0"/>
              </a:spcAft>
              <a:buClrTx/>
              <a:buSzTx/>
              <a:buFontTx/>
              <a:buNone/>
              <a:tabLst/>
            </a:pPr>
            <a:r>
              <a:rPr lang="en-US" altLang="ja-JP" sz="1800" i="1" dirty="0">
                <a:solidFill>
                  <a:schemeClr val="accent6"/>
                </a:solidFill>
                <a:ea typeface="ＭＳ Ｐゴシック" pitchFamily="50" charset="-128"/>
              </a:rPr>
              <a:t>PSMB8</a:t>
            </a:r>
            <a:endParaRPr lang="ja-JP" altLang="en-US" sz="1800" dirty="0"/>
          </a:p>
        </p:txBody>
      </p:sp>
    </p:spTree>
    <p:extLst>
      <p:ext uri="{BB962C8B-B14F-4D97-AF65-F5344CB8AC3E}">
        <p14:creationId xmlns:p14="http://schemas.microsoft.com/office/powerpoint/2010/main" val="3575696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80684-97AA-F19D-856D-1BDF4BDF2F62}"/>
            </a:ext>
          </a:extLst>
        </p:cNvPr>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AB3C010E-8E28-B3AA-ED38-421DABF3E002}"/>
              </a:ext>
            </a:extLst>
          </p:cNvPr>
          <p:cNvSpPr txBox="1"/>
          <p:nvPr/>
        </p:nvSpPr>
        <p:spPr>
          <a:xfrm>
            <a:off x="698400" y="2709551"/>
            <a:ext cx="2448000" cy="3262962"/>
          </a:xfrm>
          <a:prstGeom prst="rect">
            <a:avLst/>
          </a:prstGeom>
          <a:solidFill>
            <a:srgbClr val="D0CFD0"/>
          </a:solidFill>
        </p:spPr>
        <p:txBody>
          <a:bodyPr wrap="square" tIns="1260000" rtlCol="0">
            <a:noAutofit/>
          </a:bodyPr>
          <a:lstStyle/>
          <a:p>
            <a:pPr algn="ctr" defTabSz="304815" eaLnBrk="1" fontAlgn="auto" hangingPunct="1">
              <a:spcBef>
                <a:spcPts val="0"/>
              </a:spcBef>
              <a:spcAft>
                <a:spcPts val="0"/>
              </a:spcAft>
            </a:pPr>
            <a:endParaRPr lang="ja-JP" altLang="en-US" sz="1600" baseline="30000" dirty="0">
              <a:solidFill>
                <a:srgbClr val="000000"/>
              </a:solidFill>
              <a:latin typeface="+mn-ea"/>
              <a:ea typeface="+mn-ea"/>
            </a:endParaRPr>
          </a:p>
        </p:txBody>
      </p:sp>
      <p:sp>
        <p:nvSpPr>
          <p:cNvPr id="9" name="テキスト ボックス 8">
            <a:extLst>
              <a:ext uri="{FF2B5EF4-FFF2-40B4-BE49-F238E27FC236}">
                <a16:creationId xmlns:a16="http://schemas.microsoft.com/office/drawing/2014/main" id="{3F8A2E97-6175-CC34-F1CF-53CBF00689F1}"/>
              </a:ext>
            </a:extLst>
          </p:cNvPr>
          <p:cNvSpPr txBox="1"/>
          <p:nvPr/>
        </p:nvSpPr>
        <p:spPr>
          <a:xfrm>
            <a:off x="6282000" y="1953553"/>
            <a:ext cx="2448000" cy="4018962"/>
          </a:xfrm>
          <a:prstGeom prst="rect">
            <a:avLst/>
          </a:prstGeom>
          <a:solidFill>
            <a:srgbClr val="D0CFD0"/>
          </a:solidFill>
        </p:spPr>
        <p:txBody>
          <a:bodyPr wrap="square" tIns="1260000" rtlCol="0">
            <a:noAutofit/>
          </a:bodyPr>
          <a:lstStyle/>
          <a:p>
            <a:pPr algn="ctr" defTabSz="914446" eaLnBrk="1" fontAlgn="auto" hangingPunct="1">
              <a:spcBef>
                <a:spcPts val="0"/>
              </a:spcBef>
              <a:spcAft>
                <a:spcPts val="0"/>
              </a:spcAft>
            </a:pPr>
            <a:endParaRPr lang="en-US" altLang="ja-JP" sz="1800" b="1" i="1" dirty="0">
              <a:solidFill>
                <a:srgbClr val="000000"/>
              </a:solidFill>
              <a:latin typeface="+mn-ea"/>
              <a:ea typeface="+mn-ea"/>
            </a:endParaRPr>
          </a:p>
          <a:p>
            <a:pPr algn="ctr" defTabSz="914446" eaLnBrk="1" fontAlgn="auto" hangingPunct="1">
              <a:spcBef>
                <a:spcPts val="0"/>
              </a:spcBef>
              <a:spcAft>
                <a:spcPts val="0"/>
              </a:spcAft>
            </a:pPr>
            <a:endParaRPr lang="en-US" altLang="ja-JP" sz="1800" b="1" i="1" dirty="0">
              <a:solidFill>
                <a:srgbClr val="000000"/>
              </a:solidFill>
              <a:latin typeface="+mn-ea"/>
              <a:ea typeface="+mn-ea"/>
            </a:endParaRPr>
          </a:p>
        </p:txBody>
      </p:sp>
      <p:sp>
        <p:nvSpPr>
          <p:cNvPr id="10" name="テキスト ボックス 9">
            <a:extLst>
              <a:ext uri="{FF2B5EF4-FFF2-40B4-BE49-F238E27FC236}">
                <a16:creationId xmlns:a16="http://schemas.microsoft.com/office/drawing/2014/main" id="{94EAAE21-B93C-FCE5-8B23-ACE9F0F4F0E3}"/>
              </a:ext>
            </a:extLst>
          </p:cNvPr>
          <p:cNvSpPr txBox="1"/>
          <p:nvPr/>
        </p:nvSpPr>
        <p:spPr>
          <a:xfrm>
            <a:off x="3470400" y="2709549"/>
            <a:ext cx="2448000" cy="3262963"/>
          </a:xfrm>
          <a:prstGeom prst="rect">
            <a:avLst/>
          </a:prstGeom>
          <a:solidFill>
            <a:srgbClr val="D0CFD0"/>
          </a:solidFill>
        </p:spPr>
        <p:txBody>
          <a:bodyPr wrap="square" tIns="1260000" rtlCol="0">
            <a:noAutofit/>
          </a:bodyPr>
          <a:lstStyle/>
          <a:p>
            <a:pPr algn="ctr" defTabSz="914446" eaLnBrk="1" fontAlgn="auto" hangingPunct="1">
              <a:spcBef>
                <a:spcPts val="0"/>
              </a:spcBef>
              <a:spcAft>
                <a:spcPts val="0"/>
              </a:spcAft>
            </a:pPr>
            <a:endParaRPr kumimoji="0" lang="en-US" altLang="ja-JP" sz="1600" baseline="30000" dirty="0">
              <a:solidFill>
                <a:srgbClr val="000000"/>
              </a:solidFill>
              <a:latin typeface="+mn-ea"/>
              <a:ea typeface="+mn-ea"/>
            </a:endParaRPr>
          </a:p>
        </p:txBody>
      </p:sp>
      <p:sp>
        <p:nvSpPr>
          <p:cNvPr id="11" name="テキスト ボックス 10">
            <a:extLst>
              <a:ext uri="{FF2B5EF4-FFF2-40B4-BE49-F238E27FC236}">
                <a16:creationId xmlns:a16="http://schemas.microsoft.com/office/drawing/2014/main" id="{3897E5D4-7A28-D7F8-4244-B293E61A5CDB}"/>
              </a:ext>
            </a:extLst>
          </p:cNvPr>
          <p:cNvSpPr txBox="1"/>
          <p:nvPr/>
        </p:nvSpPr>
        <p:spPr>
          <a:xfrm>
            <a:off x="9054000" y="1953551"/>
            <a:ext cx="2448000" cy="4018962"/>
          </a:xfrm>
          <a:prstGeom prst="rect">
            <a:avLst/>
          </a:prstGeom>
          <a:solidFill>
            <a:srgbClr val="D0CFD0"/>
          </a:solidFill>
        </p:spPr>
        <p:txBody>
          <a:bodyPr wrap="square" tIns="1260000" rtlCol="0">
            <a:noAutofit/>
          </a:bodyPr>
          <a:lstStyle/>
          <a:p>
            <a:pPr algn="ctr" defTabSz="914446" eaLnBrk="1" fontAlgn="auto" hangingPunct="1">
              <a:spcBef>
                <a:spcPts val="0"/>
              </a:spcBef>
              <a:spcAft>
                <a:spcPts val="0"/>
              </a:spcAft>
            </a:pPr>
            <a:endParaRPr kumimoji="0" lang="en-US" altLang="ja-JP" sz="1800" dirty="0">
              <a:solidFill>
                <a:srgbClr val="000000"/>
              </a:solidFill>
              <a:latin typeface="+mn-ea"/>
              <a:ea typeface="+mn-ea"/>
            </a:endParaRPr>
          </a:p>
        </p:txBody>
      </p:sp>
      <p:sp>
        <p:nvSpPr>
          <p:cNvPr id="2" name="Title 1">
            <a:extLst>
              <a:ext uri="{FF2B5EF4-FFF2-40B4-BE49-F238E27FC236}">
                <a16:creationId xmlns:a16="http://schemas.microsoft.com/office/drawing/2014/main" id="{E97FED8A-6196-F0D7-2CB0-062798DC16D4}"/>
              </a:ext>
            </a:extLst>
          </p:cNvPr>
          <p:cNvSpPr>
            <a:spLocks noGrp="1"/>
          </p:cNvSpPr>
          <p:nvPr>
            <p:ph type="title"/>
          </p:nvPr>
        </p:nvSpPr>
        <p:spPr/>
        <p:txBody>
          <a:bodyPr/>
          <a:lstStyle/>
          <a:p>
            <a:pPr algn="ctr"/>
            <a:r>
              <a:rPr lang="ja-JP" altLang="en-US" sz="2600" dirty="0"/>
              <a:t>脂肪萎縮症に関連する遺伝子とその生体機能</a:t>
            </a:r>
            <a:r>
              <a:rPr lang="en-US" altLang="ja-JP" sz="2600" baseline="30000" dirty="0"/>
              <a:t>1</a:t>
            </a:r>
            <a:r>
              <a:rPr lang="ja-JP" altLang="en-US" sz="2600" baseline="30000" dirty="0"/>
              <a:t>）</a:t>
            </a:r>
            <a:endParaRPr lang="en-GB" sz="2600" baseline="30000" dirty="0"/>
          </a:p>
        </p:txBody>
      </p:sp>
      <p:sp>
        <p:nvSpPr>
          <p:cNvPr id="4" name="正方形/長方形 3">
            <a:extLst>
              <a:ext uri="{FF2B5EF4-FFF2-40B4-BE49-F238E27FC236}">
                <a16:creationId xmlns:a16="http://schemas.microsoft.com/office/drawing/2014/main" id="{35413940-AD40-83F8-2FD9-0815009CE726}"/>
              </a:ext>
            </a:extLst>
          </p:cNvPr>
          <p:cNvSpPr/>
          <p:nvPr/>
        </p:nvSpPr>
        <p:spPr>
          <a:xfrm>
            <a:off x="699228" y="1953551"/>
            <a:ext cx="2448000" cy="756000"/>
          </a:xfrm>
          <a:prstGeom prst="rect">
            <a:avLst/>
          </a:prstGeom>
          <a:solidFill>
            <a:srgbClr val="B9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04815" eaLnBrk="1" fontAlgn="auto" hangingPunct="1">
              <a:spcBef>
                <a:spcPts val="0"/>
              </a:spcBef>
              <a:spcAft>
                <a:spcPts val="0"/>
              </a:spcAft>
            </a:pPr>
            <a:r>
              <a:rPr lang="ja-JP" altLang="en-US" sz="2133" b="1" dirty="0">
                <a:solidFill>
                  <a:srgbClr val="FFFFFF"/>
                </a:solidFill>
                <a:latin typeface="+mn-ea"/>
              </a:rPr>
              <a:t>核ラミナ</a:t>
            </a:r>
            <a:endParaRPr lang="en-US" altLang="ja-JP" sz="2133" b="1" dirty="0">
              <a:solidFill>
                <a:srgbClr val="FFFFFF"/>
              </a:solidFill>
              <a:latin typeface="+mn-ea"/>
            </a:endParaRPr>
          </a:p>
        </p:txBody>
      </p:sp>
      <p:sp>
        <p:nvSpPr>
          <p:cNvPr id="5" name="正方形/長方形 4">
            <a:extLst>
              <a:ext uri="{FF2B5EF4-FFF2-40B4-BE49-F238E27FC236}">
                <a16:creationId xmlns:a16="http://schemas.microsoft.com/office/drawing/2014/main" id="{974A6B35-5CED-88B8-86F2-8BD774D7B391}"/>
              </a:ext>
            </a:extLst>
          </p:cNvPr>
          <p:cNvSpPr/>
          <p:nvPr/>
        </p:nvSpPr>
        <p:spPr>
          <a:xfrm>
            <a:off x="6280159" y="1953551"/>
            <a:ext cx="2448000" cy="7560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46" eaLnBrk="1" fontAlgn="auto" hangingPunct="1">
              <a:spcBef>
                <a:spcPts val="0"/>
              </a:spcBef>
              <a:spcAft>
                <a:spcPts val="0"/>
              </a:spcAft>
            </a:pPr>
            <a:r>
              <a:rPr kumimoji="0" lang="ja-JP" altLang="en-US" sz="2133" b="1" dirty="0">
                <a:solidFill>
                  <a:srgbClr val="FFFFFF"/>
                </a:solidFill>
                <a:latin typeface="+mn-ea"/>
              </a:rPr>
              <a:t>脂肪細胞の分化と</a:t>
            </a:r>
            <a:endParaRPr kumimoji="0" lang="en-US" altLang="ja-JP" sz="2133" b="1" dirty="0">
              <a:solidFill>
                <a:srgbClr val="FFFFFF"/>
              </a:solidFill>
              <a:latin typeface="+mn-ea"/>
            </a:endParaRPr>
          </a:p>
          <a:p>
            <a:pPr algn="ctr" defTabSz="914446" eaLnBrk="1" fontAlgn="auto" hangingPunct="1">
              <a:spcBef>
                <a:spcPts val="0"/>
              </a:spcBef>
              <a:spcAft>
                <a:spcPts val="0"/>
              </a:spcAft>
            </a:pPr>
            <a:r>
              <a:rPr kumimoji="0" lang="ja-JP" altLang="en-US" sz="2133" b="1" dirty="0">
                <a:solidFill>
                  <a:srgbClr val="FFFFFF"/>
                </a:solidFill>
                <a:latin typeface="+mn-ea"/>
              </a:rPr>
              <a:t>脂質代謝の制御</a:t>
            </a:r>
            <a:endParaRPr kumimoji="0" lang="en-US" altLang="ja-JP" sz="2133" b="1" dirty="0">
              <a:solidFill>
                <a:srgbClr val="FFFFFF"/>
              </a:solidFill>
              <a:latin typeface="+mn-ea"/>
            </a:endParaRPr>
          </a:p>
        </p:txBody>
      </p:sp>
      <p:sp>
        <p:nvSpPr>
          <p:cNvPr id="6" name="正方形/長方形 5">
            <a:extLst>
              <a:ext uri="{FF2B5EF4-FFF2-40B4-BE49-F238E27FC236}">
                <a16:creationId xmlns:a16="http://schemas.microsoft.com/office/drawing/2014/main" id="{9BF36BD7-3016-B660-21C1-3DD28D214860}"/>
              </a:ext>
            </a:extLst>
          </p:cNvPr>
          <p:cNvSpPr/>
          <p:nvPr/>
        </p:nvSpPr>
        <p:spPr>
          <a:xfrm>
            <a:off x="3471938" y="1953551"/>
            <a:ext cx="2448000" cy="756000"/>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46" eaLnBrk="1" fontAlgn="auto" hangingPunct="1">
              <a:spcBef>
                <a:spcPts val="0"/>
              </a:spcBef>
              <a:spcAft>
                <a:spcPts val="0"/>
              </a:spcAft>
            </a:pPr>
            <a:r>
              <a:rPr kumimoji="0" lang="ja-JP" altLang="en-US" sz="2133" b="1" dirty="0">
                <a:solidFill>
                  <a:srgbClr val="FFFFFF"/>
                </a:solidFill>
                <a:latin typeface="+mn-ea"/>
              </a:rPr>
              <a:t>脂質代謝</a:t>
            </a:r>
            <a:endParaRPr kumimoji="0" lang="en-US" altLang="ja-JP" sz="2133" b="1" dirty="0">
              <a:solidFill>
                <a:srgbClr val="FFFFFF"/>
              </a:solidFill>
              <a:latin typeface="+mn-ea"/>
            </a:endParaRPr>
          </a:p>
        </p:txBody>
      </p:sp>
      <p:sp>
        <p:nvSpPr>
          <p:cNvPr id="7" name="正方形/長方形 6">
            <a:extLst>
              <a:ext uri="{FF2B5EF4-FFF2-40B4-BE49-F238E27FC236}">
                <a16:creationId xmlns:a16="http://schemas.microsoft.com/office/drawing/2014/main" id="{7E919273-F645-7D47-2584-46462B843990}"/>
              </a:ext>
            </a:extLst>
          </p:cNvPr>
          <p:cNvSpPr/>
          <p:nvPr/>
        </p:nvSpPr>
        <p:spPr>
          <a:xfrm>
            <a:off x="9052868" y="1953551"/>
            <a:ext cx="2448000" cy="756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46" eaLnBrk="1" fontAlgn="auto" hangingPunct="1">
              <a:spcBef>
                <a:spcPts val="0"/>
              </a:spcBef>
              <a:spcAft>
                <a:spcPts val="0"/>
              </a:spcAft>
            </a:pPr>
            <a:r>
              <a:rPr kumimoji="0" lang="ja-JP" altLang="en-US" sz="2133" b="1" dirty="0">
                <a:solidFill>
                  <a:srgbClr val="FFFFFF"/>
                </a:solidFill>
                <a:latin typeface="+mn-ea"/>
              </a:rPr>
              <a:t>脂質輸送</a:t>
            </a:r>
            <a:endParaRPr kumimoji="0" lang="en-US" altLang="ja-JP" sz="2133" b="1" dirty="0">
              <a:solidFill>
                <a:srgbClr val="FFFFFF"/>
              </a:solidFill>
              <a:latin typeface="+mn-ea"/>
            </a:endParaRPr>
          </a:p>
        </p:txBody>
      </p:sp>
      <p:sp>
        <p:nvSpPr>
          <p:cNvPr id="14" name="テキスト ボックス 13">
            <a:extLst>
              <a:ext uri="{FF2B5EF4-FFF2-40B4-BE49-F238E27FC236}">
                <a16:creationId xmlns:a16="http://schemas.microsoft.com/office/drawing/2014/main" id="{24F785B9-AABA-92B3-CFDD-557DA2614CCB}"/>
              </a:ext>
            </a:extLst>
          </p:cNvPr>
          <p:cNvSpPr txBox="1"/>
          <p:nvPr/>
        </p:nvSpPr>
        <p:spPr>
          <a:xfrm>
            <a:off x="8540289" y="6204961"/>
            <a:ext cx="2949328" cy="661720"/>
          </a:xfrm>
          <a:prstGeom prst="rect">
            <a:avLst/>
          </a:prstGeom>
          <a:noFill/>
        </p:spPr>
        <p:txBody>
          <a:bodyPr wrap="none" lIns="0" tIns="0" rIns="0" anchor="b">
            <a:spAutoFit/>
          </a:bodyPr>
          <a:lstStyle/>
          <a:p>
            <a:pPr marL="141288" indent="-141288" defTabSz="304815" eaLnBrk="1" fontAlgn="auto" hangingPunct="1">
              <a:spcBef>
                <a:spcPts val="0"/>
              </a:spcBef>
              <a:spcAft>
                <a:spcPts val="0"/>
              </a:spcAft>
              <a:buFont typeface="+mj-lt"/>
              <a:buAutoNum type="arabicPeriod"/>
            </a:pPr>
            <a:r>
              <a:rPr kumimoji="0" lang="en-GB" altLang="ja-JP" sz="800" kern="0" dirty="0" err="1">
                <a:solidFill>
                  <a:srgbClr val="000000"/>
                </a:solidFill>
                <a:latin typeface="+mn-ea"/>
                <a:ea typeface="+mn-ea"/>
                <a:cs typeface="Arial" panose="020B0604020202020204" pitchFamily="34" charset="0"/>
              </a:rPr>
              <a:t>Jéru</a:t>
            </a:r>
            <a:r>
              <a:rPr kumimoji="0" lang="en-GB" altLang="ja-JP" sz="800" kern="0" dirty="0">
                <a:solidFill>
                  <a:srgbClr val="000000"/>
                </a:solidFill>
                <a:latin typeface="+mn-ea"/>
                <a:ea typeface="+mn-ea"/>
                <a:cs typeface="Arial" panose="020B0604020202020204" pitchFamily="34" charset="0"/>
              </a:rPr>
              <a:t> I. Presse Med. 2021; 50: 104074</a:t>
            </a:r>
            <a:endParaRPr kumimoji="0" lang="en-US" altLang="ja-JP" sz="800" dirty="0">
              <a:solidFill>
                <a:srgbClr val="000000"/>
              </a:solidFill>
              <a:latin typeface="+mn-ea"/>
              <a:ea typeface="+mn-ea"/>
            </a:endParaRPr>
          </a:p>
          <a:p>
            <a:pPr marL="141288" indent="-141288" defTabSz="304815" eaLnBrk="1" fontAlgn="auto" hangingPunct="1">
              <a:spcBef>
                <a:spcPts val="0"/>
              </a:spcBef>
              <a:spcAft>
                <a:spcPts val="0"/>
              </a:spcAft>
              <a:buFont typeface="+mj-lt"/>
              <a:buAutoNum type="arabicPeriod"/>
            </a:pPr>
            <a:r>
              <a:rPr kumimoji="0" lang="en-US" altLang="ja-JP" sz="800" dirty="0">
                <a:solidFill>
                  <a:srgbClr val="000000"/>
                </a:solidFill>
                <a:latin typeface="+mn-ea"/>
                <a:ea typeface="+mn-ea"/>
              </a:rPr>
              <a:t>Shackleton S, et al. Nat Genet. 2000; 24: 153-156</a:t>
            </a:r>
          </a:p>
          <a:p>
            <a:pPr marL="141288" indent="-141288" defTabSz="304815" eaLnBrk="1" fontAlgn="auto" hangingPunct="1">
              <a:spcBef>
                <a:spcPts val="0"/>
              </a:spcBef>
              <a:spcAft>
                <a:spcPts val="0"/>
              </a:spcAft>
              <a:buFont typeface="+mj-lt"/>
              <a:buAutoNum type="arabicPeriod"/>
            </a:pPr>
            <a:r>
              <a:rPr kumimoji="0" lang="en-US" altLang="ja-JP" sz="800" dirty="0" err="1">
                <a:solidFill>
                  <a:srgbClr val="000000"/>
                </a:solidFill>
                <a:latin typeface="+mn-ea"/>
                <a:ea typeface="+mn-ea"/>
              </a:rPr>
              <a:t>Sołtysik</a:t>
            </a:r>
            <a:r>
              <a:rPr kumimoji="0" lang="ja-JP" altLang="en-US" sz="800" dirty="0">
                <a:solidFill>
                  <a:srgbClr val="000000"/>
                </a:solidFill>
                <a:latin typeface="+mn-ea"/>
                <a:ea typeface="+mn-ea"/>
              </a:rPr>
              <a:t>　</a:t>
            </a:r>
            <a:r>
              <a:rPr kumimoji="0" lang="en-US" altLang="ja-JP" sz="800" dirty="0">
                <a:solidFill>
                  <a:srgbClr val="000000"/>
                </a:solidFill>
                <a:latin typeface="+mn-ea"/>
                <a:ea typeface="+mn-ea"/>
              </a:rPr>
              <a:t>K, et al.</a:t>
            </a:r>
            <a:r>
              <a:rPr kumimoji="0" lang="ja-JP" altLang="en-US" sz="800" dirty="0">
                <a:solidFill>
                  <a:srgbClr val="000000"/>
                </a:solidFill>
                <a:latin typeface="+mn-ea"/>
                <a:ea typeface="+mn-ea"/>
              </a:rPr>
              <a:t>　</a:t>
            </a:r>
            <a:r>
              <a:rPr kumimoji="0" lang="it-IT" altLang="ja-JP" sz="800" dirty="0">
                <a:solidFill>
                  <a:srgbClr val="000000"/>
                </a:solidFill>
                <a:latin typeface="+mn-ea"/>
                <a:ea typeface="+mn-ea"/>
              </a:rPr>
              <a:t>J Cell Biol. 2021; 220: e202005026</a:t>
            </a:r>
            <a:endParaRPr kumimoji="0" lang="ja-JP" altLang="en-US" sz="800" dirty="0">
              <a:solidFill>
                <a:srgbClr val="000000"/>
              </a:solidFill>
              <a:latin typeface="+mn-ea"/>
              <a:ea typeface="+mn-ea"/>
            </a:endParaRPr>
          </a:p>
          <a:p>
            <a:pPr marL="141288" indent="-141288" defTabSz="304815" eaLnBrk="1" fontAlgn="auto" hangingPunct="1">
              <a:spcBef>
                <a:spcPts val="0"/>
              </a:spcBef>
              <a:spcAft>
                <a:spcPts val="0"/>
              </a:spcAft>
              <a:buFont typeface="+mj-lt"/>
              <a:buAutoNum type="arabicPeriod"/>
            </a:pPr>
            <a:r>
              <a:rPr kumimoji="0" lang="en-US" altLang="ja-JP" sz="800" dirty="0">
                <a:solidFill>
                  <a:srgbClr val="000000"/>
                </a:solidFill>
                <a:latin typeface="+mn-ea"/>
                <a:ea typeface="+mn-ea"/>
              </a:rPr>
              <a:t>Agarwal AK, et al. Nat Genet. 2002; 31:</a:t>
            </a:r>
            <a:r>
              <a:rPr kumimoji="0" lang="ja-JP" altLang="en-US" sz="800" dirty="0">
                <a:solidFill>
                  <a:srgbClr val="000000"/>
                </a:solidFill>
                <a:latin typeface="+mn-ea"/>
                <a:ea typeface="+mn-ea"/>
              </a:rPr>
              <a:t> </a:t>
            </a:r>
            <a:r>
              <a:rPr kumimoji="0" lang="en-US" altLang="ja-JP" sz="800" dirty="0">
                <a:solidFill>
                  <a:srgbClr val="000000"/>
                </a:solidFill>
                <a:latin typeface="+mn-ea"/>
                <a:ea typeface="+mn-ea"/>
              </a:rPr>
              <a:t>21-23</a:t>
            </a:r>
            <a:endParaRPr kumimoji="0" lang="ja-JP" altLang="en-US" sz="800" dirty="0">
              <a:solidFill>
                <a:srgbClr val="000000"/>
              </a:solidFill>
              <a:latin typeface="+mn-ea"/>
              <a:ea typeface="+mn-ea"/>
            </a:endParaRPr>
          </a:p>
          <a:p>
            <a:pPr marL="141288" indent="-141288" defTabSz="304815" eaLnBrk="1" fontAlgn="auto" hangingPunct="1">
              <a:spcBef>
                <a:spcPts val="0"/>
              </a:spcBef>
              <a:spcAft>
                <a:spcPts val="0"/>
              </a:spcAft>
              <a:buFont typeface="+mj-lt"/>
              <a:buAutoNum type="arabicPeriod"/>
            </a:pPr>
            <a:r>
              <a:rPr kumimoji="0" lang="en-US" altLang="ja-JP" sz="800" dirty="0">
                <a:solidFill>
                  <a:srgbClr val="000000"/>
                </a:solidFill>
                <a:latin typeface="+mn-ea"/>
                <a:ea typeface="+mn-ea"/>
              </a:rPr>
              <a:t>Hayashi YK, et al. J Clin Invest. 2009; 119: 2623-2633</a:t>
            </a:r>
            <a:endParaRPr kumimoji="0" lang="ja-JP" altLang="en-US" sz="800" dirty="0">
              <a:solidFill>
                <a:srgbClr val="000000"/>
              </a:solidFill>
              <a:latin typeface="+mn-ea"/>
              <a:ea typeface="+mn-ea"/>
            </a:endParaRPr>
          </a:p>
        </p:txBody>
      </p:sp>
      <p:sp>
        <p:nvSpPr>
          <p:cNvPr id="3" name="テキスト プレースホルダー 3">
            <a:extLst>
              <a:ext uri="{FF2B5EF4-FFF2-40B4-BE49-F238E27FC236}">
                <a16:creationId xmlns:a16="http://schemas.microsoft.com/office/drawing/2014/main" id="{EF750214-55E1-8513-4516-9E44FBBB02FD}"/>
              </a:ext>
            </a:extLst>
          </p:cNvPr>
          <p:cNvSpPr txBox="1">
            <a:spLocks/>
          </p:cNvSpPr>
          <p:nvPr/>
        </p:nvSpPr>
        <p:spPr>
          <a:xfrm>
            <a:off x="695325" y="916016"/>
            <a:ext cx="10801350" cy="646331"/>
          </a:xfrm>
          <a:prstGeom prst="rect">
            <a:avLst/>
          </a:prstGeom>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R="0" lvl="0" algn="l" defTabSz="914400" rtl="0" eaLnBrk="1" fontAlgn="auto" latinLnBrk="0" hangingPunct="1">
              <a:lnSpc>
                <a:spcPct val="90000"/>
              </a:lnSpc>
              <a:spcBef>
                <a:spcPts val="1000"/>
              </a:spcBef>
              <a:spcAft>
                <a:spcPts val="0"/>
              </a:spcAft>
              <a:buClr>
                <a:srgbClr val="B90066"/>
              </a:buClr>
              <a:buSzTx/>
              <a:buFont typeface="Wingdings" panose="05000000000000000000" pitchFamily="2" charset="2"/>
              <a:buChar char="l"/>
              <a:tabLst/>
              <a:defRPr/>
            </a:pPr>
            <a:r>
              <a:rPr kumimoji="1" lang="ja-JP" altLang="en-US" sz="2000" b="0" i="0" u="none" strike="noStrike" kern="1200" cap="none" spc="0" normalizeH="0" noProof="0" dirty="0">
                <a:ln>
                  <a:noFill/>
                </a:ln>
                <a:solidFill>
                  <a:srgbClr val="000000"/>
                </a:solidFill>
                <a:effectLst/>
                <a:uLnTx/>
                <a:uFillTx/>
                <a:latin typeface="+mn-ea"/>
                <a:cs typeface="+mn-cs"/>
              </a:rPr>
              <a:t>脂肪萎縮症関連遺伝子である</a:t>
            </a:r>
            <a:r>
              <a:rPr kumimoji="1" lang="en-US" altLang="ja-JP" sz="2000" b="0" i="1" u="none" strike="noStrike" kern="1200" cap="none" spc="0" normalizeH="0" noProof="0" dirty="0">
                <a:ln>
                  <a:noFill/>
                </a:ln>
                <a:solidFill>
                  <a:srgbClr val="000000"/>
                </a:solidFill>
                <a:effectLst/>
                <a:uLnTx/>
                <a:uFillTx/>
                <a:latin typeface="+mn-ea"/>
                <a:cs typeface="+mn-cs"/>
              </a:rPr>
              <a:t>LMNA</a:t>
            </a:r>
            <a:r>
              <a:rPr kumimoji="1" lang="ja-JP" altLang="en-US" sz="2000" b="0" i="0" u="none" strike="noStrike" kern="1200" cap="none" spc="0" normalizeH="0" noProof="0" dirty="0">
                <a:ln>
                  <a:noFill/>
                </a:ln>
                <a:solidFill>
                  <a:srgbClr val="000000"/>
                </a:solidFill>
                <a:effectLst/>
                <a:uLnTx/>
                <a:uFillTx/>
                <a:latin typeface="+mn-ea"/>
                <a:cs typeface="+mn-cs"/>
              </a:rPr>
              <a:t>は核ラミナ、</a:t>
            </a:r>
            <a:r>
              <a:rPr kumimoji="1" lang="en-US" altLang="ja-JP" sz="2000" b="0" i="1" u="none" strike="noStrike" kern="1200" cap="none" spc="0" normalizeH="0" noProof="0" dirty="0">
                <a:ln>
                  <a:noFill/>
                </a:ln>
                <a:solidFill>
                  <a:srgbClr val="000000"/>
                </a:solidFill>
                <a:effectLst/>
                <a:uLnTx/>
                <a:uFillTx/>
                <a:latin typeface="+mn-ea"/>
                <a:cs typeface="+mn-cs"/>
              </a:rPr>
              <a:t>BSCL2</a:t>
            </a:r>
            <a:r>
              <a:rPr kumimoji="1" lang="ja-JP" altLang="en-US" sz="2000" b="0" i="0" u="none" strike="noStrike" kern="1200" cap="none" spc="0" normalizeH="0" noProof="0" dirty="0">
                <a:ln>
                  <a:noFill/>
                </a:ln>
                <a:solidFill>
                  <a:srgbClr val="000000"/>
                </a:solidFill>
                <a:effectLst/>
                <a:uLnTx/>
                <a:uFillTx/>
                <a:latin typeface="+mn-ea"/>
                <a:cs typeface="+mn-cs"/>
              </a:rPr>
              <a:t>と</a:t>
            </a:r>
            <a:r>
              <a:rPr kumimoji="1" lang="en-US" altLang="ja-JP" sz="2000" b="0" i="1" u="none" strike="noStrike" kern="1200" cap="none" spc="0" normalizeH="0" noProof="0" dirty="0">
                <a:ln>
                  <a:noFill/>
                </a:ln>
                <a:solidFill>
                  <a:srgbClr val="000000"/>
                </a:solidFill>
                <a:effectLst/>
                <a:uLnTx/>
                <a:uFillTx/>
                <a:latin typeface="+mn-ea"/>
                <a:cs typeface="+mn-cs"/>
              </a:rPr>
              <a:t>AGPAT2</a:t>
            </a:r>
            <a:r>
              <a:rPr kumimoji="1" lang="ja-JP" altLang="en-US" sz="2000" b="0" i="0" u="none" strike="noStrike" kern="1200" cap="none" spc="0" normalizeH="0" noProof="0" dirty="0">
                <a:ln>
                  <a:noFill/>
                </a:ln>
                <a:solidFill>
                  <a:srgbClr val="000000"/>
                </a:solidFill>
                <a:effectLst/>
                <a:uLnTx/>
                <a:uFillTx/>
                <a:latin typeface="+mn-ea"/>
                <a:cs typeface="+mn-cs"/>
              </a:rPr>
              <a:t>は脂質代謝、</a:t>
            </a:r>
            <a:r>
              <a:rPr kumimoji="1" lang="en-US" altLang="ja-JP" sz="2000" b="0" i="1" u="none" strike="noStrike" kern="1200" cap="none" spc="0" normalizeH="0" noProof="0" dirty="0">
                <a:ln>
                  <a:noFill/>
                </a:ln>
                <a:solidFill>
                  <a:srgbClr val="000000"/>
                </a:solidFill>
                <a:effectLst/>
                <a:uLnTx/>
                <a:uFillTx/>
                <a:latin typeface="+mn-ea"/>
                <a:cs typeface="+mn-cs"/>
              </a:rPr>
              <a:t>PPARG</a:t>
            </a:r>
            <a:r>
              <a:rPr kumimoji="1" lang="ja-JP" altLang="en-US" sz="2000" b="0" i="0" u="none" strike="noStrike" kern="1200" cap="none" spc="0" normalizeH="0" noProof="0" dirty="0">
                <a:ln>
                  <a:noFill/>
                </a:ln>
                <a:solidFill>
                  <a:srgbClr val="000000"/>
                </a:solidFill>
                <a:effectLst/>
                <a:uLnTx/>
                <a:uFillTx/>
                <a:latin typeface="+mn-ea"/>
                <a:cs typeface="+mn-cs"/>
              </a:rPr>
              <a:t>は脂肪</a:t>
            </a:r>
            <a:br>
              <a:rPr kumimoji="1" lang="en-US" altLang="ja-JP" sz="2000" b="0" i="0" u="none" strike="noStrike" kern="1200" cap="none" spc="0" normalizeH="0" noProof="0" dirty="0">
                <a:ln>
                  <a:noFill/>
                </a:ln>
                <a:solidFill>
                  <a:srgbClr val="000000"/>
                </a:solidFill>
                <a:effectLst/>
                <a:uLnTx/>
                <a:uFillTx/>
                <a:latin typeface="+mn-ea"/>
                <a:cs typeface="+mn-cs"/>
              </a:rPr>
            </a:br>
            <a:r>
              <a:rPr kumimoji="1" lang="ja-JP" altLang="en-US" sz="2000" b="0" i="0" u="none" strike="noStrike" kern="1200" cap="none" spc="0" normalizeH="0" noProof="0" dirty="0">
                <a:ln>
                  <a:noFill/>
                </a:ln>
                <a:solidFill>
                  <a:srgbClr val="000000"/>
                </a:solidFill>
                <a:effectLst/>
                <a:uLnTx/>
                <a:uFillTx/>
                <a:latin typeface="+mn-ea"/>
                <a:cs typeface="+mn-cs"/>
              </a:rPr>
              <a:t>細胞の分化と脂質代謝の制御、</a:t>
            </a:r>
            <a:r>
              <a:rPr kumimoji="1" lang="en-US" altLang="ja-JP" sz="2000" b="0" i="1" u="none" strike="noStrike" kern="1200" cap="none" spc="0" normalizeH="0" noProof="0" dirty="0">
                <a:ln>
                  <a:noFill/>
                </a:ln>
                <a:solidFill>
                  <a:srgbClr val="000000"/>
                </a:solidFill>
                <a:effectLst/>
                <a:uLnTx/>
                <a:uFillTx/>
                <a:latin typeface="+mn-ea"/>
                <a:cs typeface="+mn-cs"/>
              </a:rPr>
              <a:t>PTRF</a:t>
            </a:r>
            <a:r>
              <a:rPr kumimoji="1" lang="ja-JP" altLang="en-US" sz="2000" b="0" i="0" u="none" strike="noStrike" kern="1200" cap="none" spc="0" normalizeH="0" noProof="0" dirty="0">
                <a:ln>
                  <a:noFill/>
                </a:ln>
                <a:solidFill>
                  <a:srgbClr val="000000"/>
                </a:solidFill>
                <a:effectLst/>
                <a:uLnTx/>
                <a:uFillTx/>
                <a:latin typeface="+mn-ea"/>
                <a:cs typeface="+mn-cs"/>
              </a:rPr>
              <a:t>と</a:t>
            </a:r>
            <a:r>
              <a:rPr kumimoji="1" lang="en-US" altLang="ja-JP" sz="2000" b="0" i="1" u="none" strike="noStrike" kern="1200" cap="none" spc="0" normalizeH="0" noProof="0" dirty="0">
                <a:ln>
                  <a:noFill/>
                </a:ln>
                <a:solidFill>
                  <a:srgbClr val="000000"/>
                </a:solidFill>
                <a:effectLst/>
                <a:uLnTx/>
                <a:uFillTx/>
                <a:latin typeface="+mn-ea"/>
                <a:cs typeface="+mn-cs"/>
              </a:rPr>
              <a:t>CAV1</a:t>
            </a:r>
            <a:r>
              <a:rPr kumimoji="1" lang="ja-JP" altLang="en-US" sz="2000" b="0" i="0" u="none" strike="noStrike" kern="1200" cap="none" spc="0" normalizeH="0" noProof="0" dirty="0">
                <a:ln>
                  <a:noFill/>
                </a:ln>
                <a:solidFill>
                  <a:srgbClr val="000000"/>
                </a:solidFill>
                <a:effectLst/>
                <a:uLnTx/>
                <a:uFillTx/>
                <a:latin typeface="+mn-ea"/>
                <a:cs typeface="+mn-cs"/>
              </a:rPr>
              <a:t>は脂質輸送の生体機能にそれぞれ関連している</a:t>
            </a:r>
            <a:endParaRPr kumimoji="1" lang="en-US" altLang="ja-JP" sz="2000" b="0" i="0" u="none" strike="noStrike" kern="1200" cap="none" spc="0" normalizeH="0" noProof="0" dirty="0">
              <a:ln>
                <a:noFill/>
              </a:ln>
              <a:solidFill>
                <a:srgbClr val="000000"/>
              </a:solidFill>
              <a:effectLst/>
              <a:uLnTx/>
              <a:uFillTx/>
              <a:latin typeface="+mn-ea"/>
              <a:cs typeface="+mn-cs"/>
            </a:endParaRPr>
          </a:p>
        </p:txBody>
      </p:sp>
      <p:sp>
        <p:nvSpPr>
          <p:cNvPr id="13" name="テキスト ボックス 12">
            <a:extLst>
              <a:ext uri="{FF2B5EF4-FFF2-40B4-BE49-F238E27FC236}">
                <a16:creationId xmlns:a16="http://schemas.microsoft.com/office/drawing/2014/main" id="{7979202A-76C5-D937-240C-F5F786F447B3}"/>
              </a:ext>
            </a:extLst>
          </p:cNvPr>
          <p:cNvSpPr txBox="1"/>
          <p:nvPr/>
        </p:nvSpPr>
        <p:spPr>
          <a:xfrm>
            <a:off x="698400" y="3684073"/>
            <a:ext cx="2448000" cy="584775"/>
          </a:xfrm>
          <a:prstGeom prst="rect">
            <a:avLst/>
          </a:prstGeom>
          <a:noFill/>
        </p:spPr>
        <p:txBody>
          <a:bodyPr wrap="square">
            <a:spAutoFit/>
          </a:bodyPr>
          <a:lstStyle/>
          <a:p>
            <a:pPr algn="ctr" defTabSz="304815" eaLnBrk="1" fontAlgn="auto" hangingPunct="1">
              <a:spcBef>
                <a:spcPts val="0"/>
              </a:spcBef>
              <a:spcAft>
                <a:spcPts val="0"/>
              </a:spcAft>
            </a:pPr>
            <a:r>
              <a:rPr lang="ja-JP" altLang="en-US" sz="1600" dirty="0">
                <a:solidFill>
                  <a:srgbClr val="000000"/>
                </a:solidFill>
                <a:latin typeface="+mn-ea"/>
                <a:ea typeface="+mn-ea"/>
              </a:rPr>
              <a:t>核膜の構成成分である</a:t>
            </a:r>
            <a:r>
              <a:rPr lang="en-US" altLang="ja-JP" sz="1600" dirty="0">
                <a:solidFill>
                  <a:srgbClr val="000000"/>
                </a:solidFill>
                <a:latin typeface="+mn-ea"/>
                <a:ea typeface="+mn-ea"/>
              </a:rPr>
              <a:t>Lamin A/C</a:t>
            </a:r>
            <a:r>
              <a:rPr lang="ja-JP" altLang="en-US" sz="1600" dirty="0">
                <a:solidFill>
                  <a:srgbClr val="000000"/>
                </a:solidFill>
                <a:latin typeface="+mn-ea"/>
                <a:ea typeface="+mn-ea"/>
              </a:rPr>
              <a:t>をコードする</a:t>
            </a:r>
            <a:r>
              <a:rPr lang="en-US" altLang="ja-JP" sz="1600" baseline="30000" dirty="0">
                <a:solidFill>
                  <a:srgbClr val="000000"/>
                </a:solidFill>
                <a:latin typeface="+mn-ea"/>
                <a:ea typeface="+mn-ea"/>
              </a:rPr>
              <a:t>2</a:t>
            </a:r>
            <a:r>
              <a:rPr lang="ja-JP" altLang="en-US" sz="1600" baseline="30000" dirty="0">
                <a:solidFill>
                  <a:srgbClr val="000000"/>
                </a:solidFill>
                <a:latin typeface="+mn-ea"/>
                <a:ea typeface="+mn-ea"/>
              </a:rPr>
              <a:t>）</a:t>
            </a:r>
          </a:p>
        </p:txBody>
      </p:sp>
      <p:sp>
        <p:nvSpPr>
          <p:cNvPr id="16" name="テキスト ボックス 15">
            <a:extLst>
              <a:ext uri="{FF2B5EF4-FFF2-40B4-BE49-F238E27FC236}">
                <a16:creationId xmlns:a16="http://schemas.microsoft.com/office/drawing/2014/main" id="{CEA32FAC-3F76-61AE-F7A9-F30B3E9A7A3A}"/>
              </a:ext>
            </a:extLst>
          </p:cNvPr>
          <p:cNvSpPr txBox="1"/>
          <p:nvPr/>
        </p:nvSpPr>
        <p:spPr>
          <a:xfrm>
            <a:off x="3468862" y="3684073"/>
            <a:ext cx="2439601" cy="2062103"/>
          </a:xfrm>
          <a:prstGeom prst="rect">
            <a:avLst/>
          </a:prstGeom>
          <a:noFill/>
        </p:spPr>
        <p:txBody>
          <a:bodyPr wrap="square">
            <a:spAutoFit/>
          </a:bodyPr>
          <a:lstStyle/>
          <a:p>
            <a:pPr algn="ctr" defTabSz="914446" eaLnBrk="1" fontAlgn="auto" hangingPunct="1">
              <a:spcBef>
                <a:spcPts val="0"/>
              </a:spcBef>
              <a:spcAft>
                <a:spcPts val="0"/>
              </a:spcAft>
            </a:pPr>
            <a:r>
              <a:rPr kumimoji="0" lang="en-US" altLang="ja-JP" sz="1600" i="1" dirty="0">
                <a:solidFill>
                  <a:srgbClr val="000000"/>
                </a:solidFill>
                <a:latin typeface="+mn-ea"/>
                <a:ea typeface="+mn-ea"/>
              </a:rPr>
              <a:t>BSCL2</a:t>
            </a:r>
            <a:r>
              <a:rPr kumimoji="0" lang="ja-JP" altLang="en-US" sz="1600" dirty="0">
                <a:solidFill>
                  <a:srgbClr val="000000"/>
                </a:solidFill>
                <a:latin typeface="+mn-ea"/>
                <a:ea typeface="+mn-ea"/>
              </a:rPr>
              <a:t>：</a:t>
            </a:r>
            <a:endParaRPr kumimoji="0" lang="en-US" altLang="ja-JP" sz="1600" dirty="0">
              <a:solidFill>
                <a:srgbClr val="000000"/>
              </a:solidFill>
              <a:latin typeface="+mn-ea"/>
              <a:ea typeface="+mn-ea"/>
            </a:endParaRPr>
          </a:p>
          <a:p>
            <a:pPr algn="ctr" defTabSz="914446" eaLnBrk="1" fontAlgn="auto" hangingPunct="1">
              <a:spcBef>
                <a:spcPts val="0"/>
              </a:spcBef>
              <a:spcAft>
                <a:spcPts val="0"/>
              </a:spcAft>
            </a:pPr>
            <a:r>
              <a:rPr kumimoji="0" lang="ja-JP" altLang="en-US" sz="1600" dirty="0">
                <a:solidFill>
                  <a:srgbClr val="000000"/>
                </a:solidFill>
                <a:latin typeface="+mn-ea"/>
                <a:ea typeface="+mn-ea"/>
              </a:rPr>
              <a:t>脂肪滴の形成に重要な</a:t>
            </a:r>
            <a:r>
              <a:rPr kumimoji="0" lang="en-US" altLang="ja-JP" sz="1600" dirty="0" err="1">
                <a:solidFill>
                  <a:srgbClr val="000000"/>
                </a:solidFill>
                <a:latin typeface="+mn-ea"/>
                <a:ea typeface="+mn-ea"/>
              </a:rPr>
              <a:t>seipin</a:t>
            </a:r>
            <a:r>
              <a:rPr kumimoji="0" lang="ja-JP" altLang="en-US" sz="1600" dirty="0">
                <a:solidFill>
                  <a:srgbClr val="000000"/>
                </a:solidFill>
                <a:latin typeface="+mn-ea"/>
                <a:ea typeface="+mn-ea"/>
              </a:rPr>
              <a:t>をコードする</a:t>
            </a:r>
            <a:r>
              <a:rPr kumimoji="0" lang="en-US" altLang="ja-JP" sz="1600" baseline="30000" dirty="0">
                <a:solidFill>
                  <a:srgbClr val="000000"/>
                </a:solidFill>
                <a:latin typeface="+mn-ea"/>
                <a:ea typeface="+mn-ea"/>
              </a:rPr>
              <a:t>3</a:t>
            </a:r>
            <a:r>
              <a:rPr kumimoji="0" lang="ja-JP" altLang="en-US" sz="1600" baseline="30000" dirty="0">
                <a:solidFill>
                  <a:srgbClr val="000000"/>
                </a:solidFill>
                <a:latin typeface="+mn-ea"/>
                <a:ea typeface="+mn-ea"/>
              </a:rPr>
              <a:t>）</a:t>
            </a:r>
            <a:endParaRPr kumimoji="0" lang="en-US" altLang="ja-JP" sz="1600" baseline="30000" dirty="0">
              <a:solidFill>
                <a:srgbClr val="000000"/>
              </a:solidFill>
              <a:latin typeface="+mn-ea"/>
              <a:ea typeface="+mn-ea"/>
            </a:endParaRPr>
          </a:p>
          <a:p>
            <a:pPr algn="ctr" defTabSz="914446" eaLnBrk="1" fontAlgn="auto" hangingPunct="1">
              <a:spcBef>
                <a:spcPts val="0"/>
              </a:spcBef>
              <a:spcAft>
                <a:spcPts val="0"/>
              </a:spcAft>
            </a:pPr>
            <a:endParaRPr kumimoji="0" lang="en-US" altLang="ja-JP" sz="1600" dirty="0">
              <a:solidFill>
                <a:srgbClr val="000000"/>
              </a:solidFill>
              <a:latin typeface="+mn-ea"/>
              <a:ea typeface="+mn-ea"/>
            </a:endParaRPr>
          </a:p>
          <a:p>
            <a:pPr algn="ctr" defTabSz="914446" eaLnBrk="1" fontAlgn="auto" hangingPunct="1">
              <a:spcBef>
                <a:spcPts val="0"/>
              </a:spcBef>
              <a:spcAft>
                <a:spcPts val="0"/>
              </a:spcAft>
            </a:pPr>
            <a:r>
              <a:rPr kumimoji="0" lang="en-US" altLang="ja-JP" sz="1600" i="1" dirty="0">
                <a:solidFill>
                  <a:srgbClr val="000000"/>
                </a:solidFill>
                <a:latin typeface="+mn-ea"/>
                <a:ea typeface="+mn-ea"/>
              </a:rPr>
              <a:t>AGPAT2</a:t>
            </a:r>
            <a:r>
              <a:rPr kumimoji="0" lang="ja-JP" altLang="en-US" sz="1600" dirty="0">
                <a:solidFill>
                  <a:srgbClr val="000000"/>
                </a:solidFill>
                <a:latin typeface="+mn-ea"/>
                <a:ea typeface="+mn-ea"/>
              </a:rPr>
              <a:t>：</a:t>
            </a:r>
            <a:endParaRPr kumimoji="0" lang="en-US" altLang="ja-JP" sz="1600" dirty="0">
              <a:solidFill>
                <a:srgbClr val="000000"/>
              </a:solidFill>
              <a:latin typeface="+mn-ea"/>
              <a:ea typeface="+mn-ea"/>
            </a:endParaRPr>
          </a:p>
          <a:p>
            <a:pPr algn="ctr" defTabSz="914446" eaLnBrk="1" fontAlgn="auto" hangingPunct="1">
              <a:spcBef>
                <a:spcPts val="0"/>
              </a:spcBef>
              <a:spcAft>
                <a:spcPts val="0"/>
              </a:spcAft>
            </a:pPr>
            <a:r>
              <a:rPr kumimoji="0" lang="ja-JP" altLang="en-US" sz="1600" dirty="0">
                <a:solidFill>
                  <a:srgbClr val="000000"/>
                </a:solidFill>
                <a:latin typeface="+mn-ea"/>
                <a:ea typeface="+mn-ea"/>
              </a:rPr>
              <a:t>中性脂肪やリン脂質の合成に重要な</a:t>
            </a:r>
            <a:r>
              <a:rPr kumimoji="0" lang="en-US" altLang="ja-JP" sz="1600" dirty="0">
                <a:solidFill>
                  <a:srgbClr val="000000"/>
                </a:solidFill>
                <a:latin typeface="+mn-ea"/>
                <a:ea typeface="+mn-ea"/>
              </a:rPr>
              <a:t>AGPAT2</a:t>
            </a:r>
            <a:r>
              <a:rPr kumimoji="0" lang="ja-JP" altLang="en-US" sz="1600" dirty="0">
                <a:solidFill>
                  <a:srgbClr val="000000"/>
                </a:solidFill>
                <a:latin typeface="+mn-ea"/>
                <a:ea typeface="+mn-ea"/>
              </a:rPr>
              <a:t>酵素をコードする</a:t>
            </a:r>
            <a:r>
              <a:rPr kumimoji="0" lang="en-US" altLang="ja-JP" sz="1600" baseline="30000" dirty="0">
                <a:solidFill>
                  <a:srgbClr val="000000"/>
                </a:solidFill>
                <a:latin typeface="+mn-ea"/>
                <a:ea typeface="+mn-ea"/>
              </a:rPr>
              <a:t>4</a:t>
            </a:r>
            <a:r>
              <a:rPr kumimoji="0" lang="ja-JP" altLang="en-US" sz="1600" baseline="30000" dirty="0">
                <a:solidFill>
                  <a:srgbClr val="000000"/>
                </a:solidFill>
                <a:latin typeface="+mn-ea"/>
                <a:ea typeface="+mn-ea"/>
              </a:rPr>
              <a:t>）</a:t>
            </a:r>
            <a:endParaRPr kumimoji="0" lang="en-US" altLang="ja-JP" sz="1600" baseline="30000" dirty="0">
              <a:solidFill>
                <a:srgbClr val="000000"/>
              </a:solidFill>
              <a:latin typeface="+mn-ea"/>
              <a:ea typeface="+mn-ea"/>
            </a:endParaRPr>
          </a:p>
        </p:txBody>
      </p:sp>
      <p:sp>
        <p:nvSpPr>
          <p:cNvPr id="18" name="テキスト ボックス 17">
            <a:extLst>
              <a:ext uri="{FF2B5EF4-FFF2-40B4-BE49-F238E27FC236}">
                <a16:creationId xmlns:a16="http://schemas.microsoft.com/office/drawing/2014/main" id="{C31E3DCA-76DB-3B76-9D5C-6E15B2E6DC4D}"/>
              </a:ext>
            </a:extLst>
          </p:cNvPr>
          <p:cNvSpPr txBox="1"/>
          <p:nvPr/>
        </p:nvSpPr>
        <p:spPr>
          <a:xfrm>
            <a:off x="698400" y="2861360"/>
            <a:ext cx="2446462" cy="369332"/>
          </a:xfrm>
          <a:prstGeom prst="rect">
            <a:avLst/>
          </a:prstGeom>
          <a:noFill/>
        </p:spPr>
        <p:txBody>
          <a:bodyPr wrap="square">
            <a:spAutoFit/>
          </a:bodyPr>
          <a:lstStyle/>
          <a:p>
            <a:pPr algn="ctr" defTabSz="304815" eaLnBrk="1" fontAlgn="auto" hangingPunct="1">
              <a:spcBef>
                <a:spcPts val="0"/>
              </a:spcBef>
              <a:spcAft>
                <a:spcPts val="0"/>
              </a:spcAft>
            </a:pPr>
            <a:r>
              <a:rPr lang="en-US" altLang="ja-JP" sz="1800" b="1" i="1" dirty="0">
                <a:solidFill>
                  <a:srgbClr val="BC136B"/>
                </a:solidFill>
                <a:latin typeface="+mn-ea"/>
                <a:ea typeface="+mn-ea"/>
              </a:rPr>
              <a:t>LMNA</a:t>
            </a:r>
            <a:endParaRPr lang="ja-JP" altLang="en-US" sz="1800" b="1" i="1" dirty="0">
              <a:solidFill>
                <a:srgbClr val="BC136B"/>
              </a:solidFill>
              <a:latin typeface="+mn-ea"/>
              <a:ea typeface="+mn-ea"/>
            </a:endParaRPr>
          </a:p>
        </p:txBody>
      </p:sp>
      <p:sp>
        <p:nvSpPr>
          <p:cNvPr id="20" name="テキスト ボックス 19">
            <a:extLst>
              <a:ext uri="{FF2B5EF4-FFF2-40B4-BE49-F238E27FC236}">
                <a16:creationId xmlns:a16="http://schemas.microsoft.com/office/drawing/2014/main" id="{7DFF62BA-7EB3-A6B7-3475-BADB4FFB15EB}"/>
              </a:ext>
            </a:extLst>
          </p:cNvPr>
          <p:cNvSpPr txBox="1"/>
          <p:nvPr/>
        </p:nvSpPr>
        <p:spPr>
          <a:xfrm>
            <a:off x="3467323" y="2861360"/>
            <a:ext cx="2439602" cy="646331"/>
          </a:xfrm>
          <a:prstGeom prst="rect">
            <a:avLst/>
          </a:prstGeom>
          <a:noFill/>
        </p:spPr>
        <p:txBody>
          <a:bodyPr wrap="square">
            <a:spAutoFit/>
          </a:bodyPr>
          <a:lstStyle/>
          <a:p>
            <a:pPr algn="ctr" defTabSz="914446" eaLnBrk="1" fontAlgn="auto" hangingPunct="1">
              <a:spcBef>
                <a:spcPts val="0"/>
              </a:spcBef>
              <a:spcAft>
                <a:spcPts val="0"/>
              </a:spcAft>
            </a:pPr>
            <a:r>
              <a:rPr kumimoji="0" lang="en-US" altLang="en-US" sz="1800" b="1" i="1" dirty="0">
                <a:solidFill>
                  <a:srgbClr val="0070C0"/>
                </a:solidFill>
                <a:latin typeface="+mn-ea"/>
                <a:ea typeface="+mn-ea"/>
              </a:rPr>
              <a:t>BSCL2</a:t>
            </a:r>
          </a:p>
          <a:p>
            <a:pPr algn="ctr" defTabSz="914446" eaLnBrk="1" fontAlgn="auto" hangingPunct="1">
              <a:spcBef>
                <a:spcPts val="0"/>
              </a:spcBef>
              <a:spcAft>
                <a:spcPts val="0"/>
              </a:spcAft>
            </a:pPr>
            <a:r>
              <a:rPr kumimoji="0" lang="en-US" altLang="en-US" sz="1800" b="1" i="1" dirty="0">
                <a:solidFill>
                  <a:srgbClr val="0070C0"/>
                </a:solidFill>
                <a:latin typeface="+mn-ea"/>
                <a:ea typeface="+mn-ea"/>
              </a:rPr>
              <a:t>AGPAT2</a:t>
            </a:r>
            <a:endParaRPr kumimoji="0" lang="en-GB" altLang="en-US" sz="1800" b="1" i="1" dirty="0">
              <a:solidFill>
                <a:srgbClr val="0070C0"/>
              </a:solidFill>
              <a:latin typeface="+mn-ea"/>
              <a:ea typeface="+mn-ea"/>
            </a:endParaRPr>
          </a:p>
        </p:txBody>
      </p:sp>
      <p:sp>
        <p:nvSpPr>
          <p:cNvPr id="22" name="テキスト ボックス 21">
            <a:extLst>
              <a:ext uri="{FF2B5EF4-FFF2-40B4-BE49-F238E27FC236}">
                <a16:creationId xmlns:a16="http://schemas.microsoft.com/office/drawing/2014/main" id="{A58F18C1-2B3C-41A5-BC6E-331DFE6C3B73}"/>
              </a:ext>
            </a:extLst>
          </p:cNvPr>
          <p:cNvSpPr txBox="1"/>
          <p:nvPr/>
        </p:nvSpPr>
        <p:spPr>
          <a:xfrm>
            <a:off x="6280159" y="2861360"/>
            <a:ext cx="2448000" cy="369332"/>
          </a:xfrm>
          <a:prstGeom prst="rect">
            <a:avLst/>
          </a:prstGeom>
          <a:noFill/>
        </p:spPr>
        <p:txBody>
          <a:bodyPr wrap="square">
            <a:spAutoFit/>
          </a:bodyPr>
          <a:lstStyle/>
          <a:p>
            <a:pPr algn="ctr" defTabSz="914446" eaLnBrk="1" fontAlgn="auto" hangingPunct="1">
              <a:spcBef>
                <a:spcPts val="0"/>
              </a:spcBef>
              <a:spcAft>
                <a:spcPts val="0"/>
              </a:spcAft>
            </a:pPr>
            <a:r>
              <a:rPr lang="en-US" altLang="ja-JP" sz="1800" b="1" i="1" dirty="0">
                <a:solidFill>
                  <a:schemeClr val="accent6"/>
                </a:solidFill>
                <a:latin typeface="+mn-ea"/>
                <a:ea typeface="+mn-ea"/>
              </a:rPr>
              <a:t>PPARG</a:t>
            </a:r>
          </a:p>
        </p:txBody>
      </p:sp>
      <p:sp>
        <p:nvSpPr>
          <p:cNvPr id="24" name="テキスト ボックス 23">
            <a:extLst>
              <a:ext uri="{FF2B5EF4-FFF2-40B4-BE49-F238E27FC236}">
                <a16:creationId xmlns:a16="http://schemas.microsoft.com/office/drawing/2014/main" id="{4B3D2911-FC49-D64D-B68F-76644F2DB23C}"/>
              </a:ext>
            </a:extLst>
          </p:cNvPr>
          <p:cNvSpPr txBox="1"/>
          <p:nvPr/>
        </p:nvSpPr>
        <p:spPr>
          <a:xfrm>
            <a:off x="9052158" y="2861360"/>
            <a:ext cx="2450973" cy="646331"/>
          </a:xfrm>
          <a:prstGeom prst="rect">
            <a:avLst/>
          </a:prstGeom>
          <a:noFill/>
        </p:spPr>
        <p:txBody>
          <a:bodyPr wrap="square">
            <a:spAutoFit/>
          </a:bodyPr>
          <a:lstStyle/>
          <a:p>
            <a:pPr algn="ctr" defTabSz="914446" eaLnBrk="1" fontAlgn="auto" hangingPunct="1">
              <a:spcBef>
                <a:spcPts val="0"/>
              </a:spcBef>
              <a:spcAft>
                <a:spcPts val="0"/>
              </a:spcAft>
            </a:pPr>
            <a:r>
              <a:rPr kumimoji="0" lang="en-US" altLang="ja-JP" sz="1800" b="1" i="1" dirty="0">
                <a:solidFill>
                  <a:schemeClr val="accent2"/>
                </a:solidFill>
                <a:latin typeface="+mn-ea"/>
                <a:ea typeface="+mn-ea"/>
              </a:rPr>
              <a:t>PTRF</a:t>
            </a:r>
            <a:endParaRPr kumimoji="0" lang="en-GB" altLang="ja-JP" sz="1800" b="1" i="1" dirty="0">
              <a:solidFill>
                <a:schemeClr val="accent2"/>
              </a:solidFill>
              <a:latin typeface="+mn-ea"/>
              <a:ea typeface="+mn-ea"/>
            </a:endParaRPr>
          </a:p>
          <a:p>
            <a:pPr algn="ctr" defTabSz="914446" eaLnBrk="1" fontAlgn="auto" hangingPunct="1">
              <a:spcBef>
                <a:spcPts val="0"/>
              </a:spcBef>
              <a:spcAft>
                <a:spcPts val="0"/>
              </a:spcAft>
            </a:pPr>
            <a:r>
              <a:rPr kumimoji="0" lang="en-GB" altLang="ja-JP" sz="1800" b="1" i="1" dirty="0">
                <a:solidFill>
                  <a:schemeClr val="accent2"/>
                </a:solidFill>
                <a:latin typeface="+mn-ea"/>
                <a:ea typeface="+mn-ea"/>
              </a:rPr>
              <a:t>CAV1</a:t>
            </a:r>
            <a:endParaRPr kumimoji="0" lang="en-US" altLang="ja-JP" sz="1800" dirty="0">
              <a:solidFill>
                <a:schemeClr val="accent2"/>
              </a:solidFill>
              <a:latin typeface="+mn-ea"/>
              <a:ea typeface="+mn-ea"/>
            </a:endParaRPr>
          </a:p>
        </p:txBody>
      </p:sp>
      <p:sp>
        <p:nvSpPr>
          <p:cNvPr id="26" name="テキスト ボックス 25">
            <a:extLst>
              <a:ext uri="{FF2B5EF4-FFF2-40B4-BE49-F238E27FC236}">
                <a16:creationId xmlns:a16="http://schemas.microsoft.com/office/drawing/2014/main" id="{FEAF3D87-C4CA-162B-10C6-23ACB3C640A4}"/>
              </a:ext>
            </a:extLst>
          </p:cNvPr>
          <p:cNvSpPr txBox="1"/>
          <p:nvPr/>
        </p:nvSpPr>
        <p:spPr>
          <a:xfrm>
            <a:off x="6280157" y="3684073"/>
            <a:ext cx="2448001" cy="1077218"/>
          </a:xfrm>
          <a:prstGeom prst="rect">
            <a:avLst/>
          </a:prstGeom>
          <a:noFill/>
        </p:spPr>
        <p:txBody>
          <a:bodyPr wrap="square">
            <a:spAutoFit/>
          </a:bodyPr>
          <a:lstStyle/>
          <a:p>
            <a:pPr algn="ctr" defTabSz="914446" eaLnBrk="1" fontAlgn="auto" hangingPunct="1">
              <a:spcBef>
                <a:spcPts val="0"/>
              </a:spcBef>
              <a:spcAft>
                <a:spcPts val="0"/>
              </a:spcAft>
            </a:pPr>
            <a:r>
              <a:rPr lang="ja-JP" altLang="en-US" sz="1600" dirty="0">
                <a:effectLst/>
                <a:latin typeface="Meiryo UI" panose="020B0604030504040204" pitchFamily="50" charset="-128"/>
                <a:ea typeface="Meiryo UI" panose="020B0604030504040204" pitchFamily="50" charset="-128"/>
              </a:rPr>
              <a:t>脂肪細胞で優位に発現し脂肪細胞の分化の主要な調節因子である</a:t>
            </a:r>
            <a:r>
              <a:rPr kumimoji="0" lang="en-US" altLang="ja-JP" sz="1600" dirty="0" err="1">
                <a:solidFill>
                  <a:srgbClr val="000000"/>
                </a:solidFill>
                <a:latin typeface="+mn-ea"/>
                <a:ea typeface="+mn-ea"/>
              </a:rPr>
              <a:t>PPARγ</a:t>
            </a:r>
            <a:r>
              <a:rPr kumimoji="0" lang="ja-JP" altLang="en-US" sz="1600" dirty="0">
                <a:solidFill>
                  <a:srgbClr val="000000"/>
                </a:solidFill>
                <a:latin typeface="+mn-ea"/>
                <a:ea typeface="+mn-ea"/>
              </a:rPr>
              <a:t>をコードする</a:t>
            </a:r>
            <a:r>
              <a:rPr kumimoji="0" lang="en-US" altLang="ja-JP" sz="1600" baseline="30000" dirty="0">
                <a:solidFill>
                  <a:srgbClr val="000000"/>
                </a:solidFill>
                <a:latin typeface="+mn-ea"/>
                <a:ea typeface="+mn-ea"/>
              </a:rPr>
              <a:t>1</a:t>
            </a:r>
            <a:r>
              <a:rPr kumimoji="0" lang="ja-JP" altLang="en-US" sz="1600" baseline="30000" dirty="0">
                <a:solidFill>
                  <a:srgbClr val="000000"/>
                </a:solidFill>
                <a:latin typeface="+mn-ea"/>
                <a:ea typeface="+mn-ea"/>
              </a:rPr>
              <a:t>）</a:t>
            </a:r>
            <a:endParaRPr kumimoji="0" lang="en-GB" altLang="ja-JP" sz="1600" baseline="30000" dirty="0">
              <a:solidFill>
                <a:srgbClr val="000000"/>
              </a:solidFill>
              <a:latin typeface="+mn-ea"/>
              <a:ea typeface="+mn-ea"/>
            </a:endParaRPr>
          </a:p>
        </p:txBody>
      </p:sp>
      <p:sp>
        <p:nvSpPr>
          <p:cNvPr id="28" name="テキスト ボックス 27">
            <a:extLst>
              <a:ext uri="{FF2B5EF4-FFF2-40B4-BE49-F238E27FC236}">
                <a16:creationId xmlns:a16="http://schemas.microsoft.com/office/drawing/2014/main" id="{C6F878A5-5314-D5AD-1085-F510CD26D223}"/>
              </a:ext>
            </a:extLst>
          </p:cNvPr>
          <p:cNvSpPr txBox="1"/>
          <p:nvPr/>
        </p:nvSpPr>
        <p:spPr>
          <a:xfrm>
            <a:off x="9052157" y="3684073"/>
            <a:ext cx="2450973" cy="1077218"/>
          </a:xfrm>
          <a:prstGeom prst="rect">
            <a:avLst/>
          </a:prstGeom>
          <a:noFill/>
        </p:spPr>
        <p:txBody>
          <a:bodyPr wrap="square">
            <a:spAutoFit/>
          </a:bodyPr>
          <a:lstStyle/>
          <a:p>
            <a:pPr algn="ctr" defTabSz="914446" eaLnBrk="1" fontAlgn="auto" hangingPunct="1">
              <a:spcBef>
                <a:spcPts val="0"/>
              </a:spcBef>
              <a:spcAft>
                <a:spcPts val="0"/>
              </a:spcAft>
            </a:pPr>
            <a:r>
              <a:rPr kumimoji="0" lang="en-US" altLang="ja-JP" sz="1600" i="1" dirty="0">
                <a:solidFill>
                  <a:srgbClr val="000000"/>
                </a:solidFill>
                <a:latin typeface="+mn-ea"/>
                <a:ea typeface="+mn-ea"/>
              </a:rPr>
              <a:t>PTRF</a:t>
            </a:r>
            <a:r>
              <a:rPr kumimoji="0" lang="ja-JP" altLang="en-US" sz="1600" dirty="0">
                <a:solidFill>
                  <a:srgbClr val="000000"/>
                </a:solidFill>
                <a:latin typeface="+mn-ea"/>
                <a:ea typeface="+mn-ea"/>
              </a:rPr>
              <a:t>はカベオラの主要</a:t>
            </a:r>
            <a:br>
              <a:rPr kumimoji="0" lang="en-US" altLang="ja-JP" sz="1600" dirty="0">
                <a:solidFill>
                  <a:srgbClr val="000000"/>
                </a:solidFill>
                <a:latin typeface="+mn-ea"/>
                <a:ea typeface="+mn-ea"/>
              </a:rPr>
            </a:br>
            <a:r>
              <a:rPr kumimoji="0" lang="ja-JP" altLang="en-US" sz="1600" dirty="0">
                <a:solidFill>
                  <a:srgbClr val="000000"/>
                </a:solidFill>
                <a:latin typeface="+mn-ea"/>
                <a:ea typeface="+mn-ea"/>
              </a:rPr>
              <a:t>構成成分であるキャビンを、</a:t>
            </a:r>
            <a:endParaRPr kumimoji="0" lang="en-US" altLang="ja-JP" sz="1600" dirty="0">
              <a:solidFill>
                <a:srgbClr val="000000"/>
              </a:solidFill>
              <a:latin typeface="+mn-ea"/>
              <a:ea typeface="+mn-ea"/>
            </a:endParaRPr>
          </a:p>
          <a:p>
            <a:pPr algn="ctr" defTabSz="914446" eaLnBrk="1" fontAlgn="auto" hangingPunct="1">
              <a:spcBef>
                <a:spcPts val="0"/>
              </a:spcBef>
              <a:spcAft>
                <a:spcPts val="0"/>
              </a:spcAft>
            </a:pPr>
            <a:r>
              <a:rPr kumimoji="0" lang="en-US" altLang="ja-JP" sz="1600" i="1" dirty="0">
                <a:solidFill>
                  <a:srgbClr val="000000"/>
                </a:solidFill>
                <a:latin typeface="+mn-ea"/>
                <a:ea typeface="+mn-ea"/>
              </a:rPr>
              <a:t>CAV1</a:t>
            </a:r>
            <a:r>
              <a:rPr kumimoji="0" lang="ja-JP" altLang="en-US" sz="1600" dirty="0">
                <a:solidFill>
                  <a:srgbClr val="000000"/>
                </a:solidFill>
                <a:latin typeface="+mn-ea"/>
                <a:ea typeface="+mn-ea"/>
              </a:rPr>
              <a:t>はカベオリン</a:t>
            </a:r>
            <a:r>
              <a:rPr kumimoji="0" lang="en-US" altLang="ja-JP" sz="1600" dirty="0">
                <a:solidFill>
                  <a:srgbClr val="000000"/>
                </a:solidFill>
                <a:latin typeface="+mn-ea"/>
                <a:ea typeface="+mn-ea"/>
              </a:rPr>
              <a:t>-1</a:t>
            </a:r>
            <a:r>
              <a:rPr kumimoji="0" lang="ja-JP" altLang="en-US" sz="1600" dirty="0">
                <a:solidFill>
                  <a:srgbClr val="000000"/>
                </a:solidFill>
                <a:latin typeface="+mn-ea"/>
                <a:ea typeface="+mn-ea"/>
              </a:rPr>
              <a:t>を</a:t>
            </a:r>
            <a:endParaRPr kumimoji="0" lang="en-US" altLang="ja-JP" sz="1600" dirty="0">
              <a:solidFill>
                <a:srgbClr val="000000"/>
              </a:solidFill>
              <a:latin typeface="+mn-ea"/>
              <a:ea typeface="+mn-ea"/>
            </a:endParaRPr>
          </a:p>
          <a:p>
            <a:pPr algn="ctr" defTabSz="914446" eaLnBrk="1" fontAlgn="auto" hangingPunct="1">
              <a:spcBef>
                <a:spcPts val="0"/>
              </a:spcBef>
              <a:spcAft>
                <a:spcPts val="0"/>
              </a:spcAft>
            </a:pPr>
            <a:r>
              <a:rPr kumimoji="0" lang="ja-JP" altLang="en-US" sz="1600" dirty="0">
                <a:solidFill>
                  <a:srgbClr val="000000"/>
                </a:solidFill>
                <a:latin typeface="+mn-ea"/>
                <a:ea typeface="+mn-ea"/>
              </a:rPr>
              <a:t>コードする</a:t>
            </a:r>
            <a:r>
              <a:rPr kumimoji="0" lang="en-US" altLang="ja-JP" sz="1600" baseline="30000" dirty="0">
                <a:solidFill>
                  <a:srgbClr val="000000"/>
                </a:solidFill>
                <a:latin typeface="+mn-ea"/>
                <a:ea typeface="+mn-ea"/>
              </a:rPr>
              <a:t>5</a:t>
            </a:r>
            <a:r>
              <a:rPr kumimoji="0" lang="ja-JP" altLang="en-US" sz="1600" baseline="30000" dirty="0">
                <a:solidFill>
                  <a:srgbClr val="000000"/>
                </a:solidFill>
                <a:latin typeface="+mn-ea"/>
                <a:ea typeface="+mn-ea"/>
              </a:rPr>
              <a:t>）</a:t>
            </a:r>
            <a:endParaRPr kumimoji="0" lang="en-US" altLang="ja-JP" sz="2000" b="1" baseline="30000" dirty="0">
              <a:solidFill>
                <a:srgbClr val="000000"/>
              </a:solidFill>
              <a:latin typeface="+mn-ea"/>
              <a:ea typeface="+mn-ea"/>
            </a:endParaRPr>
          </a:p>
        </p:txBody>
      </p:sp>
    </p:spTree>
    <p:extLst>
      <p:ext uri="{BB962C8B-B14F-4D97-AF65-F5344CB8AC3E}">
        <p14:creationId xmlns:p14="http://schemas.microsoft.com/office/powerpoint/2010/main" val="2346898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29728-32D3-CBD4-704C-EBBF2EDBC78A}"/>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5A69768D-357C-1660-F49A-58C1EED54018}"/>
              </a:ext>
            </a:extLst>
          </p:cNvPr>
          <p:cNvSpPr>
            <a:spLocks noGrp="1"/>
          </p:cNvSpPr>
          <p:nvPr>
            <p:ph type="title"/>
          </p:nvPr>
        </p:nvSpPr>
        <p:spPr/>
        <p:txBody>
          <a:bodyPr/>
          <a:lstStyle/>
          <a:p>
            <a:r>
              <a:rPr lang="ja-JP" altLang="en-US" sz="2600" b="1" dirty="0">
                <a:latin typeface="+mj-ea"/>
              </a:rPr>
              <a:t>脂肪萎縮症の病態生理</a:t>
            </a:r>
          </a:p>
        </p:txBody>
      </p:sp>
      <p:sp>
        <p:nvSpPr>
          <p:cNvPr id="3" name="スライド番号プレースホルダー 2">
            <a:extLst>
              <a:ext uri="{FF2B5EF4-FFF2-40B4-BE49-F238E27FC236}">
                <a16:creationId xmlns:a16="http://schemas.microsoft.com/office/drawing/2014/main" id="{DF2B62D7-B4E6-A3C7-65C7-73E958BCD126}"/>
              </a:ext>
            </a:extLst>
          </p:cNvPr>
          <p:cNvSpPr>
            <a:spLocks noGrp="1"/>
          </p:cNvSpPr>
          <p:nvPr>
            <p:ph type="sldNum" sz="quarter" idx="10"/>
          </p:nvPr>
        </p:nvSpPr>
        <p:spPr/>
        <p:txBody>
          <a:bodyPr/>
          <a:lstStyle/>
          <a:p>
            <a:fld id="{3C22E879-25C1-4BAC-8729-693BB4353F20}" type="slidenum">
              <a:rPr kumimoji="1" lang="ja-JP" altLang="en-US" smtClean="0"/>
              <a:t>8</a:t>
            </a:fld>
            <a:endParaRPr kumimoji="1" lang="ja-JP" altLang="en-US"/>
          </a:p>
        </p:txBody>
      </p:sp>
      <p:sp>
        <p:nvSpPr>
          <p:cNvPr id="2" name="テキスト プレースホルダー 3">
            <a:extLst>
              <a:ext uri="{FF2B5EF4-FFF2-40B4-BE49-F238E27FC236}">
                <a16:creationId xmlns:a16="http://schemas.microsoft.com/office/drawing/2014/main" id="{EFE0F7EA-AA8C-57F2-F349-DF4779A162A4}"/>
              </a:ext>
            </a:extLst>
          </p:cNvPr>
          <p:cNvSpPr txBox="1">
            <a:spLocks/>
          </p:cNvSpPr>
          <p:nvPr/>
        </p:nvSpPr>
        <p:spPr>
          <a:xfrm>
            <a:off x="695325" y="916016"/>
            <a:ext cx="10939326" cy="1384995"/>
          </a:xfrm>
          <a:prstGeom prst="rect">
            <a:avLst/>
          </a:prstGeom>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脂肪組織の萎縮は、脂肪細胞の発生分化・増殖・機能に関わる遺伝子の異常、自己免疫、感染、薬剤、機械的な圧迫、除神経などにより生じる</a:t>
            </a:r>
            <a:endParaRPr kumimoji="1" lang="en-US" altLang="ja-JP" sz="2000" i="0" dirty="0">
              <a:latin typeface="+mn-ea"/>
            </a:endParaRPr>
          </a:p>
          <a:p>
            <a:pPr>
              <a:buClr>
                <a:srgbClr val="BC136B"/>
              </a:buClr>
              <a:buFont typeface="Wingdings" panose="05000000000000000000" pitchFamily="2" charset="2"/>
              <a:buChar char="l"/>
            </a:pPr>
            <a:r>
              <a:rPr kumimoji="1" lang="ja-JP" altLang="en-US" sz="2000" i="0" dirty="0">
                <a:latin typeface="+mn-ea"/>
              </a:rPr>
              <a:t>脂肪萎縮症では脂肪細胞が有するエネルギー貯蔵機能が減弱・喪失しているため、脂肪組織に貯蔵できない余剰エネルギーが非脂肪組織に脂質として蓄積され、インスリン抵抗性や代謝性疾患を引き起こす</a:t>
            </a:r>
          </a:p>
        </p:txBody>
      </p:sp>
      <p:sp>
        <p:nvSpPr>
          <p:cNvPr id="10" name="テキスト ボックス 9">
            <a:extLst>
              <a:ext uri="{FF2B5EF4-FFF2-40B4-BE49-F238E27FC236}">
                <a16:creationId xmlns:a16="http://schemas.microsoft.com/office/drawing/2014/main" id="{D9B0D0FD-2DB7-AF07-EF68-F4A5942E6B19}"/>
              </a:ext>
            </a:extLst>
          </p:cNvPr>
          <p:cNvSpPr txBox="1"/>
          <p:nvPr/>
        </p:nvSpPr>
        <p:spPr>
          <a:xfrm>
            <a:off x="3789575" y="6442502"/>
            <a:ext cx="7710542" cy="415498"/>
          </a:xfrm>
          <a:prstGeom prst="rect">
            <a:avLst/>
          </a:prstGeom>
          <a:noFill/>
        </p:spPr>
        <p:txBody>
          <a:bodyPr wrap="square" lIns="0" tIns="0" rIns="0" anchor="b">
            <a:spAutoFit/>
          </a:bodyPr>
          <a:lstStyle/>
          <a:p>
            <a:pPr marL="131763" indent="-131763">
              <a:buFont typeface="+mj-lt"/>
              <a:buAutoNum type="arabicPeriod"/>
            </a:pPr>
            <a:r>
              <a:rPr lang="en-US" altLang="ja-JP" sz="800" i="0" dirty="0">
                <a:solidFill>
                  <a:srgbClr val="000000"/>
                </a:solidFill>
                <a:effectLst/>
                <a:latin typeface="+mn-ea"/>
                <a:ea typeface="+mn-ea"/>
              </a:rPr>
              <a:t>Akinci B, et al. Lipodystrophy Syndromes: Presentation and Treatment. </a:t>
            </a:r>
            <a:r>
              <a:rPr lang="en-US" altLang="ja-JP" sz="800" i="0" dirty="0" err="1">
                <a:solidFill>
                  <a:srgbClr val="000000"/>
                </a:solidFill>
                <a:effectLst/>
                <a:latin typeface="+mn-ea"/>
                <a:ea typeface="+mn-ea"/>
              </a:rPr>
              <a:t>Endotext</a:t>
            </a:r>
            <a:r>
              <a:rPr lang="en-US" altLang="ja-JP" sz="800" i="0" dirty="0">
                <a:solidFill>
                  <a:srgbClr val="000000"/>
                </a:solidFill>
                <a:effectLst/>
                <a:latin typeface="+mn-ea"/>
                <a:ea typeface="+mn-ea"/>
              </a:rPr>
              <a:t> MDText.com, Inc. 2000. Updated 21 Aug 2024. </a:t>
            </a:r>
            <a:r>
              <a:rPr lang="en-US" altLang="ja-JP" sz="800" dirty="0">
                <a:solidFill>
                  <a:srgbClr val="000000"/>
                </a:solidFill>
                <a:latin typeface="+mn-ea"/>
                <a:ea typeface="+mn-ea"/>
              </a:rPr>
              <a:t>2025</a:t>
            </a:r>
            <a:r>
              <a:rPr lang="ja-JP" altLang="en-US" sz="800" dirty="0">
                <a:solidFill>
                  <a:srgbClr val="000000"/>
                </a:solidFill>
                <a:latin typeface="+mn-ea"/>
                <a:ea typeface="+mn-ea"/>
              </a:rPr>
              <a:t>年</a:t>
            </a:r>
            <a:r>
              <a:rPr lang="en-US" altLang="ja-JP" sz="800" dirty="0">
                <a:solidFill>
                  <a:srgbClr val="000000"/>
                </a:solidFill>
                <a:latin typeface="+mn-ea"/>
                <a:ea typeface="+mn-ea"/>
              </a:rPr>
              <a:t>1</a:t>
            </a:r>
            <a:r>
              <a:rPr lang="ja-JP" altLang="en-US" sz="800" dirty="0">
                <a:solidFill>
                  <a:srgbClr val="000000"/>
                </a:solidFill>
                <a:latin typeface="+mn-ea"/>
                <a:ea typeface="+mn-ea"/>
              </a:rPr>
              <a:t>月</a:t>
            </a:r>
            <a:r>
              <a:rPr lang="en-US" altLang="ja-JP" sz="800" dirty="0">
                <a:solidFill>
                  <a:srgbClr val="000000"/>
                </a:solidFill>
                <a:latin typeface="+mn-ea"/>
                <a:ea typeface="+mn-ea"/>
              </a:rPr>
              <a:t>23</a:t>
            </a:r>
            <a:r>
              <a:rPr lang="ja-JP" altLang="en-US" sz="800" dirty="0">
                <a:solidFill>
                  <a:srgbClr val="000000"/>
                </a:solidFill>
                <a:latin typeface="+mn-ea"/>
                <a:ea typeface="+mn-ea"/>
              </a:rPr>
              <a:t>日アクセス（</a:t>
            </a:r>
            <a:r>
              <a:rPr lang="en-US" altLang="ja-JP" sz="800" dirty="0">
                <a:solidFill>
                  <a:srgbClr val="000000"/>
                </a:solidFill>
                <a:latin typeface="+mn-ea"/>
                <a:ea typeface="+mn-ea"/>
                <a:hlinkClick r:id="rId3"/>
              </a:rPr>
              <a:t>https://www.ncbi.nlm.nih.gov/books/NBK513130/</a:t>
            </a:r>
            <a:r>
              <a:rPr lang="ja-JP" altLang="en-US" sz="800" dirty="0">
                <a:solidFill>
                  <a:srgbClr val="000000"/>
                </a:solidFill>
                <a:latin typeface="+mn-ea"/>
                <a:ea typeface="+mn-ea"/>
              </a:rPr>
              <a:t>）</a:t>
            </a:r>
            <a:endParaRPr lang="en-US" altLang="ja-JP" sz="800" dirty="0">
              <a:solidFill>
                <a:srgbClr val="000000"/>
              </a:solidFill>
              <a:latin typeface="+mn-ea"/>
              <a:ea typeface="+mn-ea"/>
            </a:endParaRPr>
          </a:p>
          <a:p>
            <a:pPr marL="131763" indent="-131763">
              <a:buFont typeface="+mj-lt"/>
              <a:buAutoNum type="arabicPeriod"/>
            </a:pPr>
            <a:r>
              <a:rPr lang="ja-JP" altLang="en-US" sz="800" b="0" i="0" u="none" strike="noStrike" baseline="0" dirty="0">
                <a:latin typeface="+mn-ea"/>
                <a:ea typeface="+mn-ea"/>
              </a:rPr>
              <a:t>日本内分泌学会雑誌</a:t>
            </a:r>
            <a:r>
              <a:rPr lang="en-US" altLang="ja-JP" sz="800" b="0" i="0" u="none" strike="noStrike" baseline="0" dirty="0">
                <a:latin typeface="+mn-ea"/>
                <a:ea typeface="+mn-ea"/>
              </a:rPr>
              <a:t>Vol. 94 Suppl. September 2018</a:t>
            </a:r>
          </a:p>
        </p:txBody>
      </p:sp>
      <p:grpSp>
        <p:nvGrpSpPr>
          <p:cNvPr id="68" name="グループ化 67">
            <a:extLst>
              <a:ext uri="{FF2B5EF4-FFF2-40B4-BE49-F238E27FC236}">
                <a16:creationId xmlns:a16="http://schemas.microsoft.com/office/drawing/2014/main" id="{294DAA94-1852-11F9-9C23-1AD7B9DBD5DF}"/>
              </a:ext>
            </a:extLst>
          </p:cNvPr>
          <p:cNvGrpSpPr/>
          <p:nvPr/>
        </p:nvGrpSpPr>
        <p:grpSpPr>
          <a:xfrm>
            <a:off x="1541125" y="2359487"/>
            <a:ext cx="8467033" cy="3820079"/>
            <a:chOff x="1541125" y="2359487"/>
            <a:chExt cx="8467033" cy="3820079"/>
          </a:xfrm>
        </p:grpSpPr>
        <p:sp>
          <p:nvSpPr>
            <p:cNvPr id="6" name="正方形/長方形 5">
              <a:extLst>
                <a:ext uri="{FF2B5EF4-FFF2-40B4-BE49-F238E27FC236}">
                  <a16:creationId xmlns:a16="http://schemas.microsoft.com/office/drawing/2014/main" id="{5AD07F66-8C20-5D09-4900-E125A06820FE}"/>
                </a:ext>
              </a:extLst>
            </p:cNvPr>
            <p:cNvSpPr/>
            <p:nvPr/>
          </p:nvSpPr>
          <p:spPr bwMode="auto">
            <a:xfrm>
              <a:off x="1541125" y="2470017"/>
              <a:ext cx="2941041" cy="3709549"/>
            </a:xfrm>
            <a:prstGeom prst="rect">
              <a:avLst/>
            </a:prstGeom>
            <a:solidFill>
              <a:srgbClr val="D0CFD0"/>
            </a:solidFill>
            <a:ln w="9525" cap="flat" cmpd="sng" algn="ctr">
              <a:noFill/>
              <a:prstDash val="solid"/>
              <a:round/>
              <a:headEnd type="none" w="med" len="med"/>
              <a:tailEnd type="none" w="med" len="med"/>
            </a:ln>
            <a:effectLst/>
          </p:spPr>
          <p:txBody>
            <a:bodyPr vert="horz" wrap="square" lIns="216000" tIns="45720" rIns="91440" bIns="45720" numCol="1" rtlCol="0" anchor="ctr" anchorCtr="0" compatLnSpc="1">
              <a:prstTxWarp prst="textNoShape">
                <a:avLst/>
              </a:prstTxWarp>
              <a:noAutofit/>
            </a:bodyPr>
            <a:lstStyle/>
            <a:p>
              <a:pPr>
                <a:lnSpc>
                  <a:spcPct val="150000"/>
                </a:lnSpc>
              </a:pPr>
              <a:r>
                <a:rPr kumimoji="1" lang="ja-JP" altLang="en-US" sz="1600" b="1" dirty="0">
                  <a:solidFill>
                    <a:srgbClr val="BC136B"/>
                  </a:solidFill>
                  <a:latin typeface="+mn-ea"/>
                  <a:ea typeface="+mn-ea"/>
                </a:rPr>
                <a:t>主な病因</a:t>
              </a:r>
              <a:endParaRPr kumimoji="1" lang="en-US" altLang="ja-JP" sz="1600" b="1" dirty="0">
                <a:solidFill>
                  <a:srgbClr val="BC136B"/>
                </a:solidFill>
                <a:latin typeface="+mn-ea"/>
                <a:ea typeface="+mn-ea"/>
              </a:endParaRPr>
            </a:p>
            <a:p>
              <a:pPr marL="179388" indent="-179388">
                <a:lnSpc>
                  <a:spcPct val="150000"/>
                </a:lnSpc>
                <a:buClr>
                  <a:srgbClr val="BC136B"/>
                </a:buClr>
                <a:buFont typeface="Arial" panose="020B0604020202020204" pitchFamily="34" charset="0"/>
                <a:buChar char="•"/>
              </a:pPr>
              <a:r>
                <a:rPr kumimoji="1" lang="ja-JP" altLang="en-US" sz="1600" dirty="0">
                  <a:latin typeface="+mn-ea"/>
                  <a:ea typeface="+mn-ea"/>
                </a:rPr>
                <a:t>遺伝性（単一遺伝子疾患）</a:t>
              </a:r>
              <a:endParaRPr kumimoji="1" lang="en-US" altLang="ja-JP" sz="1600" dirty="0">
                <a:latin typeface="+mn-ea"/>
                <a:ea typeface="+mn-ea"/>
              </a:endParaRPr>
            </a:p>
            <a:p>
              <a:pPr marL="179388" indent="-179388">
                <a:lnSpc>
                  <a:spcPct val="150000"/>
                </a:lnSpc>
                <a:buClr>
                  <a:srgbClr val="BC136B"/>
                </a:buClr>
                <a:buFont typeface="Arial" panose="020B0604020202020204" pitchFamily="34" charset="0"/>
                <a:buChar char="•"/>
              </a:pPr>
              <a:r>
                <a:rPr kumimoji="1" lang="ja-JP" altLang="en-US" sz="1600" dirty="0">
                  <a:latin typeface="+mn-ea"/>
                  <a:ea typeface="+mn-ea"/>
                </a:rPr>
                <a:t>自己免疫</a:t>
              </a:r>
              <a:endParaRPr kumimoji="1" lang="en-US" altLang="ja-JP" sz="1600" dirty="0">
                <a:latin typeface="+mn-ea"/>
                <a:ea typeface="+mn-ea"/>
              </a:endParaRPr>
            </a:p>
            <a:p>
              <a:pPr marL="179388" indent="-179388">
                <a:lnSpc>
                  <a:spcPct val="150000"/>
                </a:lnSpc>
                <a:buClr>
                  <a:srgbClr val="BC136B"/>
                </a:buClr>
                <a:buFont typeface="Arial" panose="020B0604020202020204" pitchFamily="34" charset="0"/>
                <a:buChar char="•"/>
              </a:pPr>
              <a:r>
                <a:rPr kumimoji="1" lang="ja-JP" altLang="en-US" sz="1600" dirty="0">
                  <a:latin typeface="+mn-ea"/>
                  <a:ea typeface="+mn-ea"/>
                </a:rPr>
                <a:t>感染</a:t>
              </a:r>
            </a:p>
            <a:p>
              <a:pPr marL="179388" indent="-179388">
                <a:lnSpc>
                  <a:spcPct val="150000"/>
                </a:lnSpc>
                <a:buClr>
                  <a:srgbClr val="BC136B"/>
                </a:buClr>
                <a:buFont typeface="Arial" panose="020B0604020202020204" pitchFamily="34" charset="0"/>
                <a:buChar char="•"/>
              </a:pPr>
              <a:r>
                <a:rPr kumimoji="1" lang="ja-JP" altLang="en-US" sz="1600" dirty="0">
                  <a:latin typeface="+mn-ea"/>
                  <a:ea typeface="+mn-ea"/>
                </a:rPr>
                <a:t>薬剤</a:t>
              </a:r>
            </a:p>
            <a:p>
              <a:pPr marL="179388" indent="-179388">
                <a:lnSpc>
                  <a:spcPct val="150000"/>
                </a:lnSpc>
                <a:buClr>
                  <a:srgbClr val="BC136B"/>
                </a:buClr>
                <a:buFont typeface="Arial" panose="020B0604020202020204" pitchFamily="34" charset="0"/>
                <a:buChar char="•"/>
              </a:pPr>
              <a:r>
                <a:rPr kumimoji="1" lang="ja-JP" altLang="en-US" sz="1600" dirty="0">
                  <a:latin typeface="+mn-ea"/>
                  <a:ea typeface="+mn-ea"/>
                </a:rPr>
                <a:t>機械的な圧迫</a:t>
              </a:r>
            </a:p>
            <a:p>
              <a:pPr marL="179388" indent="-179388">
                <a:lnSpc>
                  <a:spcPct val="150000"/>
                </a:lnSpc>
                <a:buClr>
                  <a:srgbClr val="BC136B"/>
                </a:buClr>
                <a:buFont typeface="Arial" panose="020B0604020202020204" pitchFamily="34" charset="0"/>
                <a:buChar char="•"/>
              </a:pPr>
              <a:r>
                <a:rPr kumimoji="1" lang="ja-JP" altLang="en-US" sz="1600" dirty="0">
                  <a:latin typeface="+mn-ea"/>
                  <a:ea typeface="+mn-ea"/>
                </a:rPr>
                <a:t>除神経</a:t>
              </a:r>
              <a:endParaRPr kumimoji="1" lang="en-US" altLang="ja-JP" sz="1600" dirty="0">
                <a:latin typeface="+mn-ea"/>
                <a:ea typeface="+mn-ea"/>
              </a:endParaRPr>
            </a:p>
            <a:p>
              <a:pPr marL="179388" indent="-179388">
                <a:lnSpc>
                  <a:spcPct val="150000"/>
                </a:lnSpc>
                <a:buClr>
                  <a:srgbClr val="BC136B"/>
                </a:buClr>
                <a:buFont typeface="Arial" panose="020B0604020202020204" pitchFamily="34" charset="0"/>
                <a:buChar char="•"/>
              </a:pPr>
              <a:r>
                <a:rPr kumimoji="1" lang="ja-JP" altLang="en-US" sz="1600" dirty="0">
                  <a:latin typeface="+mn-ea"/>
                  <a:ea typeface="+mn-ea"/>
                </a:rPr>
                <a:t>不明</a:t>
              </a:r>
            </a:p>
          </p:txBody>
        </p:sp>
        <p:grpSp>
          <p:nvGrpSpPr>
            <p:cNvPr id="67" name="グループ化 66">
              <a:extLst>
                <a:ext uri="{FF2B5EF4-FFF2-40B4-BE49-F238E27FC236}">
                  <a16:creationId xmlns:a16="http://schemas.microsoft.com/office/drawing/2014/main" id="{2C489AE7-62FB-39EF-5273-7F6D3F0C5203}"/>
                </a:ext>
              </a:extLst>
            </p:cNvPr>
            <p:cNvGrpSpPr/>
            <p:nvPr/>
          </p:nvGrpSpPr>
          <p:grpSpPr>
            <a:xfrm>
              <a:off x="5024120" y="2359487"/>
              <a:ext cx="4984038" cy="3820079"/>
              <a:chOff x="5024120" y="2359487"/>
              <a:chExt cx="4984038" cy="3820079"/>
            </a:xfrm>
          </p:grpSpPr>
          <p:sp>
            <p:nvSpPr>
              <p:cNvPr id="32" name="テキスト ボックス 31">
                <a:extLst>
                  <a:ext uri="{FF2B5EF4-FFF2-40B4-BE49-F238E27FC236}">
                    <a16:creationId xmlns:a16="http://schemas.microsoft.com/office/drawing/2014/main" id="{00FB041E-C12D-5DA6-4066-F2CB2488B1FC}"/>
                  </a:ext>
                </a:extLst>
              </p:cNvPr>
              <p:cNvSpPr txBox="1"/>
              <p:nvPr/>
            </p:nvSpPr>
            <p:spPr>
              <a:xfrm>
                <a:off x="6805845" y="2359487"/>
                <a:ext cx="1407758" cy="307777"/>
              </a:xfrm>
              <a:prstGeom prst="rect">
                <a:avLst/>
              </a:prstGeom>
              <a:noFill/>
            </p:spPr>
            <p:txBody>
              <a:bodyPr wrap="none">
                <a:spAutoFit/>
              </a:bodyPr>
              <a:lstStyle/>
              <a:p>
                <a:pPr algn="ctr"/>
                <a:r>
                  <a:rPr lang="ja-JP" altLang="en-US" sz="1400" dirty="0">
                    <a:solidFill>
                      <a:srgbClr val="000000"/>
                    </a:solidFill>
                    <a:latin typeface="+mn-ea"/>
                    <a:ea typeface="+mn-ea"/>
                  </a:rPr>
                  <a:t>脂肪組織の萎縮</a:t>
                </a:r>
              </a:p>
            </p:txBody>
          </p:sp>
          <p:sp>
            <p:nvSpPr>
              <p:cNvPr id="16" name="テキスト ボックス 15">
                <a:extLst>
                  <a:ext uri="{FF2B5EF4-FFF2-40B4-BE49-F238E27FC236}">
                    <a16:creationId xmlns:a16="http://schemas.microsoft.com/office/drawing/2014/main" id="{E3C30242-D797-63D7-FD43-39323FDBA1EF}"/>
                  </a:ext>
                </a:extLst>
              </p:cNvPr>
              <p:cNvSpPr txBox="1"/>
              <p:nvPr/>
            </p:nvSpPr>
            <p:spPr>
              <a:xfrm>
                <a:off x="6824370" y="5288505"/>
                <a:ext cx="1366079" cy="523220"/>
              </a:xfrm>
              <a:prstGeom prst="rect">
                <a:avLst/>
              </a:prstGeom>
              <a:noFill/>
            </p:spPr>
            <p:txBody>
              <a:bodyPr wrap="none">
                <a:spAutoFit/>
              </a:bodyPr>
              <a:lstStyle/>
              <a:p>
                <a:pPr algn="ctr"/>
                <a:r>
                  <a:rPr lang="ja-JP" altLang="en-US" sz="1400" dirty="0">
                    <a:solidFill>
                      <a:srgbClr val="000000"/>
                    </a:solidFill>
                    <a:latin typeface="+mn-ea"/>
                    <a:ea typeface="+mn-ea"/>
                  </a:rPr>
                  <a:t>インスリン抵抗性</a:t>
                </a:r>
              </a:p>
              <a:p>
                <a:pPr algn="ctr"/>
                <a:r>
                  <a:rPr lang="ja-JP" altLang="en-US" sz="1400" dirty="0">
                    <a:solidFill>
                      <a:srgbClr val="000000"/>
                    </a:solidFill>
                    <a:latin typeface="+mn-ea"/>
                    <a:ea typeface="+mn-ea"/>
                  </a:rPr>
                  <a:t>代謝性疾患</a:t>
                </a:r>
              </a:p>
            </p:txBody>
          </p:sp>
          <p:sp>
            <p:nvSpPr>
              <p:cNvPr id="17" name="フリーフォーム: 図形 16">
                <a:extLst>
                  <a:ext uri="{FF2B5EF4-FFF2-40B4-BE49-F238E27FC236}">
                    <a16:creationId xmlns:a16="http://schemas.microsoft.com/office/drawing/2014/main" id="{61E3A9B6-9BC3-CD9B-618F-852EC0B301B8}"/>
                  </a:ext>
                </a:extLst>
              </p:cNvPr>
              <p:cNvSpPr/>
              <p:nvPr/>
            </p:nvSpPr>
            <p:spPr bwMode="auto">
              <a:xfrm>
                <a:off x="5703022" y="4575905"/>
                <a:ext cx="3606800" cy="398584"/>
              </a:xfrm>
              <a:custGeom>
                <a:avLst/>
                <a:gdLst>
                  <a:gd name="connsiteX0" fmla="*/ 0 w 3606800"/>
                  <a:gd name="connsiteY0" fmla="*/ 398584 h 398584"/>
                  <a:gd name="connsiteX1" fmla="*/ 0 w 3606800"/>
                  <a:gd name="connsiteY1" fmla="*/ 0 h 398584"/>
                  <a:gd name="connsiteX2" fmla="*/ 3606800 w 3606800"/>
                  <a:gd name="connsiteY2" fmla="*/ 0 h 398584"/>
                  <a:gd name="connsiteX3" fmla="*/ 3606800 w 3606800"/>
                  <a:gd name="connsiteY3" fmla="*/ 398584 h 398584"/>
                </a:gdLst>
                <a:ahLst/>
                <a:cxnLst>
                  <a:cxn ang="0">
                    <a:pos x="connsiteX0" y="connsiteY0"/>
                  </a:cxn>
                  <a:cxn ang="0">
                    <a:pos x="connsiteX1" y="connsiteY1"/>
                  </a:cxn>
                  <a:cxn ang="0">
                    <a:pos x="connsiteX2" y="connsiteY2"/>
                  </a:cxn>
                  <a:cxn ang="0">
                    <a:pos x="connsiteX3" y="connsiteY3"/>
                  </a:cxn>
                </a:cxnLst>
                <a:rect l="l" t="t" r="r" b="b"/>
                <a:pathLst>
                  <a:path w="3606800" h="398584">
                    <a:moveTo>
                      <a:pt x="0" y="398584"/>
                    </a:moveTo>
                    <a:lnTo>
                      <a:pt x="0" y="0"/>
                    </a:lnTo>
                    <a:lnTo>
                      <a:pt x="3606800" y="0"/>
                    </a:lnTo>
                    <a:lnTo>
                      <a:pt x="3606800" y="398584"/>
                    </a:lnTo>
                  </a:path>
                </a:pathLst>
              </a:custGeom>
              <a:noFill/>
              <a:ln w="12700" cap="flat" cmpd="sng" algn="ctr">
                <a:solidFill>
                  <a:schemeClr val="tx1"/>
                </a:solidFill>
                <a:prstDash val="solid"/>
                <a:round/>
                <a:headEnd type="triangle" w="med" len="med"/>
                <a:tailEnd type="triangl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cxnSp>
            <p:nvCxnSpPr>
              <p:cNvPr id="19" name="直線矢印コネクタ 18">
                <a:extLst>
                  <a:ext uri="{FF2B5EF4-FFF2-40B4-BE49-F238E27FC236}">
                    <a16:creationId xmlns:a16="http://schemas.microsoft.com/office/drawing/2014/main" id="{E0A086A5-2865-22F9-427B-151BB425B29E}"/>
                  </a:ext>
                </a:extLst>
              </p:cNvPr>
              <p:cNvCxnSpPr>
                <a:endCxn id="15" idx="0"/>
              </p:cNvCxnSpPr>
              <p:nvPr/>
            </p:nvCxnSpPr>
            <p:spPr bwMode="auto">
              <a:xfrm>
                <a:off x="7505445" y="3667351"/>
                <a:ext cx="0" cy="751218"/>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sp>
            <p:nvSpPr>
              <p:cNvPr id="14" name="テキスト ボックス 13">
                <a:extLst>
                  <a:ext uri="{FF2B5EF4-FFF2-40B4-BE49-F238E27FC236}">
                    <a16:creationId xmlns:a16="http://schemas.microsoft.com/office/drawing/2014/main" id="{9B4FB9ED-CF8E-6BBD-966D-6C216EEF926D}"/>
                  </a:ext>
                </a:extLst>
              </p:cNvPr>
              <p:cNvSpPr txBox="1"/>
              <p:nvPr/>
            </p:nvSpPr>
            <p:spPr>
              <a:xfrm>
                <a:off x="5572865" y="3846791"/>
                <a:ext cx="3865161" cy="307777"/>
              </a:xfrm>
              <a:prstGeom prst="rect">
                <a:avLst/>
              </a:prstGeom>
              <a:solidFill>
                <a:schemeClr val="bg1"/>
              </a:solidFill>
            </p:spPr>
            <p:txBody>
              <a:bodyPr wrap="none">
                <a:spAutoFit/>
              </a:bodyPr>
              <a:lstStyle/>
              <a:p>
                <a:pPr algn="ctr"/>
                <a:r>
                  <a:rPr lang="ja-JP" altLang="en-US" sz="1400" dirty="0">
                    <a:solidFill>
                      <a:srgbClr val="000000"/>
                    </a:solidFill>
                    <a:latin typeface="+mn-ea"/>
                    <a:ea typeface="+mn-ea"/>
                  </a:rPr>
                  <a:t>アディポサイトカイン（アディポカイン）シグナルの異常</a:t>
                </a:r>
              </a:p>
            </p:txBody>
          </p:sp>
          <p:sp>
            <p:nvSpPr>
              <p:cNvPr id="15" name="テキスト ボックス 14">
                <a:extLst>
                  <a:ext uri="{FF2B5EF4-FFF2-40B4-BE49-F238E27FC236}">
                    <a16:creationId xmlns:a16="http://schemas.microsoft.com/office/drawing/2014/main" id="{635EF210-B264-2D62-4C77-02536140C331}"/>
                  </a:ext>
                </a:extLst>
              </p:cNvPr>
              <p:cNvSpPr txBox="1"/>
              <p:nvPr/>
            </p:nvSpPr>
            <p:spPr>
              <a:xfrm>
                <a:off x="6784735" y="4418569"/>
                <a:ext cx="1441420" cy="307777"/>
              </a:xfrm>
              <a:prstGeom prst="rect">
                <a:avLst/>
              </a:prstGeom>
              <a:solidFill>
                <a:schemeClr val="bg1"/>
              </a:solidFill>
            </p:spPr>
            <p:txBody>
              <a:bodyPr wrap="none">
                <a:spAutoFit/>
              </a:bodyPr>
              <a:lstStyle/>
              <a:p>
                <a:pPr algn="ctr"/>
                <a:r>
                  <a:rPr lang="zh-TW" altLang="en-US" sz="1400" dirty="0">
                    <a:solidFill>
                      <a:srgbClr val="000000"/>
                    </a:solidFill>
                    <a:latin typeface="+mn-ea"/>
                    <a:ea typeface="+mn-ea"/>
                  </a:rPr>
                  <a:t>異所性脂質沈着</a:t>
                </a:r>
              </a:p>
            </p:txBody>
          </p:sp>
          <p:sp>
            <p:nvSpPr>
              <p:cNvPr id="5" name="テキスト ボックス 4">
                <a:extLst>
                  <a:ext uri="{FF2B5EF4-FFF2-40B4-BE49-F238E27FC236}">
                    <a16:creationId xmlns:a16="http://schemas.microsoft.com/office/drawing/2014/main" id="{42168550-59BD-E0B9-4998-CC5B09D4518F}"/>
                  </a:ext>
                </a:extLst>
              </p:cNvPr>
              <p:cNvSpPr txBox="1"/>
              <p:nvPr/>
            </p:nvSpPr>
            <p:spPr>
              <a:xfrm>
                <a:off x="5578474" y="5902567"/>
                <a:ext cx="492443" cy="276999"/>
              </a:xfrm>
              <a:prstGeom prst="rect">
                <a:avLst/>
              </a:prstGeom>
              <a:noFill/>
            </p:spPr>
            <p:txBody>
              <a:bodyPr wrap="none">
                <a:spAutoFit/>
              </a:bodyPr>
              <a:lstStyle/>
              <a:p>
                <a:pPr algn="ctr"/>
                <a:r>
                  <a:rPr lang="ja-JP" altLang="en-US" dirty="0">
                    <a:solidFill>
                      <a:srgbClr val="000000"/>
                    </a:solidFill>
                    <a:latin typeface="+mn-ea"/>
                    <a:ea typeface="+mn-ea"/>
                  </a:rPr>
                  <a:t>肝臓</a:t>
                </a:r>
              </a:p>
            </p:txBody>
          </p:sp>
          <p:sp>
            <p:nvSpPr>
              <p:cNvPr id="7" name="テキスト ボックス 6">
                <a:extLst>
                  <a:ext uri="{FF2B5EF4-FFF2-40B4-BE49-F238E27FC236}">
                    <a16:creationId xmlns:a16="http://schemas.microsoft.com/office/drawing/2014/main" id="{397A4153-5CD6-5507-8418-498C4EB687E8}"/>
                  </a:ext>
                </a:extLst>
              </p:cNvPr>
              <p:cNvSpPr txBox="1"/>
              <p:nvPr/>
            </p:nvSpPr>
            <p:spPr>
              <a:xfrm>
                <a:off x="8837058" y="5869901"/>
                <a:ext cx="646331" cy="276999"/>
              </a:xfrm>
              <a:prstGeom prst="rect">
                <a:avLst/>
              </a:prstGeom>
              <a:noFill/>
            </p:spPr>
            <p:txBody>
              <a:bodyPr wrap="none">
                <a:spAutoFit/>
              </a:bodyPr>
              <a:lstStyle/>
              <a:p>
                <a:pPr algn="ctr"/>
                <a:r>
                  <a:rPr lang="ja-JP" altLang="en-US" dirty="0">
                    <a:solidFill>
                      <a:srgbClr val="000000"/>
                    </a:solidFill>
                    <a:latin typeface="+mn-ea"/>
                    <a:ea typeface="+mn-ea"/>
                  </a:rPr>
                  <a:t>骨格筋</a:t>
                </a:r>
              </a:p>
            </p:txBody>
          </p:sp>
          <p:grpSp>
            <p:nvGrpSpPr>
              <p:cNvPr id="8" name="Group 4">
                <a:extLst>
                  <a:ext uri="{FF2B5EF4-FFF2-40B4-BE49-F238E27FC236}">
                    <a16:creationId xmlns:a16="http://schemas.microsoft.com/office/drawing/2014/main" id="{1FC11842-7623-6DBF-A0DD-437B3DC83873}"/>
                  </a:ext>
                </a:extLst>
              </p:cNvPr>
              <p:cNvGrpSpPr/>
              <p:nvPr/>
            </p:nvGrpSpPr>
            <p:grpSpPr>
              <a:xfrm rot="5400000">
                <a:off x="6992390" y="2564862"/>
                <a:ext cx="1043214" cy="1198389"/>
                <a:chOff x="1355543" y="3094425"/>
                <a:chExt cx="629941" cy="723642"/>
              </a:xfrm>
            </p:grpSpPr>
            <p:sp>
              <p:nvSpPr>
                <p:cNvPr id="9" name="Oval 7">
                  <a:extLst>
                    <a:ext uri="{FF2B5EF4-FFF2-40B4-BE49-F238E27FC236}">
                      <a16:creationId xmlns:a16="http://schemas.microsoft.com/office/drawing/2014/main" id="{8DD98984-2EBE-DF29-C6BC-452552B64F2E}"/>
                    </a:ext>
                  </a:extLst>
                </p:cNvPr>
                <p:cNvSpPr/>
                <p:nvPr/>
              </p:nvSpPr>
              <p:spPr>
                <a:xfrm rot="20267199">
                  <a:off x="1480512" y="3616110"/>
                  <a:ext cx="201957" cy="201957"/>
                </a:xfrm>
                <a:prstGeom prst="ellipse">
                  <a:avLst/>
                </a:prstGeom>
                <a:solidFill>
                  <a:srgbClr val="FFFFFF"/>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12" name="Oval 12">
                  <a:extLst>
                    <a:ext uri="{FF2B5EF4-FFF2-40B4-BE49-F238E27FC236}">
                      <a16:creationId xmlns:a16="http://schemas.microsoft.com/office/drawing/2014/main" id="{07BA8E7A-F35B-DC13-5570-63C1A01B66C0}"/>
                    </a:ext>
                  </a:extLst>
                </p:cNvPr>
                <p:cNvSpPr/>
                <p:nvPr/>
              </p:nvSpPr>
              <p:spPr>
                <a:xfrm rot="20267199">
                  <a:off x="1488142" y="3697066"/>
                  <a:ext cx="40595" cy="103035"/>
                </a:xfrm>
                <a:prstGeom prst="ellipse">
                  <a:avLst/>
                </a:prstGeom>
                <a:solidFill>
                  <a:schemeClr val="tx2"/>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18" name="Oval 13">
                  <a:extLst>
                    <a:ext uri="{FF2B5EF4-FFF2-40B4-BE49-F238E27FC236}">
                      <a16:creationId xmlns:a16="http://schemas.microsoft.com/office/drawing/2014/main" id="{6E7CB841-6AD6-2EBE-0FE4-964694663177}"/>
                    </a:ext>
                  </a:extLst>
                </p:cNvPr>
                <p:cNvSpPr/>
                <p:nvPr/>
              </p:nvSpPr>
              <p:spPr>
                <a:xfrm rot="7006145">
                  <a:off x="1442107" y="3094425"/>
                  <a:ext cx="201957" cy="201957"/>
                </a:xfrm>
                <a:prstGeom prst="ellipse">
                  <a:avLst/>
                </a:prstGeom>
                <a:solidFill>
                  <a:srgbClr val="FFFFFF"/>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20" name="Oval 14">
                  <a:extLst>
                    <a:ext uri="{FF2B5EF4-FFF2-40B4-BE49-F238E27FC236}">
                      <a16:creationId xmlns:a16="http://schemas.microsoft.com/office/drawing/2014/main" id="{AABAF48C-675E-2E47-446D-DDBF5F2D778E}"/>
                    </a:ext>
                  </a:extLst>
                </p:cNvPr>
                <p:cNvSpPr/>
                <p:nvPr/>
              </p:nvSpPr>
              <p:spPr>
                <a:xfrm rot="7006145">
                  <a:off x="1557236" y="3072180"/>
                  <a:ext cx="40595" cy="103035"/>
                </a:xfrm>
                <a:prstGeom prst="ellipse">
                  <a:avLst/>
                </a:prstGeom>
                <a:solidFill>
                  <a:schemeClr val="tx2"/>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24" name="Oval 17">
                  <a:extLst>
                    <a:ext uri="{FF2B5EF4-FFF2-40B4-BE49-F238E27FC236}">
                      <a16:creationId xmlns:a16="http://schemas.microsoft.com/office/drawing/2014/main" id="{1F4CCAC2-9348-D0C6-2763-F4D2D98CE68E}"/>
                    </a:ext>
                  </a:extLst>
                </p:cNvPr>
                <p:cNvSpPr/>
                <p:nvPr/>
              </p:nvSpPr>
              <p:spPr>
                <a:xfrm rot="7006145">
                  <a:off x="1783527" y="3216519"/>
                  <a:ext cx="201957" cy="201957"/>
                </a:xfrm>
                <a:prstGeom prst="ellipse">
                  <a:avLst/>
                </a:prstGeom>
                <a:solidFill>
                  <a:srgbClr val="FFFFFF"/>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25" name="Oval 18">
                  <a:extLst>
                    <a:ext uri="{FF2B5EF4-FFF2-40B4-BE49-F238E27FC236}">
                      <a16:creationId xmlns:a16="http://schemas.microsoft.com/office/drawing/2014/main" id="{84721875-29C5-6900-C592-5D1E79CB5B11}"/>
                    </a:ext>
                  </a:extLst>
                </p:cNvPr>
                <p:cNvSpPr/>
                <p:nvPr/>
              </p:nvSpPr>
              <p:spPr>
                <a:xfrm rot="7006145">
                  <a:off x="1898656" y="3194274"/>
                  <a:ext cx="40595" cy="103035"/>
                </a:xfrm>
                <a:prstGeom prst="ellipse">
                  <a:avLst/>
                </a:prstGeom>
                <a:solidFill>
                  <a:schemeClr val="tx2"/>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26" name="Oval 19">
                  <a:extLst>
                    <a:ext uri="{FF2B5EF4-FFF2-40B4-BE49-F238E27FC236}">
                      <a16:creationId xmlns:a16="http://schemas.microsoft.com/office/drawing/2014/main" id="{5A2E386F-CEF7-3ADD-1613-29C9F1D9F811}"/>
                    </a:ext>
                  </a:extLst>
                </p:cNvPr>
                <p:cNvSpPr/>
                <p:nvPr/>
              </p:nvSpPr>
              <p:spPr>
                <a:xfrm rot="2598088">
                  <a:off x="1716535" y="3102315"/>
                  <a:ext cx="201957" cy="201957"/>
                </a:xfrm>
                <a:prstGeom prst="ellipse">
                  <a:avLst/>
                </a:prstGeom>
                <a:solidFill>
                  <a:srgbClr val="FFFFFF"/>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27" name="Oval 20">
                  <a:extLst>
                    <a:ext uri="{FF2B5EF4-FFF2-40B4-BE49-F238E27FC236}">
                      <a16:creationId xmlns:a16="http://schemas.microsoft.com/office/drawing/2014/main" id="{3F6578E2-D2F3-7139-76C5-9D670CE4D5E2}"/>
                    </a:ext>
                  </a:extLst>
                </p:cNvPr>
                <p:cNvSpPr/>
                <p:nvPr/>
              </p:nvSpPr>
              <p:spPr>
                <a:xfrm rot="2598088">
                  <a:off x="1738277" y="3098347"/>
                  <a:ext cx="40595" cy="103035"/>
                </a:xfrm>
                <a:prstGeom prst="ellipse">
                  <a:avLst/>
                </a:prstGeom>
                <a:solidFill>
                  <a:schemeClr val="tx2"/>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28" name="Oval 21">
                  <a:extLst>
                    <a:ext uri="{FF2B5EF4-FFF2-40B4-BE49-F238E27FC236}">
                      <a16:creationId xmlns:a16="http://schemas.microsoft.com/office/drawing/2014/main" id="{1BC48C76-56B5-BAE4-177E-8F6562817A03}"/>
                    </a:ext>
                  </a:extLst>
                </p:cNvPr>
                <p:cNvSpPr/>
                <p:nvPr/>
              </p:nvSpPr>
              <p:spPr>
                <a:xfrm rot="20267199">
                  <a:off x="1602371" y="3582475"/>
                  <a:ext cx="201957" cy="201957"/>
                </a:xfrm>
                <a:prstGeom prst="ellipse">
                  <a:avLst/>
                </a:prstGeom>
                <a:solidFill>
                  <a:srgbClr val="FFFFFF"/>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29" name="Oval 25">
                  <a:extLst>
                    <a:ext uri="{FF2B5EF4-FFF2-40B4-BE49-F238E27FC236}">
                      <a16:creationId xmlns:a16="http://schemas.microsoft.com/office/drawing/2014/main" id="{75368635-DDAF-9699-1385-BC203E218323}"/>
                    </a:ext>
                  </a:extLst>
                </p:cNvPr>
                <p:cNvSpPr/>
                <p:nvPr/>
              </p:nvSpPr>
              <p:spPr>
                <a:xfrm rot="20267199">
                  <a:off x="1610001" y="3663431"/>
                  <a:ext cx="40595" cy="103035"/>
                </a:xfrm>
                <a:prstGeom prst="ellipse">
                  <a:avLst/>
                </a:prstGeom>
                <a:solidFill>
                  <a:schemeClr val="tx2"/>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30" name="Oval 26">
                  <a:extLst>
                    <a:ext uri="{FF2B5EF4-FFF2-40B4-BE49-F238E27FC236}">
                      <a16:creationId xmlns:a16="http://schemas.microsoft.com/office/drawing/2014/main" id="{2E5D3BEB-6954-11FF-A37A-4F23D70DBB14}"/>
                    </a:ext>
                  </a:extLst>
                </p:cNvPr>
                <p:cNvSpPr/>
                <p:nvPr/>
              </p:nvSpPr>
              <p:spPr>
                <a:xfrm rot="16200000">
                  <a:off x="1758578" y="3509952"/>
                  <a:ext cx="201957" cy="201957"/>
                </a:xfrm>
                <a:prstGeom prst="ellipse">
                  <a:avLst/>
                </a:prstGeom>
                <a:solidFill>
                  <a:srgbClr val="FFFFFF"/>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31" name="Oval 28">
                  <a:extLst>
                    <a:ext uri="{FF2B5EF4-FFF2-40B4-BE49-F238E27FC236}">
                      <a16:creationId xmlns:a16="http://schemas.microsoft.com/office/drawing/2014/main" id="{A3E7BD7E-628C-178D-29C9-E80B594F5522}"/>
                    </a:ext>
                  </a:extLst>
                </p:cNvPr>
                <p:cNvSpPr/>
                <p:nvPr/>
              </p:nvSpPr>
              <p:spPr>
                <a:xfrm rot="16200000">
                  <a:off x="1840799" y="3638950"/>
                  <a:ext cx="40595" cy="103035"/>
                </a:xfrm>
                <a:prstGeom prst="ellipse">
                  <a:avLst/>
                </a:prstGeom>
                <a:solidFill>
                  <a:schemeClr val="tx2"/>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33" name="Oval 29">
                  <a:extLst>
                    <a:ext uri="{FF2B5EF4-FFF2-40B4-BE49-F238E27FC236}">
                      <a16:creationId xmlns:a16="http://schemas.microsoft.com/office/drawing/2014/main" id="{2198A3D9-6281-F622-360F-91CDD1B6F594}"/>
                    </a:ext>
                  </a:extLst>
                </p:cNvPr>
                <p:cNvSpPr/>
                <p:nvPr/>
              </p:nvSpPr>
              <p:spPr>
                <a:xfrm rot="17598080">
                  <a:off x="1355543" y="3515645"/>
                  <a:ext cx="201957" cy="201957"/>
                </a:xfrm>
                <a:prstGeom prst="ellipse">
                  <a:avLst/>
                </a:prstGeom>
                <a:solidFill>
                  <a:srgbClr val="FFFFFF"/>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34" name="Oval 32">
                  <a:extLst>
                    <a:ext uri="{FF2B5EF4-FFF2-40B4-BE49-F238E27FC236}">
                      <a16:creationId xmlns:a16="http://schemas.microsoft.com/office/drawing/2014/main" id="{D35B0E5A-28FD-EB98-F1B9-3E0A8171DA29}"/>
                    </a:ext>
                  </a:extLst>
                </p:cNvPr>
                <p:cNvSpPr/>
                <p:nvPr/>
              </p:nvSpPr>
              <p:spPr>
                <a:xfrm rot="17598080">
                  <a:off x="1406177" y="3638764"/>
                  <a:ext cx="40595" cy="103035"/>
                </a:xfrm>
                <a:prstGeom prst="ellipse">
                  <a:avLst/>
                </a:prstGeom>
                <a:solidFill>
                  <a:schemeClr val="tx2"/>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35" name="Oval 35">
                  <a:extLst>
                    <a:ext uri="{FF2B5EF4-FFF2-40B4-BE49-F238E27FC236}">
                      <a16:creationId xmlns:a16="http://schemas.microsoft.com/office/drawing/2014/main" id="{4056B4CC-C797-20F1-D093-304B8A15C0A8}"/>
                    </a:ext>
                  </a:extLst>
                </p:cNvPr>
                <p:cNvSpPr/>
                <p:nvPr/>
              </p:nvSpPr>
              <p:spPr>
                <a:xfrm rot="466163">
                  <a:off x="1558851" y="3135238"/>
                  <a:ext cx="201957" cy="201957"/>
                </a:xfrm>
                <a:prstGeom prst="ellipse">
                  <a:avLst/>
                </a:prstGeom>
                <a:solidFill>
                  <a:srgbClr val="FFFFFF"/>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36" name="Oval 39">
                  <a:extLst>
                    <a:ext uri="{FF2B5EF4-FFF2-40B4-BE49-F238E27FC236}">
                      <a16:creationId xmlns:a16="http://schemas.microsoft.com/office/drawing/2014/main" id="{1AD06656-DD4B-36ED-0A17-123EC18C4F1C}"/>
                    </a:ext>
                  </a:extLst>
                </p:cNvPr>
                <p:cNvSpPr/>
                <p:nvPr/>
              </p:nvSpPr>
              <p:spPr>
                <a:xfrm rot="466163">
                  <a:off x="1560517" y="3175473"/>
                  <a:ext cx="40595" cy="103035"/>
                </a:xfrm>
                <a:prstGeom prst="ellipse">
                  <a:avLst/>
                </a:prstGeom>
                <a:solidFill>
                  <a:schemeClr val="tx2"/>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37" name="Oval 43">
                  <a:extLst>
                    <a:ext uri="{FF2B5EF4-FFF2-40B4-BE49-F238E27FC236}">
                      <a16:creationId xmlns:a16="http://schemas.microsoft.com/office/drawing/2014/main" id="{70E9300D-FBBC-60D2-18C7-9845627DF308}"/>
                    </a:ext>
                  </a:extLst>
                </p:cNvPr>
                <p:cNvSpPr/>
                <p:nvPr/>
              </p:nvSpPr>
              <p:spPr>
                <a:xfrm rot="3998444">
                  <a:off x="1368457" y="3215712"/>
                  <a:ext cx="201957" cy="201957"/>
                </a:xfrm>
                <a:prstGeom prst="ellipse">
                  <a:avLst/>
                </a:prstGeom>
                <a:solidFill>
                  <a:srgbClr val="FFFFFF"/>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38" name="Oval 44">
                  <a:extLst>
                    <a:ext uri="{FF2B5EF4-FFF2-40B4-BE49-F238E27FC236}">
                      <a16:creationId xmlns:a16="http://schemas.microsoft.com/office/drawing/2014/main" id="{3F8F52BC-0895-A8B6-9A11-4939369A9229}"/>
                    </a:ext>
                  </a:extLst>
                </p:cNvPr>
                <p:cNvSpPr/>
                <p:nvPr/>
              </p:nvSpPr>
              <p:spPr>
                <a:xfrm rot="3998444">
                  <a:off x="1416186" y="3192761"/>
                  <a:ext cx="40595" cy="103035"/>
                </a:xfrm>
                <a:prstGeom prst="ellipse">
                  <a:avLst/>
                </a:prstGeom>
                <a:solidFill>
                  <a:schemeClr val="tx2"/>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39" name="Oval 48">
                  <a:extLst>
                    <a:ext uri="{FF2B5EF4-FFF2-40B4-BE49-F238E27FC236}">
                      <a16:creationId xmlns:a16="http://schemas.microsoft.com/office/drawing/2014/main" id="{C058E297-8184-058B-E08B-D529106A50AB}"/>
                    </a:ext>
                  </a:extLst>
                </p:cNvPr>
                <p:cNvSpPr/>
                <p:nvPr/>
              </p:nvSpPr>
              <p:spPr>
                <a:xfrm rot="2092840">
                  <a:off x="1364235" y="3385486"/>
                  <a:ext cx="201957" cy="201957"/>
                </a:xfrm>
                <a:prstGeom prst="ellipse">
                  <a:avLst/>
                </a:prstGeom>
                <a:solidFill>
                  <a:srgbClr val="FFFFFF"/>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40" name="Oval 57">
                  <a:extLst>
                    <a:ext uri="{FF2B5EF4-FFF2-40B4-BE49-F238E27FC236}">
                      <a16:creationId xmlns:a16="http://schemas.microsoft.com/office/drawing/2014/main" id="{221A267E-F3CE-75A3-FCB1-E7CFC02F97FF}"/>
                    </a:ext>
                  </a:extLst>
                </p:cNvPr>
                <p:cNvSpPr/>
                <p:nvPr/>
              </p:nvSpPr>
              <p:spPr>
                <a:xfrm rot="2092840">
                  <a:off x="1378788" y="3390726"/>
                  <a:ext cx="40595" cy="103035"/>
                </a:xfrm>
                <a:prstGeom prst="ellipse">
                  <a:avLst/>
                </a:prstGeom>
                <a:solidFill>
                  <a:schemeClr val="tx2"/>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41" name="Oval 69">
                  <a:extLst>
                    <a:ext uri="{FF2B5EF4-FFF2-40B4-BE49-F238E27FC236}">
                      <a16:creationId xmlns:a16="http://schemas.microsoft.com/office/drawing/2014/main" id="{5275D850-1EF5-D104-4A80-F7C4E99BAF0A}"/>
                    </a:ext>
                  </a:extLst>
                </p:cNvPr>
                <p:cNvSpPr/>
                <p:nvPr/>
              </p:nvSpPr>
              <p:spPr>
                <a:xfrm rot="3998444">
                  <a:off x="1664575" y="3207490"/>
                  <a:ext cx="201957" cy="201957"/>
                </a:xfrm>
                <a:prstGeom prst="ellipse">
                  <a:avLst/>
                </a:prstGeom>
                <a:solidFill>
                  <a:srgbClr val="FFFFFF"/>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42" name="Oval 76">
                  <a:extLst>
                    <a:ext uri="{FF2B5EF4-FFF2-40B4-BE49-F238E27FC236}">
                      <a16:creationId xmlns:a16="http://schemas.microsoft.com/office/drawing/2014/main" id="{9885283F-FA26-AE3F-0752-983A15027469}"/>
                    </a:ext>
                  </a:extLst>
                </p:cNvPr>
                <p:cNvSpPr/>
                <p:nvPr/>
              </p:nvSpPr>
              <p:spPr>
                <a:xfrm rot="3998444">
                  <a:off x="1712306" y="3184544"/>
                  <a:ext cx="40595" cy="103035"/>
                </a:xfrm>
                <a:prstGeom prst="ellipse">
                  <a:avLst/>
                </a:prstGeom>
                <a:solidFill>
                  <a:schemeClr val="tx2"/>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43" name="Oval 80">
                  <a:extLst>
                    <a:ext uri="{FF2B5EF4-FFF2-40B4-BE49-F238E27FC236}">
                      <a16:creationId xmlns:a16="http://schemas.microsoft.com/office/drawing/2014/main" id="{1B969812-72FC-5691-C8CA-979DECB3CADA}"/>
                    </a:ext>
                  </a:extLst>
                </p:cNvPr>
                <p:cNvSpPr/>
                <p:nvPr/>
              </p:nvSpPr>
              <p:spPr>
                <a:xfrm rot="2940550">
                  <a:off x="1474223" y="3258633"/>
                  <a:ext cx="201957" cy="201957"/>
                </a:xfrm>
                <a:prstGeom prst="ellipse">
                  <a:avLst/>
                </a:prstGeom>
                <a:solidFill>
                  <a:srgbClr val="FFFFFF"/>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44" name="Oval 84">
                  <a:extLst>
                    <a:ext uri="{FF2B5EF4-FFF2-40B4-BE49-F238E27FC236}">
                      <a16:creationId xmlns:a16="http://schemas.microsoft.com/office/drawing/2014/main" id="{150B9D40-0F87-52EA-F4AC-18CBB30BC898}"/>
                    </a:ext>
                  </a:extLst>
                </p:cNvPr>
                <p:cNvSpPr/>
                <p:nvPr/>
              </p:nvSpPr>
              <p:spPr>
                <a:xfrm rot="2940550">
                  <a:off x="1501571" y="3249069"/>
                  <a:ext cx="40595" cy="103035"/>
                </a:xfrm>
                <a:prstGeom prst="ellipse">
                  <a:avLst/>
                </a:prstGeom>
                <a:solidFill>
                  <a:schemeClr val="tx2"/>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45" name="Oval 86">
                  <a:extLst>
                    <a:ext uri="{FF2B5EF4-FFF2-40B4-BE49-F238E27FC236}">
                      <a16:creationId xmlns:a16="http://schemas.microsoft.com/office/drawing/2014/main" id="{8C3BA0BA-C049-670E-6B17-A112787DBCFE}"/>
                    </a:ext>
                  </a:extLst>
                </p:cNvPr>
                <p:cNvSpPr/>
                <p:nvPr/>
              </p:nvSpPr>
              <p:spPr>
                <a:xfrm>
                  <a:off x="1522172" y="3350924"/>
                  <a:ext cx="201957" cy="201957"/>
                </a:xfrm>
                <a:prstGeom prst="ellipse">
                  <a:avLst/>
                </a:prstGeom>
                <a:solidFill>
                  <a:srgbClr val="FFFFFF"/>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46" name="Oval 90">
                  <a:extLst>
                    <a:ext uri="{FF2B5EF4-FFF2-40B4-BE49-F238E27FC236}">
                      <a16:creationId xmlns:a16="http://schemas.microsoft.com/office/drawing/2014/main" id="{75D9A770-5C60-397B-69E1-BA4262A3C0F8}"/>
                    </a:ext>
                  </a:extLst>
                </p:cNvPr>
                <p:cNvSpPr/>
                <p:nvPr/>
              </p:nvSpPr>
              <p:spPr>
                <a:xfrm>
                  <a:off x="1523317" y="3401925"/>
                  <a:ext cx="40595" cy="103035"/>
                </a:xfrm>
                <a:prstGeom prst="ellipse">
                  <a:avLst/>
                </a:prstGeom>
                <a:solidFill>
                  <a:schemeClr val="tx2"/>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47" name="Oval 94">
                  <a:extLst>
                    <a:ext uri="{FF2B5EF4-FFF2-40B4-BE49-F238E27FC236}">
                      <a16:creationId xmlns:a16="http://schemas.microsoft.com/office/drawing/2014/main" id="{3603F762-76B8-1002-CFA0-C9C1A5611144}"/>
                    </a:ext>
                  </a:extLst>
                </p:cNvPr>
                <p:cNvSpPr/>
                <p:nvPr/>
              </p:nvSpPr>
              <p:spPr>
                <a:xfrm rot="2976067">
                  <a:off x="1610544" y="3319156"/>
                  <a:ext cx="201957" cy="201957"/>
                </a:xfrm>
                <a:prstGeom prst="ellipse">
                  <a:avLst/>
                </a:prstGeom>
                <a:solidFill>
                  <a:srgbClr val="FFFFFF"/>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48" name="Oval 107">
                  <a:extLst>
                    <a:ext uri="{FF2B5EF4-FFF2-40B4-BE49-F238E27FC236}">
                      <a16:creationId xmlns:a16="http://schemas.microsoft.com/office/drawing/2014/main" id="{A2AFBFAA-4A5B-0BAD-0F33-A40F572DEC6F}"/>
                    </a:ext>
                  </a:extLst>
                </p:cNvPr>
                <p:cNvSpPr/>
                <p:nvPr/>
              </p:nvSpPr>
              <p:spPr>
                <a:xfrm rot="2976067">
                  <a:off x="1638504" y="3309044"/>
                  <a:ext cx="40595" cy="103035"/>
                </a:xfrm>
                <a:prstGeom prst="ellipse">
                  <a:avLst/>
                </a:prstGeom>
                <a:solidFill>
                  <a:schemeClr val="tx2"/>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49" name="Oval 108">
                  <a:extLst>
                    <a:ext uri="{FF2B5EF4-FFF2-40B4-BE49-F238E27FC236}">
                      <a16:creationId xmlns:a16="http://schemas.microsoft.com/office/drawing/2014/main" id="{4E91AF3D-2292-9F01-54B3-20E2D75D2011}"/>
                    </a:ext>
                  </a:extLst>
                </p:cNvPr>
                <p:cNvSpPr/>
                <p:nvPr/>
              </p:nvSpPr>
              <p:spPr>
                <a:xfrm rot="20267199">
                  <a:off x="1501038" y="3493269"/>
                  <a:ext cx="201957" cy="201957"/>
                </a:xfrm>
                <a:prstGeom prst="ellipse">
                  <a:avLst/>
                </a:prstGeom>
                <a:solidFill>
                  <a:srgbClr val="FFFFFF"/>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50" name="Oval 109">
                  <a:extLst>
                    <a:ext uri="{FF2B5EF4-FFF2-40B4-BE49-F238E27FC236}">
                      <a16:creationId xmlns:a16="http://schemas.microsoft.com/office/drawing/2014/main" id="{80B4B41E-B675-15CA-6A8C-21A576C8B9F7}"/>
                    </a:ext>
                  </a:extLst>
                </p:cNvPr>
                <p:cNvSpPr/>
                <p:nvPr/>
              </p:nvSpPr>
              <p:spPr>
                <a:xfrm rot="20267199">
                  <a:off x="1508668" y="3574225"/>
                  <a:ext cx="40595" cy="103035"/>
                </a:xfrm>
                <a:prstGeom prst="ellipse">
                  <a:avLst/>
                </a:prstGeom>
                <a:solidFill>
                  <a:schemeClr val="tx2"/>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51" name="Oval 110">
                  <a:extLst>
                    <a:ext uri="{FF2B5EF4-FFF2-40B4-BE49-F238E27FC236}">
                      <a16:creationId xmlns:a16="http://schemas.microsoft.com/office/drawing/2014/main" id="{2425183B-85DA-3ABF-3652-3CFA800457D6}"/>
                    </a:ext>
                  </a:extLst>
                </p:cNvPr>
                <p:cNvSpPr/>
                <p:nvPr/>
              </p:nvSpPr>
              <p:spPr>
                <a:xfrm rot="20267199">
                  <a:off x="1653832" y="3450816"/>
                  <a:ext cx="201957" cy="201957"/>
                </a:xfrm>
                <a:prstGeom prst="ellipse">
                  <a:avLst/>
                </a:prstGeom>
                <a:solidFill>
                  <a:srgbClr val="FFFFFF"/>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52" name="Oval 111">
                  <a:extLst>
                    <a:ext uri="{FF2B5EF4-FFF2-40B4-BE49-F238E27FC236}">
                      <a16:creationId xmlns:a16="http://schemas.microsoft.com/office/drawing/2014/main" id="{AB215630-0847-33D0-FEEC-4498F4742E3E}"/>
                    </a:ext>
                  </a:extLst>
                </p:cNvPr>
                <p:cNvSpPr/>
                <p:nvPr/>
              </p:nvSpPr>
              <p:spPr>
                <a:xfrm rot="20267199">
                  <a:off x="1661462" y="3531772"/>
                  <a:ext cx="40595" cy="103035"/>
                </a:xfrm>
                <a:prstGeom prst="ellipse">
                  <a:avLst/>
                </a:prstGeom>
                <a:solidFill>
                  <a:schemeClr val="tx2"/>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53" name="Oval 112">
                  <a:extLst>
                    <a:ext uri="{FF2B5EF4-FFF2-40B4-BE49-F238E27FC236}">
                      <a16:creationId xmlns:a16="http://schemas.microsoft.com/office/drawing/2014/main" id="{7750687E-BE82-6656-D23C-717594520665}"/>
                    </a:ext>
                  </a:extLst>
                </p:cNvPr>
                <p:cNvSpPr/>
                <p:nvPr/>
              </p:nvSpPr>
              <p:spPr>
                <a:xfrm rot="10226051">
                  <a:off x="1759711" y="3342396"/>
                  <a:ext cx="201957" cy="201957"/>
                </a:xfrm>
                <a:prstGeom prst="ellipse">
                  <a:avLst/>
                </a:prstGeom>
                <a:solidFill>
                  <a:srgbClr val="FFFFFF"/>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sp>
              <p:nvSpPr>
                <p:cNvPr id="54" name="Oval 113">
                  <a:extLst>
                    <a:ext uri="{FF2B5EF4-FFF2-40B4-BE49-F238E27FC236}">
                      <a16:creationId xmlns:a16="http://schemas.microsoft.com/office/drawing/2014/main" id="{82C99F7C-6B62-B7FD-88DC-71EA51BD5D90}"/>
                    </a:ext>
                  </a:extLst>
                </p:cNvPr>
                <p:cNvSpPr/>
                <p:nvPr/>
              </p:nvSpPr>
              <p:spPr>
                <a:xfrm rot="10226051">
                  <a:off x="1918567" y="3377121"/>
                  <a:ext cx="40595" cy="103035"/>
                </a:xfrm>
                <a:prstGeom prst="ellipse">
                  <a:avLst/>
                </a:prstGeom>
                <a:solidFill>
                  <a:schemeClr val="tx2"/>
                </a:solid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Gotham Narrow"/>
                  </a:endParaRPr>
                </a:p>
              </p:txBody>
            </p:sp>
          </p:grpSp>
          <p:grpSp>
            <p:nvGrpSpPr>
              <p:cNvPr id="55" name="Group 27">
                <a:extLst>
                  <a:ext uri="{FF2B5EF4-FFF2-40B4-BE49-F238E27FC236}">
                    <a16:creationId xmlns:a16="http://schemas.microsoft.com/office/drawing/2014/main" id="{B13B9A23-3561-1337-5E1B-345A8B8AFDA2}"/>
                  </a:ext>
                </a:extLst>
              </p:cNvPr>
              <p:cNvGrpSpPr/>
              <p:nvPr/>
            </p:nvGrpSpPr>
            <p:grpSpPr>
              <a:xfrm>
                <a:off x="5024120" y="5031975"/>
                <a:ext cx="1364373" cy="1020402"/>
                <a:chOff x="966156" y="1460889"/>
                <a:chExt cx="5162585" cy="3861055"/>
              </a:xfrm>
            </p:grpSpPr>
            <p:sp>
              <p:nvSpPr>
                <p:cNvPr id="56" name="Freeform: Shape 28">
                  <a:extLst>
                    <a:ext uri="{FF2B5EF4-FFF2-40B4-BE49-F238E27FC236}">
                      <a16:creationId xmlns:a16="http://schemas.microsoft.com/office/drawing/2014/main" id="{FF2BE0A5-876E-98A5-DC8A-0912060D4DC7}"/>
                    </a:ext>
                  </a:extLst>
                </p:cNvPr>
                <p:cNvSpPr/>
                <p:nvPr/>
              </p:nvSpPr>
              <p:spPr>
                <a:xfrm>
                  <a:off x="3226594" y="1738314"/>
                  <a:ext cx="1259736" cy="1994942"/>
                </a:xfrm>
                <a:custGeom>
                  <a:avLst/>
                  <a:gdLst>
                    <a:gd name="connsiteX0" fmla="*/ 245885 w 1259736"/>
                    <a:gd name="connsiteY0" fmla="*/ 0 h 1994942"/>
                    <a:gd name="connsiteX1" fmla="*/ 1013851 w 1259736"/>
                    <a:gd name="connsiteY1" fmla="*/ 0 h 1994942"/>
                    <a:gd name="connsiteX2" fmla="*/ 1259736 w 1259736"/>
                    <a:gd name="connsiteY2" fmla="*/ 245885 h 1994942"/>
                    <a:gd name="connsiteX3" fmla="*/ 1013851 w 1259736"/>
                    <a:gd name="connsiteY3" fmla="*/ 491770 h 1994942"/>
                    <a:gd name="connsiteX4" fmla="*/ 952985 w 1259736"/>
                    <a:gd name="connsiteY4" fmla="*/ 491770 h 1994942"/>
                    <a:gd name="connsiteX5" fmla="*/ 952985 w 1259736"/>
                    <a:gd name="connsiteY5" fmla="*/ 1803008 h 1994942"/>
                    <a:gd name="connsiteX6" fmla="*/ 761051 w 1259736"/>
                    <a:gd name="connsiteY6" fmla="*/ 1994942 h 1994942"/>
                    <a:gd name="connsiteX7" fmla="*/ 761051 w 1259736"/>
                    <a:gd name="connsiteY7" fmla="*/ 1994941 h 1994942"/>
                    <a:gd name="connsiteX8" fmla="*/ 569117 w 1259736"/>
                    <a:gd name="connsiteY8" fmla="*/ 1803007 h 1994942"/>
                    <a:gd name="connsiteX9" fmla="*/ 569118 w 1259736"/>
                    <a:gd name="connsiteY9" fmla="*/ 491770 h 1994942"/>
                    <a:gd name="connsiteX10" fmla="*/ 245885 w 1259736"/>
                    <a:gd name="connsiteY10" fmla="*/ 491770 h 1994942"/>
                    <a:gd name="connsiteX11" fmla="*/ 0 w 1259736"/>
                    <a:gd name="connsiteY11" fmla="*/ 245885 h 1994942"/>
                    <a:gd name="connsiteX12" fmla="*/ 245885 w 1259736"/>
                    <a:gd name="connsiteY12" fmla="*/ 0 h 19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59736" h="1994942">
                      <a:moveTo>
                        <a:pt x="245885" y="0"/>
                      </a:moveTo>
                      <a:lnTo>
                        <a:pt x="1013851" y="0"/>
                      </a:lnTo>
                      <a:cubicBezTo>
                        <a:pt x="1149650" y="0"/>
                        <a:pt x="1259736" y="110086"/>
                        <a:pt x="1259736" y="245885"/>
                      </a:cubicBezTo>
                      <a:cubicBezTo>
                        <a:pt x="1259736" y="381684"/>
                        <a:pt x="1149650" y="491770"/>
                        <a:pt x="1013851" y="491770"/>
                      </a:cubicBezTo>
                      <a:lnTo>
                        <a:pt x="952985" y="491770"/>
                      </a:lnTo>
                      <a:lnTo>
                        <a:pt x="952985" y="1803008"/>
                      </a:lnTo>
                      <a:cubicBezTo>
                        <a:pt x="952985" y="1909010"/>
                        <a:pt x="867053" y="1994942"/>
                        <a:pt x="761051" y="1994942"/>
                      </a:cubicBezTo>
                      <a:lnTo>
                        <a:pt x="761051" y="1994941"/>
                      </a:lnTo>
                      <a:cubicBezTo>
                        <a:pt x="655049" y="1994941"/>
                        <a:pt x="569117" y="1909009"/>
                        <a:pt x="569117" y="1803007"/>
                      </a:cubicBezTo>
                      <a:lnTo>
                        <a:pt x="569118" y="491770"/>
                      </a:lnTo>
                      <a:lnTo>
                        <a:pt x="245885" y="491770"/>
                      </a:lnTo>
                      <a:cubicBezTo>
                        <a:pt x="110086" y="491770"/>
                        <a:pt x="0" y="381684"/>
                        <a:pt x="0" y="245885"/>
                      </a:cubicBezTo>
                      <a:cubicBezTo>
                        <a:pt x="0" y="110086"/>
                        <a:pt x="110086" y="0"/>
                        <a:pt x="245885" y="0"/>
                      </a:cubicBezTo>
                      <a:close/>
                    </a:path>
                  </a:pathLst>
                </a:custGeom>
                <a:solidFill>
                  <a:srgbClr val="FFFFFF"/>
                </a:solidFill>
                <a:ln w="6350" cap="flat" cmpd="sng" algn="ctr">
                  <a:solidFill>
                    <a:schemeClr val="tx1"/>
                  </a:solid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57" name="Freeform: Shape 29">
                  <a:extLst>
                    <a:ext uri="{FF2B5EF4-FFF2-40B4-BE49-F238E27FC236}">
                      <a16:creationId xmlns:a16="http://schemas.microsoft.com/office/drawing/2014/main" id="{6DE5C5DD-6129-A0EA-1174-E856C2CDDAC5}"/>
                    </a:ext>
                  </a:extLst>
                </p:cNvPr>
                <p:cNvSpPr/>
                <p:nvPr/>
              </p:nvSpPr>
              <p:spPr>
                <a:xfrm>
                  <a:off x="4119501" y="1894613"/>
                  <a:ext cx="2009240" cy="1773719"/>
                </a:xfrm>
                <a:custGeom>
                  <a:avLst/>
                  <a:gdLst>
                    <a:gd name="connsiteX0" fmla="*/ -25 w 2009240"/>
                    <a:gd name="connsiteY0" fmla="*/ 1498220 h 1773717"/>
                    <a:gd name="connsiteX1" fmla="*/ -25 w 2009240"/>
                    <a:gd name="connsiteY1" fmla="*/ 638253 h 1773717"/>
                    <a:gd name="connsiteX2" fmla="*/ 152587 w 2009240"/>
                    <a:gd name="connsiteY2" fmla="*/ 127767 h 1773717"/>
                    <a:gd name="connsiteX3" fmla="*/ 926329 w 2009240"/>
                    <a:gd name="connsiteY3" fmla="*/ 4151 h 1773717"/>
                    <a:gd name="connsiteX4" fmla="*/ 1873286 w 2009240"/>
                    <a:gd name="connsiteY4" fmla="*/ 168972 h 1773717"/>
                    <a:gd name="connsiteX5" fmla="*/ 1823687 w 2009240"/>
                    <a:gd name="connsiteY5" fmla="*/ 786286 h 1773717"/>
                    <a:gd name="connsiteX6" fmla="*/ 955326 w 2009240"/>
                    <a:gd name="connsiteY6" fmla="*/ 1592076 h 1773717"/>
                    <a:gd name="connsiteX7" fmla="*/ 444838 w 2009240"/>
                    <a:gd name="connsiteY7" fmla="*/ 1773684 h 1773717"/>
                    <a:gd name="connsiteX8" fmla="*/ -25 w 2009240"/>
                    <a:gd name="connsiteY8" fmla="*/ 1497456 h 1773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9240" h="1773717">
                      <a:moveTo>
                        <a:pt x="-25" y="1498220"/>
                      </a:moveTo>
                      <a:lnTo>
                        <a:pt x="-25" y="638253"/>
                      </a:lnTo>
                      <a:cubicBezTo>
                        <a:pt x="-25" y="378813"/>
                        <a:pt x="25156" y="271985"/>
                        <a:pt x="152587" y="127767"/>
                      </a:cubicBezTo>
                      <a:cubicBezTo>
                        <a:pt x="280018" y="-16451"/>
                        <a:pt x="654680" y="-3479"/>
                        <a:pt x="926329" y="4151"/>
                      </a:cubicBezTo>
                      <a:cubicBezTo>
                        <a:pt x="1197979" y="11782"/>
                        <a:pt x="1651236" y="45357"/>
                        <a:pt x="1873286" y="168972"/>
                      </a:cubicBezTo>
                      <a:cubicBezTo>
                        <a:pt x="2095337" y="292588"/>
                        <a:pt x="2021320" y="588654"/>
                        <a:pt x="1823687" y="786286"/>
                      </a:cubicBezTo>
                      <a:cubicBezTo>
                        <a:pt x="1626055" y="983918"/>
                        <a:pt x="1024764" y="1535609"/>
                        <a:pt x="955326" y="1592076"/>
                      </a:cubicBezTo>
                      <a:cubicBezTo>
                        <a:pt x="809917" y="1707381"/>
                        <a:pt x="630399" y="1771242"/>
                        <a:pt x="444838" y="1773684"/>
                      </a:cubicBezTo>
                      <a:cubicBezTo>
                        <a:pt x="193792" y="1773684"/>
                        <a:pt x="-25" y="1650068"/>
                        <a:pt x="-25" y="1497456"/>
                      </a:cubicBezTo>
                    </a:path>
                  </a:pathLst>
                </a:custGeom>
                <a:solidFill>
                  <a:srgbClr val="B90066"/>
                </a:solidFill>
                <a:ln w="6350"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58" name="Freeform: Shape 30">
                  <a:extLst>
                    <a:ext uri="{FF2B5EF4-FFF2-40B4-BE49-F238E27FC236}">
                      <a16:creationId xmlns:a16="http://schemas.microsoft.com/office/drawing/2014/main" id="{3B7599C1-F538-BBA0-FDAB-96DCE73DD1AE}"/>
                    </a:ext>
                  </a:extLst>
                </p:cNvPr>
                <p:cNvSpPr/>
                <p:nvPr/>
              </p:nvSpPr>
              <p:spPr>
                <a:xfrm>
                  <a:off x="966156" y="1460889"/>
                  <a:ext cx="2963151" cy="3861055"/>
                </a:xfrm>
                <a:custGeom>
                  <a:avLst/>
                  <a:gdLst>
                    <a:gd name="connsiteX0" fmla="*/ 105457 w 2963151"/>
                    <a:gd name="connsiteY0" fmla="*/ 1001014 h 3861055"/>
                    <a:gd name="connsiteX1" fmla="*/ 1681 w 2963151"/>
                    <a:gd name="connsiteY1" fmla="*/ 1496239 h 3861055"/>
                    <a:gd name="connsiteX2" fmla="*/ 45176 w 2963151"/>
                    <a:gd name="connsiteY2" fmla="*/ 1996042 h 3861055"/>
                    <a:gd name="connsiteX3" fmla="*/ 383211 w 2963151"/>
                    <a:gd name="connsiteY3" fmla="*/ 3364205 h 3861055"/>
                    <a:gd name="connsiteX4" fmla="*/ 1131773 w 2963151"/>
                    <a:gd name="connsiteY4" fmla="*/ 3652641 h 3861055"/>
                    <a:gd name="connsiteX5" fmla="*/ 2683836 w 2963151"/>
                    <a:gd name="connsiteY5" fmla="*/ 2364599 h 3861055"/>
                    <a:gd name="connsiteX6" fmla="*/ 2963116 w 2963151"/>
                    <a:gd name="connsiteY6" fmla="*/ 1695397 h 3861055"/>
                    <a:gd name="connsiteX7" fmla="*/ 2963116 w 2963151"/>
                    <a:gd name="connsiteY7" fmla="*/ 1023906 h 3861055"/>
                    <a:gd name="connsiteX8" fmla="*/ 2581587 w 2963151"/>
                    <a:gd name="connsiteY8" fmla="*/ 306631 h 3861055"/>
                    <a:gd name="connsiteX9" fmla="*/ 1552982 w 2963151"/>
                    <a:gd name="connsiteY9" fmla="*/ 1408 h 3861055"/>
                    <a:gd name="connsiteX10" fmla="*/ 620523 w 2963151"/>
                    <a:gd name="connsiteY10" fmla="*/ 261610 h 3861055"/>
                    <a:gd name="connsiteX11" fmla="*/ 158872 w 2963151"/>
                    <a:gd name="connsiteY11" fmla="*/ 860611 h 386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63151" h="3861055">
                      <a:moveTo>
                        <a:pt x="105457" y="1001014"/>
                      </a:moveTo>
                      <a:cubicBezTo>
                        <a:pt x="41422" y="1158524"/>
                        <a:pt x="6267" y="1326275"/>
                        <a:pt x="1681" y="1496239"/>
                      </a:cubicBezTo>
                      <a:cubicBezTo>
                        <a:pt x="-5331" y="1664012"/>
                        <a:pt x="9289" y="1832000"/>
                        <a:pt x="45176" y="1996042"/>
                      </a:cubicBezTo>
                      <a:cubicBezTo>
                        <a:pt x="131402" y="2343996"/>
                        <a:pt x="321403" y="3121553"/>
                        <a:pt x="383211" y="3364205"/>
                      </a:cubicBezTo>
                      <a:cubicBezTo>
                        <a:pt x="445019" y="3606858"/>
                        <a:pt x="555663" y="4162364"/>
                        <a:pt x="1131773" y="3652641"/>
                      </a:cubicBezTo>
                      <a:cubicBezTo>
                        <a:pt x="1707883" y="3142918"/>
                        <a:pt x="2564036" y="2471427"/>
                        <a:pt x="2683836" y="2364599"/>
                      </a:cubicBezTo>
                      <a:cubicBezTo>
                        <a:pt x="2863552" y="2188447"/>
                        <a:pt x="2964299" y="1947046"/>
                        <a:pt x="2963116" y="1695397"/>
                      </a:cubicBezTo>
                      <a:lnTo>
                        <a:pt x="2963116" y="1023906"/>
                      </a:lnTo>
                      <a:cubicBezTo>
                        <a:pt x="2944170" y="741307"/>
                        <a:pt x="2805331" y="480288"/>
                        <a:pt x="2581587" y="306631"/>
                      </a:cubicBezTo>
                      <a:cubicBezTo>
                        <a:pt x="2275363" y="107747"/>
                        <a:pt x="1918121" y="1743"/>
                        <a:pt x="1552982" y="1408"/>
                      </a:cubicBezTo>
                      <a:cubicBezTo>
                        <a:pt x="1222447" y="-12801"/>
                        <a:pt x="895942" y="78316"/>
                        <a:pt x="620523" y="261610"/>
                      </a:cubicBezTo>
                      <a:cubicBezTo>
                        <a:pt x="412826" y="413337"/>
                        <a:pt x="252690" y="621118"/>
                        <a:pt x="158872" y="860611"/>
                      </a:cubicBezTo>
                      <a:close/>
                    </a:path>
                  </a:pathLst>
                </a:custGeom>
                <a:solidFill>
                  <a:srgbClr val="F3D8E8"/>
                </a:solidFill>
                <a:ln w="6350"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nvGrpSpPr>
              <p:cNvPr id="59" name="Group 265">
                <a:extLst>
                  <a:ext uri="{FF2B5EF4-FFF2-40B4-BE49-F238E27FC236}">
                    <a16:creationId xmlns:a16="http://schemas.microsoft.com/office/drawing/2014/main" id="{3055D689-C4E0-34A4-68E0-C4E7BF490B1B}"/>
                  </a:ext>
                </a:extLst>
              </p:cNvPr>
              <p:cNvGrpSpPr/>
              <p:nvPr/>
            </p:nvGrpSpPr>
            <p:grpSpPr>
              <a:xfrm>
                <a:off x="8866919" y="4935073"/>
                <a:ext cx="1141239" cy="1141087"/>
                <a:chOff x="1467860" y="1470132"/>
                <a:chExt cx="4260184" cy="4259616"/>
              </a:xfrm>
            </p:grpSpPr>
            <p:sp>
              <p:nvSpPr>
                <p:cNvPr id="60" name="Freeform: Shape 260">
                  <a:extLst>
                    <a:ext uri="{FF2B5EF4-FFF2-40B4-BE49-F238E27FC236}">
                      <a16:creationId xmlns:a16="http://schemas.microsoft.com/office/drawing/2014/main" id="{EA718966-8D26-AB9A-D21B-8841C002C885}"/>
                    </a:ext>
                  </a:extLst>
                </p:cNvPr>
                <p:cNvSpPr/>
                <p:nvPr/>
              </p:nvSpPr>
              <p:spPr>
                <a:xfrm>
                  <a:off x="1467860" y="1470132"/>
                  <a:ext cx="4260184" cy="4259616"/>
                </a:xfrm>
                <a:custGeom>
                  <a:avLst/>
                  <a:gdLst>
                    <a:gd name="connsiteX0" fmla="*/ 3281020 w 4260184"/>
                    <a:gd name="connsiteY0" fmla="*/ 3860327 h 4259616"/>
                    <a:gd name="connsiteX1" fmla="*/ 2592098 w 4260184"/>
                    <a:gd name="connsiteY1" fmla="*/ 3505927 h 4259616"/>
                    <a:gd name="connsiteX2" fmla="*/ 683789 w 4260184"/>
                    <a:gd name="connsiteY2" fmla="*/ 1579445 h 4259616"/>
                    <a:gd name="connsiteX3" fmla="*/ 331093 w 4260184"/>
                    <a:gd name="connsiteY3" fmla="*/ 916080 h 4259616"/>
                    <a:gd name="connsiteX4" fmla="*/ -22 w 4260184"/>
                    <a:gd name="connsiteY4" fmla="*/ 584966 h 4259616"/>
                    <a:gd name="connsiteX5" fmla="*/ 584966 w 4260184"/>
                    <a:gd name="connsiteY5" fmla="*/ -22 h 4259616"/>
                    <a:gd name="connsiteX6" fmla="*/ 916080 w 4260184"/>
                    <a:gd name="connsiteY6" fmla="*/ 331093 h 4259616"/>
                    <a:gd name="connsiteX7" fmla="*/ 1577173 w 4260184"/>
                    <a:gd name="connsiteY7" fmla="*/ 681517 h 4259616"/>
                    <a:gd name="connsiteX8" fmla="*/ 3508199 w 4260184"/>
                    <a:gd name="connsiteY8" fmla="*/ 2589826 h 4259616"/>
                    <a:gd name="connsiteX9" fmla="*/ 3862599 w 4260184"/>
                    <a:gd name="connsiteY9" fmla="*/ 3278748 h 4259616"/>
                    <a:gd name="connsiteX10" fmla="*/ 4260164 w 4260184"/>
                    <a:gd name="connsiteY10" fmla="*/ 3676312 h 4259616"/>
                    <a:gd name="connsiteX11" fmla="*/ 3678584 w 4260184"/>
                    <a:gd name="connsiteY11" fmla="*/ 4259596 h 425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60184" h="4259616">
                      <a:moveTo>
                        <a:pt x="3281020" y="3860327"/>
                      </a:moveTo>
                      <a:cubicBezTo>
                        <a:pt x="3094102" y="3673041"/>
                        <a:pt x="2853155" y="3549092"/>
                        <a:pt x="2592098" y="3505927"/>
                      </a:cubicBezTo>
                      <a:cubicBezTo>
                        <a:pt x="1399405" y="3305442"/>
                        <a:pt x="933686" y="2837452"/>
                        <a:pt x="683789" y="1579445"/>
                      </a:cubicBezTo>
                      <a:cubicBezTo>
                        <a:pt x="634855" y="1328155"/>
                        <a:pt x="512047" y="1097182"/>
                        <a:pt x="331093" y="916080"/>
                      </a:cubicBezTo>
                      <a:lnTo>
                        <a:pt x="-22" y="584966"/>
                      </a:lnTo>
                      <a:lnTo>
                        <a:pt x="584966" y="-22"/>
                      </a:lnTo>
                      <a:lnTo>
                        <a:pt x="916080" y="331093"/>
                      </a:lnTo>
                      <a:cubicBezTo>
                        <a:pt x="1096858" y="510820"/>
                        <a:pt x="1326957" y="632793"/>
                        <a:pt x="1577173" y="681517"/>
                      </a:cubicBezTo>
                      <a:cubicBezTo>
                        <a:pt x="2837452" y="931415"/>
                        <a:pt x="3305442" y="1395429"/>
                        <a:pt x="3508199" y="2589826"/>
                      </a:cubicBezTo>
                      <a:cubicBezTo>
                        <a:pt x="3551364" y="2850883"/>
                        <a:pt x="3675312" y="3091830"/>
                        <a:pt x="3862599" y="3278748"/>
                      </a:cubicBezTo>
                      <a:lnTo>
                        <a:pt x="4260164" y="3676312"/>
                      </a:lnTo>
                      <a:lnTo>
                        <a:pt x="3678584" y="4259596"/>
                      </a:lnTo>
                      <a:close/>
                    </a:path>
                  </a:pathLst>
                </a:custGeom>
                <a:solidFill>
                  <a:srgbClr val="F3D8E8"/>
                </a:solidFill>
                <a:ln w="9525" cap="flat">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61" name="Freeform: Shape 261">
                  <a:extLst>
                    <a:ext uri="{FF2B5EF4-FFF2-40B4-BE49-F238E27FC236}">
                      <a16:creationId xmlns:a16="http://schemas.microsoft.com/office/drawing/2014/main" id="{2ADA5D32-6790-0637-DBCF-4827FAC67B34}"/>
                    </a:ext>
                  </a:extLst>
                </p:cNvPr>
                <p:cNvSpPr/>
                <p:nvPr/>
              </p:nvSpPr>
              <p:spPr>
                <a:xfrm>
                  <a:off x="2343298" y="2335956"/>
                  <a:ext cx="2519476" cy="2518855"/>
                </a:xfrm>
                <a:custGeom>
                  <a:avLst/>
                  <a:gdLst>
                    <a:gd name="connsiteX0" fmla="*/ 1858078 w 2519476"/>
                    <a:gd name="connsiteY0" fmla="*/ 660801 h 2518855"/>
                    <a:gd name="connsiteX1" fmla="*/ 317 w 2519476"/>
                    <a:gd name="connsiteY1" fmla="*/ 276 h 2518855"/>
                    <a:gd name="connsiteX2" fmla="*/ 660274 w 2519476"/>
                    <a:gd name="connsiteY2" fmla="*/ 1858037 h 2518855"/>
                    <a:gd name="connsiteX3" fmla="*/ 2519171 w 2519476"/>
                    <a:gd name="connsiteY3" fmla="*/ 2518562 h 2518855"/>
                    <a:gd name="connsiteX4" fmla="*/ 1858078 w 2519476"/>
                    <a:gd name="connsiteY4" fmla="*/ 660801 h 2518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9476" h="2518855">
                      <a:moveTo>
                        <a:pt x="1858078" y="660801"/>
                      </a:moveTo>
                      <a:cubicBezTo>
                        <a:pt x="1162909" y="-34937"/>
                        <a:pt x="317" y="276"/>
                        <a:pt x="317" y="276"/>
                      </a:cubicBezTo>
                      <a:cubicBezTo>
                        <a:pt x="317" y="276"/>
                        <a:pt x="-36599" y="1163435"/>
                        <a:pt x="660274" y="1858037"/>
                      </a:cubicBezTo>
                      <a:cubicBezTo>
                        <a:pt x="1357147" y="2552639"/>
                        <a:pt x="2519171" y="2518562"/>
                        <a:pt x="2519171" y="2518562"/>
                      </a:cubicBezTo>
                      <a:cubicBezTo>
                        <a:pt x="2519171" y="2518562"/>
                        <a:pt x="2553816" y="1355970"/>
                        <a:pt x="1858078" y="660801"/>
                      </a:cubicBezTo>
                      <a:close/>
                    </a:path>
                  </a:pathLst>
                </a:custGeom>
                <a:solidFill>
                  <a:srgbClr val="B90066"/>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62" name="Freeform: Shape 262">
                  <a:extLst>
                    <a:ext uri="{FF2B5EF4-FFF2-40B4-BE49-F238E27FC236}">
                      <a16:creationId xmlns:a16="http://schemas.microsoft.com/office/drawing/2014/main" id="{EC79FAF8-3C3A-CCDA-6D3B-11B1E400E25B}"/>
                    </a:ext>
                  </a:extLst>
                </p:cNvPr>
                <p:cNvSpPr/>
                <p:nvPr/>
              </p:nvSpPr>
              <p:spPr>
                <a:xfrm>
                  <a:off x="2353525" y="2346139"/>
                  <a:ext cx="2498509" cy="2498515"/>
                </a:xfrm>
                <a:custGeom>
                  <a:avLst/>
                  <a:gdLst>
                    <a:gd name="connsiteX0" fmla="*/ 1510490 w 2498509"/>
                    <a:gd name="connsiteY0" fmla="*/ 987980 h 2498515"/>
                    <a:gd name="connsiteX1" fmla="*/ 18488 w 2498509"/>
                    <a:gd name="connsiteY1" fmla="*/ 884 h 2498515"/>
                    <a:gd name="connsiteX2" fmla="*/ 881 w 2498509"/>
                    <a:gd name="connsiteY2" fmla="*/ 8734 h 2498515"/>
                    <a:gd name="connsiteX3" fmla="*/ 881 w 2498509"/>
                    <a:gd name="connsiteY3" fmla="*/ 18491 h 2498515"/>
                    <a:gd name="connsiteX4" fmla="*/ 987977 w 2498509"/>
                    <a:gd name="connsiteY4" fmla="*/ 1510493 h 2498515"/>
                    <a:gd name="connsiteX5" fmla="*/ 2479979 w 2498509"/>
                    <a:gd name="connsiteY5" fmla="*/ 2497588 h 2498515"/>
                    <a:gd name="connsiteX6" fmla="*/ 2497585 w 2498509"/>
                    <a:gd name="connsiteY6" fmla="*/ 2489739 h 2498515"/>
                    <a:gd name="connsiteX7" fmla="*/ 2497585 w 2498509"/>
                    <a:gd name="connsiteY7" fmla="*/ 2479982 h 2498515"/>
                    <a:gd name="connsiteX8" fmla="*/ 1510490 w 2498509"/>
                    <a:gd name="connsiteY8" fmla="*/ 987980 h 2498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8509" h="2498515">
                      <a:moveTo>
                        <a:pt x="1510490" y="987980"/>
                      </a:moveTo>
                      <a:cubicBezTo>
                        <a:pt x="1080149" y="567436"/>
                        <a:pt x="573845" y="232466"/>
                        <a:pt x="18488" y="884"/>
                      </a:cubicBezTo>
                      <a:cubicBezTo>
                        <a:pt x="11457" y="-1808"/>
                        <a:pt x="3574" y="1702"/>
                        <a:pt x="881" y="8734"/>
                      </a:cubicBezTo>
                      <a:cubicBezTo>
                        <a:pt x="-323" y="11874"/>
                        <a:pt x="-323" y="15350"/>
                        <a:pt x="881" y="18491"/>
                      </a:cubicBezTo>
                      <a:cubicBezTo>
                        <a:pt x="232326" y="573916"/>
                        <a:pt x="567314" y="1080249"/>
                        <a:pt x="987977" y="1510493"/>
                      </a:cubicBezTo>
                      <a:cubicBezTo>
                        <a:pt x="1418113" y="1931286"/>
                        <a:pt x="1924473" y="2266291"/>
                        <a:pt x="2479979" y="2497588"/>
                      </a:cubicBezTo>
                      <a:cubicBezTo>
                        <a:pt x="2487010" y="2500280"/>
                        <a:pt x="2494893" y="2496770"/>
                        <a:pt x="2497585" y="2489739"/>
                      </a:cubicBezTo>
                      <a:cubicBezTo>
                        <a:pt x="2498789" y="2486598"/>
                        <a:pt x="2498789" y="2483122"/>
                        <a:pt x="2497585" y="2479982"/>
                      </a:cubicBezTo>
                      <a:cubicBezTo>
                        <a:pt x="2266004" y="1924624"/>
                        <a:pt x="1931033" y="1418320"/>
                        <a:pt x="1510490" y="987980"/>
                      </a:cubicBezTo>
                      <a:close/>
                    </a:path>
                  </a:pathLst>
                </a:custGeom>
                <a:solidFill>
                  <a:srgbClr val="B90066"/>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63" name="Freeform: Shape 263">
                  <a:extLst>
                    <a:ext uri="{FF2B5EF4-FFF2-40B4-BE49-F238E27FC236}">
                      <a16:creationId xmlns:a16="http://schemas.microsoft.com/office/drawing/2014/main" id="{EF79060D-009B-1D05-533F-485C9F56BB43}"/>
                    </a:ext>
                  </a:extLst>
                </p:cNvPr>
                <p:cNvSpPr/>
                <p:nvPr/>
              </p:nvSpPr>
              <p:spPr>
                <a:xfrm>
                  <a:off x="1702423" y="1858041"/>
                  <a:ext cx="3637145" cy="3634873"/>
                </a:xfrm>
                <a:custGeom>
                  <a:avLst/>
                  <a:gdLst>
                    <a:gd name="connsiteX0" fmla="*/ -22 w 3637145"/>
                    <a:gd name="connsiteY0" fmla="*/ -22 h 3634873"/>
                    <a:gd name="connsiteX1" fmla="*/ 311214 w 3637145"/>
                    <a:gd name="connsiteY1" fmla="*/ 311215 h 3634873"/>
                    <a:gd name="connsiteX2" fmla="*/ 725249 w 3637145"/>
                    <a:gd name="connsiteY2" fmla="*/ 935958 h 3634873"/>
                    <a:gd name="connsiteX3" fmla="*/ 2614248 w 3637145"/>
                    <a:gd name="connsiteY3" fmla="*/ 2834044 h 3634873"/>
                    <a:gd name="connsiteX4" fmla="*/ 3257734 w 3637145"/>
                    <a:gd name="connsiteY4" fmla="*/ 3255462 h 3634873"/>
                    <a:gd name="connsiteX5" fmla="*/ 3637124 w 3637145"/>
                    <a:gd name="connsiteY5" fmla="*/ 3634852 h 3634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37145" h="3634873">
                      <a:moveTo>
                        <a:pt x="-22" y="-22"/>
                      </a:moveTo>
                      <a:lnTo>
                        <a:pt x="311214" y="311215"/>
                      </a:lnTo>
                      <a:cubicBezTo>
                        <a:pt x="490777" y="488727"/>
                        <a:pt x="631731" y="701424"/>
                        <a:pt x="725249" y="935958"/>
                      </a:cubicBezTo>
                      <a:cubicBezTo>
                        <a:pt x="1156323" y="2044595"/>
                        <a:pt x="1631696" y="2481348"/>
                        <a:pt x="2614248" y="2834044"/>
                      </a:cubicBezTo>
                      <a:cubicBezTo>
                        <a:pt x="2856722" y="2926279"/>
                        <a:pt x="3076274" y="3070066"/>
                        <a:pt x="3257734" y="3255462"/>
                      </a:cubicBezTo>
                      <a:lnTo>
                        <a:pt x="3637124" y="3634852"/>
                      </a:lnTo>
                    </a:path>
                  </a:pathLst>
                </a:custGeom>
                <a:no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64" name="Freeform: Shape 264">
                  <a:extLst>
                    <a:ext uri="{FF2B5EF4-FFF2-40B4-BE49-F238E27FC236}">
                      <a16:creationId xmlns:a16="http://schemas.microsoft.com/office/drawing/2014/main" id="{065084F8-263C-CD38-4E74-A232D3B5968D}"/>
                    </a:ext>
                  </a:extLst>
                </p:cNvPr>
                <p:cNvSpPr/>
                <p:nvPr/>
              </p:nvSpPr>
              <p:spPr>
                <a:xfrm>
                  <a:off x="1865424" y="1695607"/>
                  <a:ext cx="3637144" cy="3637145"/>
                </a:xfrm>
                <a:custGeom>
                  <a:avLst/>
                  <a:gdLst>
                    <a:gd name="connsiteX0" fmla="*/ -22 w 3637144"/>
                    <a:gd name="connsiteY0" fmla="*/ -22 h 3637145"/>
                    <a:gd name="connsiteX1" fmla="*/ 311214 w 3637144"/>
                    <a:gd name="connsiteY1" fmla="*/ 310647 h 3637145"/>
                    <a:gd name="connsiteX2" fmla="*/ 935958 w 3637144"/>
                    <a:gd name="connsiteY2" fmla="*/ 725249 h 3637145"/>
                    <a:gd name="connsiteX3" fmla="*/ 2835748 w 3637144"/>
                    <a:gd name="connsiteY3" fmla="*/ 2613680 h 3637145"/>
                    <a:gd name="connsiteX4" fmla="*/ 3257734 w 3637144"/>
                    <a:gd name="connsiteY4" fmla="*/ 3257734 h 3637145"/>
                    <a:gd name="connsiteX5" fmla="*/ 3637123 w 3637144"/>
                    <a:gd name="connsiteY5" fmla="*/ 3637124 h 3637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37144" h="3637145">
                      <a:moveTo>
                        <a:pt x="-22" y="-22"/>
                      </a:moveTo>
                      <a:lnTo>
                        <a:pt x="311214" y="310647"/>
                      </a:lnTo>
                      <a:cubicBezTo>
                        <a:pt x="488761" y="490312"/>
                        <a:pt x="701435" y="631447"/>
                        <a:pt x="935958" y="725249"/>
                      </a:cubicBezTo>
                      <a:cubicBezTo>
                        <a:pt x="2044595" y="1156323"/>
                        <a:pt x="2481347" y="1633400"/>
                        <a:pt x="2835748" y="2613680"/>
                      </a:cubicBezTo>
                      <a:cubicBezTo>
                        <a:pt x="2928176" y="2856358"/>
                        <a:pt x="3072145" y="3076098"/>
                        <a:pt x="3257734" y="3257734"/>
                      </a:cubicBezTo>
                      <a:lnTo>
                        <a:pt x="3637123" y="3637124"/>
                      </a:lnTo>
                    </a:path>
                  </a:pathLst>
                </a:custGeom>
                <a:no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grpSp>
        </p:grpSp>
      </p:grpSp>
    </p:spTree>
    <p:extLst>
      <p:ext uri="{BB962C8B-B14F-4D97-AF65-F5344CB8AC3E}">
        <p14:creationId xmlns:p14="http://schemas.microsoft.com/office/powerpoint/2010/main" val="1715703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E0A3B-B998-2878-91F2-D52B41468790}"/>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3D358AF9-A9D3-D006-9B5C-907557834D66}"/>
              </a:ext>
            </a:extLst>
          </p:cNvPr>
          <p:cNvSpPr>
            <a:spLocks noGrp="1"/>
          </p:cNvSpPr>
          <p:nvPr>
            <p:ph type="title"/>
          </p:nvPr>
        </p:nvSpPr>
        <p:spPr/>
        <p:txBody>
          <a:bodyPr/>
          <a:lstStyle/>
          <a:p>
            <a:r>
              <a:rPr lang="ja-JP" altLang="en-US" sz="2600" b="1" dirty="0">
                <a:latin typeface="+mj-ea"/>
              </a:rPr>
              <a:t>脂肪萎縮症に関連する重篤な合併症</a:t>
            </a:r>
          </a:p>
        </p:txBody>
      </p:sp>
      <p:sp>
        <p:nvSpPr>
          <p:cNvPr id="3" name="スライド番号プレースホルダー 2">
            <a:extLst>
              <a:ext uri="{FF2B5EF4-FFF2-40B4-BE49-F238E27FC236}">
                <a16:creationId xmlns:a16="http://schemas.microsoft.com/office/drawing/2014/main" id="{D6FBB8CE-D22A-F5B4-43D4-8EA6E1C8B1FB}"/>
              </a:ext>
            </a:extLst>
          </p:cNvPr>
          <p:cNvSpPr>
            <a:spLocks noGrp="1"/>
          </p:cNvSpPr>
          <p:nvPr>
            <p:ph type="sldNum" sz="quarter" idx="10"/>
          </p:nvPr>
        </p:nvSpPr>
        <p:spPr/>
        <p:txBody>
          <a:bodyPr/>
          <a:lstStyle/>
          <a:p>
            <a:fld id="{3C22E879-25C1-4BAC-8729-693BB4353F20}" type="slidenum">
              <a:rPr kumimoji="1" lang="ja-JP" altLang="en-US" smtClean="0"/>
              <a:t>9</a:t>
            </a:fld>
            <a:endParaRPr kumimoji="1" lang="ja-JP" altLang="en-US"/>
          </a:p>
        </p:txBody>
      </p:sp>
      <p:sp>
        <p:nvSpPr>
          <p:cNvPr id="2" name="テキスト プレースホルダー 3">
            <a:extLst>
              <a:ext uri="{FF2B5EF4-FFF2-40B4-BE49-F238E27FC236}">
                <a16:creationId xmlns:a16="http://schemas.microsoft.com/office/drawing/2014/main" id="{F1CB44E8-E11A-64F7-AEB4-D49E8451B6AB}"/>
              </a:ext>
            </a:extLst>
          </p:cNvPr>
          <p:cNvSpPr txBox="1">
            <a:spLocks/>
          </p:cNvSpPr>
          <p:nvPr/>
        </p:nvSpPr>
        <p:spPr>
          <a:xfrm>
            <a:off x="695325" y="916016"/>
            <a:ext cx="10801350" cy="1384995"/>
          </a:xfrm>
          <a:prstGeom prst="rect">
            <a:avLst/>
          </a:prstGeom>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脂肪組織の減少・消失の進行とともに、重度のインスリン抵抗性、糖尿病、高中性脂肪血症、脂肪肝などのさまざまな代謝異常（症）を高率に合併</a:t>
            </a:r>
            <a:endParaRPr kumimoji="1" lang="en-US" altLang="ja-JP" sz="2000" i="0" dirty="0">
              <a:latin typeface="+mn-ea"/>
            </a:endParaRPr>
          </a:p>
          <a:p>
            <a:pPr>
              <a:buClr>
                <a:srgbClr val="BC136B"/>
              </a:buClr>
              <a:buFont typeface="Wingdings" panose="05000000000000000000" pitchFamily="2" charset="2"/>
              <a:buChar char="l"/>
            </a:pPr>
            <a:r>
              <a:rPr kumimoji="1" lang="ja-JP" altLang="en-US" sz="2000" i="0" dirty="0">
                <a:latin typeface="+mn-ea"/>
              </a:rPr>
              <a:t>脂肪萎縮症患者は、コントロール不良による糖尿病の合併症、重度の高中性脂肪血症による急性膵炎、脂肪肝から進行した肝硬変、慢性腎臓病、心血管疾患などを生じる可能性がある</a:t>
            </a:r>
          </a:p>
        </p:txBody>
      </p:sp>
      <p:sp>
        <p:nvSpPr>
          <p:cNvPr id="10" name="テキスト ボックス 9">
            <a:extLst>
              <a:ext uri="{FF2B5EF4-FFF2-40B4-BE49-F238E27FC236}">
                <a16:creationId xmlns:a16="http://schemas.microsoft.com/office/drawing/2014/main" id="{307B6E42-116D-E81C-F934-CB9E4C15C189}"/>
              </a:ext>
            </a:extLst>
          </p:cNvPr>
          <p:cNvSpPr txBox="1"/>
          <p:nvPr/>
        </p:nvSpPr>
        <p:spPr>
          <a:xfrm>
            <a:off x="8851769" y="6565612"/>
            <a:ext cx="2648348" cy="292388"/>
          </a:xfrm>
          <a:prstGeom prst="rect">
            <a:avLst/>
          </a:prstGeom>
          <a:noFill/>
        </p:spPr>
        <p:txBody>
          <a:bodyPr wrap="square" lIns="0" tIns="0" rIns="0" anchor="b">
            <a:spAutoFit/>
          </a:bodyPr>
          <a:lstStyle/>
          <a:p>
            <a:pPr marL="122238" indent="-122238">
              <a:buFont typeface="+mj-lt"/>
              <a:buAutoNum type="arabicPeriod"/>
            </a:pPr>
            <a:r>
              <a:rPr lang="en-US" altLang="ja-JP" sz="800" i="0" dirty="0">
                <a:solidFill>
                  <a:srgbClr val="000000"/>
                </a:solidFill>
                <a:effectLst/>
                <a:latin typeface="+mn-ea"/>
                <a:ea typeface="+mn-ea"/>
              </a:rPr>
              <a:t>Akinci B, et al. Curr Diab Rep. 2018; 18: 143.</a:t>
            </a:r>
          </a:p>
          <a:p>
            <a:pPr marL="122238" indent="-122238">
              <a:buFont typeface="+mj-lt"/>
              <a:buAutoNum type="arabicPeriod"/>
            </a:pPr>
            <a:r>
              <a:rPr lang="ja-JP" altLang="en-US" sz="800" b="0" i="0" u="none" strike="noStrike" baseline="0" dirty="0">
                <a:latin typeface="+mn-ea"/>
                <a:ea typeface="+mn-ea"/>
              </a:rPr>
              <a:t>日本内分泌学会雑誌</a:t>
            </a:r>
            <a:r>
              <a:rPr lang="en-US" altLang="ja-JP" sz="800" b="0" i="0" u="none" strike="noStrike" baseline="0" dirty="0">
                <a:latin typeface="+mn-ea"/>
                <a:ea typeface="+mn-ea"/>
              </a:rPr>
              <a:t>Vol. 94 Suppl. September 2018</a:t>
            </a:r>
          </a:p>
        </p:txBody>
      </p:sp>
      <p:sp>
        <p:nvSpPr>
          <p:cNvPr id="8" name="テキスト ボックス 7">
            <a:extLst>
              <a:ext uri="{FF2B5EF4-FFF2-40B4-BE49-F238E27FC236}">
                <a16:creationId xmlns:a16="http://schemas.microsoft.com/office/drawing/2014/main" id="{FC622607-92D2-4DAA-4420-2C2CEC6212E0}"/>
              </a:ext>
            </a:extLst>
          </p:cNvPr>
          <p:cNvSpPr txBox="1"/>
          <p:nvPr/>
        </p:nvSpPr>
        <p:spPr>
          <a:xfrm>
            <a:off x="1258171" y="2371535"/>
            <a:ext cx="2815689" cy="1384995"/>
          </a:xfrm>
          <a:prstGeom prst="rect">
            <a:avLst/>
          </a:prstGeom>
          <a:noFill/>
          <a:ln>
            <a:solidFill>
              <a:srgbClr val="BC136B"/>
            </a:solidFill>
            <a:prstDash val="dash"/>
          </a:ln>
        </p:spPr>
        <p:txBody>
          <a:bodyPr wrap="none" lIns="144000" rIns="108000" rtlCol="0">
            <a:spAutoFit/>
          </a:bodyPr>
          <a:lstStyle/>
          <a:p>
            <a:r>
              <a:rPr kumimoji="1" lang="ja-JP" altLang="en-US" sz="1400" b="1" dirty="0">
                <a:solidFill>
                  <a:srgbClr val="BC136B"/>
                </a:solidFill>
                <a:latin typeface="+mn-ea"/>
                <a:ea typeface="+mn-ea"/>
              </a:rPr>
              <a:t>主な代謝特性</a:t>
            </a:r>
            <a:endParaRPr kumimoji="1" lang="en-US" altLang="ja-JP" sz="1400" b="1" dirty="0">
              <a:solidFill>
                <a:srgbClr val="BC136B"/>
              </a:solidFill>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血中中性脂肪濃度の著しい上昇</a:t>
            </a:r>
            <a:endParaRPr kumimoji="1" lang="en-US" altLang="ja-JP" sz="1400" dirty="0">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重度のインスリン抵抗性</a:t>
            </a:r>
            <a:endParaRPr kumimoji="1" lang="en-US" altLang="ja-JP" sz="1400" dirty="0">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異所性脂質沈着</a:t>
            </a:r>
            <a:endParaRPr kumimoji="1" lang="en-US" altLang="ja-JP" sz="1400" dirty="0">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糖尿病の進行、糖尿病の合併症</a:t>
            </a:r>
            <a:endParaRPr kumimoji="1" lang="en-US" altLang="ja-JP" sz="1400" dirty="0">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過食症</a:t>
            </a:r>
          </a:p>
        </p:txBody>
      </p:sp>
      <p:grpSp>
        <p:nvGrpSpPr>
          <p:cNvPr id="115" name="グループ化 114">
            <a:extLst>
              <a:ext uri="{FF2B5EF4-FFF2-40B4-BE49-F238E27FC236}">
                <a16:creationId xmlns:a16="http://schemas.microsoft.com/office/drawing/2014/main" id="{E420AD80-2315-4672-384F-454DF8E7C341}"/>
              </a:ext>
            </a:extLst>
          </p:cNvPr>
          <p:cNvGrpSpPr/>
          <p:nvPr/>
        </p:nvGrpSpPr>
        <p:grpSpPr>
          <a:xfrm>
            <a:off x="1480008" y="2419404"/>
            <a:ext cx="9231983" cy="4110189"/>
            <a:chOff x="1480008" y="2419404"/>
            <a:chExt cx="9231983" cy="4110189"/>
          </a:xfrm>
        </p:grpSpPr>
        <p:sp>
          <p:nvSpPr>
            <p:cNvPr id="9" name="テキスト ボックス 8">
              <a:extLst>
                <a:ext uri="{FF2B5EF4-FFF2-40B4-BE49-F238E27FC236}">
                  <a16:creationId xmlns:a16="http://schemas.microsoft.com/office/drawing/2014/main" id="{B5CE095B-251D-ED5F-B847-04A9273EBFE9}"/>
                </a:ext>
              </a:extLst>
            </p:cNvPr>
            <p:cNvSpPr txBox="1"/>
            <p:nvPr/>
          </p:nvSpPr>
          <p:spPr>
            <a:xfrm>
              <a:off x="1533868" y="3907196"/>
              <a:ext cx="1084271" cy="1169551"/>
            </a:xfrm>
            <a:prstGeom prst="rect">
              <a:avLst/>
            </a:prstGeom>
            <a:noFill/>
          </p:spPr>
          <p:txBody>
            <a:bodyPr wrap="none" rtlCol="0">
              <a:spAutoFit/>
            </a:bodyPr>
            <a:lstStyle/>
            <a:p>
              <a:r>
                <a:rPr kumimoji="1" lang="ja-JP" altLang="en-US" sz="1400" b="1" dirty="0">
                  <a:solidFill>
                    <a:srgbClr val="BC136B"/>
                  </a:solidFill>
                  <a:latin typeface="+mn-ea"/>
                  <a:ea typeface="+mn-ea"/>
                </a:rPr>
                <a:t>肝臓</a:t>
              </a:r>
              <a:endParaRPr kumimoji="1" lang="en-US" altLang="ja-JP" sz="1400" b="1" dirty="0">
                <a:solidFill>
                  <a:srgbClr val="BC136B"/>
                </a:solidFill>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脂肪肝</a:t>
              </a:r>
              <a:endParaRPr kumimoji="1" lang="en-US" altLang="ja-JP" sz="1400" dirty="0">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肝肥大</a:t>
              </a:r>
              <a:endParaRPr kumimoji="1" lang="en-US" altLang="ja-JP" sz="1400" dirty="0">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脂肪肝炎</a:t>
              </a:r>
              <a:endParaRPr kumimoji="1" lang="en-US" altLang="ja-JP" sz="1400" dirty="0">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肝硬変</a:t>
              </a:r>
              <a:endParaRPr kumimoji="1" lang="en-US" altLang="ja-JP" sz="1400" dirty="0">
                <a:latin typeface="+mn-ea"/>
                <a:ea typeface="+mn-ea"/>
              </a:endParaRPr>
            </a:p>
          </p:txBody>
        </p:sp>
        <p:sp>
          <p:nvSpPr>
            <p:cNvPr id="12" name="テキスト ボックス 11">
              <a:extLst>
                <a:ext uri="{FF2B5EF4-FFF2-40B4-BE49-F238E27FC236}">
                  <a16:creationId xmlns:a16="http://schemas.microsoft.com/office/drawing/2014/main" id="{BC64D0AD-1FA0-9B7F-BC56-0AAA3686C150}"/>
                </a:ext>
              </a:extLst>
            </p:cNvPr>
            <p:cNvSpPr txBox="1"/>
            <p:nvPr/>
          </p:nvSpPr>
          <p:spPr>
            <a:xfrm>
              <a:off x="1533868" y="5100224"/>
              <a:ext cx="1797608" cy="738664"/>
            </a:xfrm>
            <a:prstGeom prst="rect">
              <a:avLst/>
            </a:prstGeom>
            <a:noFill/>
          </p:spPr>
          <p:txBody>
            <a:bodyPr wrap="none" rtlCol="0">
              <a:spAutoFit/>
            </a:bodyPr>
            <a:lstStyle/>
            <a:p>
              <a:r>
                <a:rPr kumimoji="1" lang="ja-JP" altLang="en-US" sz="1400" b="1" dirty="0">
                  <a:solidFill>
                    <a:srgbClr val="BC136B"/>
                  </a:solidFill>
                  <a:latin typeface="+mn-ea"/>
                  <a:ea typeface="+mn-ea"/>
                </a:rPr>
                <a:t>腎臓</a:t>
              </a:r>
              <a:endParaRPr kumimoji="1" lang="en-US" altLang="ja-JP" sz="1400" b="1" dirty="0">
                <a:solidFill>
                  <a:srgbClr val="BC136B"/>
                </a:solidFill>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タンパク尿性腎疾患</a:t>
              </a:r>
              <a:endParaRPr kumimoji="1" lang="en-US" altLang="ja-JP" sz="1400" dirty="0">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糸球体腎炎</a:t>
              </a:r>
              <a:endParaRPr kumimoji="1" lang="en-US" altLang="ja-JP" sz="1400" dirty="0">
                <a:latin typeface="+mn-ea"/>
                <a:ea typeface="+mn-ea"/>
              </a:endParaRPr>
            </a:p>
          </p:txBody>
        </p:sp>
        <p:cxnSp>
          <p:nvCxnSpPr>
            <p:cNvPr id="20" name="直線コネクタ 19">
              <a:extLst>
                <a:ext uri="{FF2B5EF4-FFF2-40B4-BE49-F238E27FC236}">
                  <a16:creationId xmlns:a16="http://schemas.microsoft.com/office/drawing/2014/main" id="{66ECC151-D61D-6882-FE30-3541E3EC0655}"/>
                </a:ext>
              </a:extLst>
            </p:cNvPr>
            <p:cNvCxnSpPr/>
            <p:nvPr/>
          </p:nvCxnSpPr>
          <p:spPr bwMode="auto">
            <a:xfrm flipH="1">
              <a:off x="1480008" y="4176074"/>
              <a:ext cx="2593852" cy="0"/>
            </a:xfrm>
            <a:prstGeom prst="line">
              <a:avLst/>
            </a:prstGeom>
            <a:solidFill>
              <a:schemeClr val="accent1"/>
            </a:solidFill>
            <a:ln w="9525" cap="flat" cmpd="sng" algn="ctr">
              <a:solidFill>
                <a:srgbClr val="BEBEBE"/>
              </a:solidFill>
              <a:prstDash val="solid"/>
              <a:round/>
              <a:headEnd type="none" w="med" len="med"/>
              <a:tailEnd type="none" w="med" len="med"/>
            </a:ln>
            <a:effectLst/>
          </p:spPr>
        </p:cxnSp>
        <p:cxnSp>
          <p:nvCxnSpPr>
            <p:cNvPr id="24" name="直線コネクタ 23">
              <a:extLst>
                <a:ext uri="{FF2B5EF4-FFF2-40B4-BE49-F238E27FC236}">
                  <a16:creationId xmlns:a16="http://schemas.microsoft.com/office/drawing/2014/main" id="{0D014BAE-45C2-7635-0D60-4F7929C21054}"/>
                </a:ext>
              </a:extLst>
            </p:cNvPr>
            <p:cNvCxnSpPr/>
            <p:nvPr/>
          </p:nvCxnSpPr>
          <p:spPr bwMode="auto">
            <a:xfrm flipH="1">
              <a:off x="1480008" y="5364794"/>
              <a:ext cx="2593852" cy="0"/>
            </a:xfrm>
            <a:prstGeom prst="line">
              <a:avLst/>
            </a:prstGeom>
            <a:solidFill>
              <a:schemeClr val="accent1"/>
            </a:solidFill>
            <a:ln w="9525" cap="flat" cmpd="sng" algn="ctr">
              <a:solidFill>
                <a:srgbClr val="BEBEBE"/>
              </a:solidFill>
              <a:prstDash val="solid"/>
              <a:round/>
              <a:headEnd type="none" w="med" len="med"/>
              <a:tailEnd type="none" w="med" len="med"/>
            </a:ln>
            <a:effectLst/>
          </p:spPr>
        </p:cxnSp>
        <p:sp>
          <p:nvSpPr>
            <p:cNvPr id="25" name="テキスト ボックス 24">
              <a:extLst>
                <a:ext uri="{FF2B5EF4-FFF2-40B4-BE49-F238E27FC236}">
                  <a16:creationId xmlns:a16="http://schemas.microsoft.com/office/drawing/2014/main" id="{55BA269B-7F9B-7121-FD91-F0833FA41A3C}"/>
                </a:ext>
              </a:extLst>
            </p:cNvPr>
            <p:cNvSpPr txBox="1"/>
            <p:nvPr/>
          </p:nvSpPr>
          <p:spPr>
            <a:xfrm>
              <a:off x="8687753" y="2519036"/>
              <a:ext cx="1983600" cy="738664"/>
            </a:xfrm>
            <a:prstGeom prst="rect">
              <a:avLst/>
            </a:prstGeom>
            <a:noFill/>
          </p:spPr>
          <p:txBody>
            <a:bodyPr wrap="square" rtlCol="0">
              <a:spAutoFit/>
            </a:bodyPr>
            <a:lstStyle/>
            <a:p>
              <a:pPr algn="r"/>
              <a:r>
                <a:rPr kumimoji="1" lang="ja-JP" altLang="en-US" sz="1400" b="1" dirty="0">
                  <a:solidFill>
                    <a:srgbClr val="BC136B"/>
                  </a:solidFill>
                  <a:latin typeface="+mn-ea"/>
                  <a:ea typeface="+mn-ea"/>
                </a:rPr>
                <a:t>その他</a:t>
              </a:r>
              <a:endParaRPr kumimoji="1" lang="en-US" altLang="ja-JP" sz="1400" b="1" dirty="0">
                <a:solidFill>
                  <a:srgbClr val="BC136B"/>
                </a:solidFill>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慢性疼痛</a:t>
              </a:r>
              <a:endParaRPr kumimoji="1" lang="en-US" altLang="ja-JP" sz="1400" dirty="0">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気分障害</a:t>
              </a:r>
              <a:endParaRPr kumimoji="1" lang="en-US" altLang="ja-JP" sz="1400" dirty="0">
                <a:latin typeface="+mn-ea"/>
                <a:ea typeface="+mn-ea"/>
              </a:endParaRPr>
            </a:p>
          </p:txBody>
        </p:sp>
        <p:sp>
          <p:nvSpPr>
            <p:cNvPr id="26" name="テキスト ボックス 25">
              <a:extLst>
                <a:ext uri="{FF2B5EF4-FFF2-40B4-BE49-F238E27FC236}">
                  <a16:creationId xmlns:a16="http://schemas.microsoft.com/office/drawing/2014/main" id="{C87D274D-8CB4-A88B-081C-A6D42087853B}"/>
                </a:ext>
              </a:extLst>
            </p:cNvPr>
            <p:cNvSpPr txBox="1"/>
            <p:nvPr/>
          </p:nvSpPr>
          <p:spPr>
            <a:xfrm>
              <a:off x="8700323" y="3314714"/>
              <a:ext cx="1983600" cy="954107"/>
            </a:xfrm>
            <a:prstGeom prst="rect">
              <a:avLst/>
            </a:prstGeom>
            <a:noFill/>
          </p:spPr>
          <p:txBody>
            <a:bodyPr wrap="square" rtlCol="0">
              <a:spAutoFit/>
            </a:bodyPr>
            <a:lstStyle/>
            <a:p>
              <a:pPr algn="r"/>
              <a:r>
                <a:rPr kumimoji="1" lang="ja-JP" altLang="en-US" sz="1400" b="1" dirty="0">
                  <a:solidFill>
                    <a:srgbClr val="BC136B"/>
                  </a:solidFill>
                  <a:latin typeface="+mn-ea"/>
                  <a:ea typeface="+mn-ea"/>
                </a:rPr>
                <a:t>心臓</a:t>
              </a:r>
              <a:endParaRPr kumimoji="1" lang="en-US" altLang="ja-JP" sz="1400" b="1" dirty="0">
                <a:solidFill>
                  <a:srgbClr val="BC136B"/>
                </a:solidFill>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心筋症</a:t>
              </a:r>
              <a:endParaRPr kumimoji="1" lang="en-US" altLang="ja-JP" sz="1400" dirty="0">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動脈硬化症</a:t>
              </a:r>
              <a:endParaRPr kumimoji="1" lang="en-US" altLang="ja-JP" sz="1400" dirty="0">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不整脈</a:t>
              </a:r>
              <a:endParaRPr kumimoji="1" lang="en-US" altLang="ja-JP" sz="1400" dirty="0">
                <a:latin typeface="+mn-ea"/>
                <a:ea typeface="+mn-ea"/>
              </a:endParaRPr>
            </a:p>
          </p:txBody>
        </p:sp>
        <p:sp>
          <p:nvSpPr>
            <p:cNvPr id="27" name="テキスト ボックス 26">
              <a:extLst>
                <a:ext uri="{FF2B5EF4-FFF2-40B4-BE49-F238E27FC236}">
                  <a16:creationId xmlns:a16="http://schemas.microsoft.com/office/drawing/2014/main" id="{ACF0C79B-DDB5-7BB8-305B-2F9BB927FEF4}"/>
                </a:ext>
              </a:extLst>
            </p:cNvPr>
            <p:cNvSpPr txBox="1"/>
            <p:nvPr/>
          </p:nvSpPr>
          <p:spPr>
            <a:xfrm>
              <a:off x="8700322" y="4228269"/>
              <a:ext cx="1983600" cy="523220"/>
            </a:xfrm>
            <a:prstGeom prst="rect">
              <a:avLst/>
            </a:prstGeom>
            <a:noFill/>
          </p:spPr>
          <p:txBody>
            <a:bodyPr wrap="square" rtlCol="0">
              <a:spAutoFit/>
            </a:bodyPr>
            <a:lstStyle/>
            <a:p>
              <a:pPr algn="r"/>
              <a:r>
                <a:rPr kumimoji="1" lang="ja-JP" altLang="en-US" sz="1400" b="1" dirty="0">
                  <a:solidFill>
                    <a:srgbClr val="BC136B"/>
                  </a:solidFill>
                  <a:latin typeface="+mn-ea"/>
                  <a:ea typeface="+mn-ea"/>
                </a:rPr>
                <a:t>膵臓</a:t>
              </a:r>
              <a:endParaRPr kumimoji="1" lang="en-US" altLang="ja-JP" sz="1400" b="1" dirty="0">
                <a:solidFill>
                  <a:srgbClr val="BC136B"/>
                </a:solidFill>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急性膵炎</a:t>
              </a:r>
              <a:endParaRPr kumimoji="1" lang="en-US" altLang="ja-JP" sz="1400" dirty="0">
                <a:latin typeface="+mn-ea"/>
                <a:ea typeface="+mn-ea"/>
              </a:endParaRPr>
            </a:p>
          </p:txBody>
        </p:sp>
        <p:sp>
          <p:nvSpPr>
            <p:cNvPr id="28" name="テキスト ボックス 27">
              <a:extLst>
                <a:ext uri="{FF2B5EF4-FFF2-40B4-BE49-F238E27FC236}">
                  <a16:creationId xmlns:a16="http://schemas.microsoft.com/office/drawing/2014/main" id="{6473F832-D6DD-DBA2-09FC-8F85DA4F851F}"/>
                </a:ext>
              </a:extLst>
            </p:cNvPr>
            <p:cNvSpPr txBox="1"/>
            <p:nvPr/>
          </p:nvSpPr>
          <p:spPr>
            <a:xfrm>
              <a:off x="8701757" y="5115949"/>
              <a:ext cx="1981953" cy="954107"/>
            </a:xfrm>
            <a:prstGeom prst="rect">
              <a:avLst/>
            </a:prstGeom>
            <a:noFill/>
          </p:spPr>
          <p:txBody>
            <a:bodyPr wrap="none" rtlCol="0">
              <a:spAutoFit/>
            </a:bodyPr>
            <a:lstStyle/>
            <a:p>
              <a:pPr algn="r"/>
              <a:r>
                <a:rPr kumimoji="1" lang="ja-JP" altLang="en-US" sz="1400" b="1" dirty="0">
                  <a:solidFill>
                    <a:srgbClr val="BC136B"/>
                  </a:solidFill>
                  <a:latin typeface="+mn-ea"/>
                  <a:ea typeface="+mn-ea"/>
                </a:rPr>
                <a:t>生殖</a:t>
              </a:r>
              <a:endParaRPr kumimoji="1" lang="en-US" altLang="ja-JP" sz="1400" b="1" dirty="0">
                <a:solidFill>
                  <a:srgbClr val="BC136B"/>
                </a:solidFill>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不妊</a:t>
              </a:r>
              <a:endParaRPr kumimoji="1" lang="en-US" altLang="ja-JP" sz="1400" dirty="0">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高アンドロゲン血症</a:t>
              </a:r>
              <a:endParaRPr kumimoji="1" lang="en-US" altLang="ja-JP" sz="1400" dirty="0">
                <a:latin typeface="+mn-ea"/>
                <a:ea typeface="+mn-ea"/>
              </a:endParaRPr>
            </a:p>
            <a:p>
              <a:pPr marL="179388" indent="-179388">
                <a:buClr>
                  <a:srgbClr val="BC136B"/>
                </a:buClr>
                <a:buFont typeface="Arial" panose="020B0604020202020204" pitchFamily="34" charset="0"/>
                <a:buChar char="•"/>
              </a:pPr>
              <a:r>
                <a:rPr kumimoji="1" lang="ja-JP" altLang="en-US" sz="1400" dirty="0">
                  <a:latin typeface="+mn-ea"/>
                  <a:ea typeface="+mn-ea"/>
                </a:rPr>
                <a:t>多嚢胞性卵巣症候群</a:t>
              </a:r>
              <a:endParaRPr kumimoji="1" lang="en-US" altLang="ja-JP" sz="1400" dirty="0">
                <a:latin typeface="+mn-ea"/>
                <a:ea typeface="+mn-ea"/>
              </a:endParaRPr>
            </a:p>
          </p:txBody>
        </p:sp>
        <p:cxnSp>
          <p:nvCxnSpPr>
            <p:cNvPr id="29" name="直線コネクタ 28">
              <a:extLst>
                <a:ext uri="{FF2B5EF4-FFF2-40B4-BE49-F238E27FC236}">
                  <a16:creationId xmlns:a16="http://schemas.microsoft.com/office/drawing/2014/main" id="{7261D8F1-6E8E-9D01-D901-62D402EE6420}"/>
                </a:ext>
              </a:extLst>
            </p:cNvPr>
            <p:cNvCxnSpPr/>
            <p:nvPr/>
          </p:nvCxnSpPr>
          <p:spPr bwMode="auto">
            <a:xfrm flipH="1">
              <a:off x="8118139" y="2773052"/>
              <a:ext cx="2593852" cy="0"/>
            </a:xfrm>
            <a:prstGeom prst="line">
              <a:avLst/>
            </a:prstGeom>
            <a:solidFill>
              <a:schemeClr val="accent1"/>
            </a:solidFill>
            <a:ln w="9525" cap="flat" cmpd="sng" algn="ctr">
              <a:solidFill>
                <a:srgbClr val="BEBEBE"/>
              </a:solidFill>
              <a:prstDash val="solid"/>
              <a:round/>
              <a:headEnd type="none" w="med" len="med"/>
              <a:tailEnd type="none" w="med" len="med"/>
            </a:ln>
            <a:effectLst/>
          </p:spPr>
        </p:cxnSp>
        <p:cxnSp>
          <p:nvCxnSpPr>
            <p:cNvPr id="31" name="直線コネクタ 30">
              <a:extLst>
                <a:ext uri="{FF2B5EF4-FFF2-40B4-BE49-F238E27FC236}">
                  <a16:creationId xmlns:a16="http://schemas.microsoft.com/office/drawing/2014/main" id="{112C5D58-4885-582D-CF00-F975B3E750B5}"/>
                </a:ext>
              </a:extLst>
            </p:cNvPr>
            <p:cNvCxnSpPr/>
            <p:nvPr/>
          </p:nvCxnSpPr>
          <p:spPr bwMode="auto">
            <a:xfrm flipH="1">
              <a:off x="8118139" y="3562140"/>
              <a:ext cx="2593852" cy="0"/>
            </a:xfrm>
            <a:prstGeom prst="line">
              <a:avLst/>
            </a:prstGeom>
            <a:solidFill>
              <a:schemeClr val="accent1"/>
            </a:solidFill>
            <a:ln w="9525" cap="flat" cmpd="sng" algn="ctr">
              <a:solidFill>
                <a:srgbClr val="BEBEBE"/>
              </a:solidFill>
              <a:prstDash val="solid"/>
              <a:round/>
              <a:headEnd type="none" w="med" len="med"/>
              <a:tailEnd type="none" w="med" len="med"/>
            </a:ln>
            <a:effectLst/>
          </p:spPr>
        </p:cxnSp>
        <p:cxnSp>
          <p:nvCxnSpPr>
            <p:cNvPr id="34" name="直線コネクタ 33">
              <a:extLst>
                <a:ext uri="{FF2B5EF4-FFF2-40B4-BE49-F238E27FC236}">
                  <a16:creationId xmlns:a16="http://schemas.microsoft.com/office/drawing/2014/main" id="{1CE48564-F70D-7F4D-B229-23B775FBC50E}"/>
                </a:ext>
              </a:extLst>
            </p:cNvPr>
            <p:cNvCxnSpPr/>
            <p:nvPr/>
          </p:nvCxnSpPr>
          <p:spPr bwMode="auto">
            <a:xfrm flipH="1">
              <a:off x="8118139" y="4475873"/>
              <a:ext cx="2593852" cy="0"/>
            </a:xfrm>
            <a:prstGeom prst="line">
              <a:avLst/>
            </a:prstGeom>
            <a:solidFill>
              <a:schemeClr val="accent1"/>
            </a:solidFill>
            <a:ln w="9525" cap="flat" cmpd="sng" algn="ctr">
              <a:solidFill>
                <a:srgbClr val="BEBEBE"/>
              </a:solidFill>
              <a:prstDash val="solid"/>
              <a:round/>
              <a:headEnd type="none" w="med" len="med"/>
              <a:tailEnd type="none" w="med" len="med"/>
            </a:ln>
            <a:effectLst/>
          </p:spPr>
        </p:cxnSp>
        <p:cxnSp>
          <p:nvCxnSpPr>
            <p:cNvPr id="36" name="直線コネクタ 35">
              <a:extLst>
                <a:ext uri="{FF2B5EF4-FFF2-40B4-BE49-F238E27FC236}">
                  <a16:creationId xmlns:a16="http://schemas.microsoft.com/office/drawing/2014/main" id="{542294A9-789B-7F21-22A3-6B7E9467D683}"/>
                </a:ext>
              </a:extLst>
            </p:cNvPr>
            <p:cNvCxnSpPr/>
            <p:nvPr/>
          </p:nvCxnSpPr>
          <p:spPr bwMode="auto">
            <a:xfrm flipH="1">
              <a:off x="8118139" y="5375277"/>
              <a:ext cx="2593852" cy="0"/>
            </a:xfrm>
            <a:prstGeom prst="line">
              <a:avLst/>
            </a:prstGeom>
            <a:solidFill>
              <a:schemeClr val="accent1"/>
            </a:solidFill>
            <a:ln w="9525" cap="flat" cmpd="sng" algn="ctr">
              <a:solidFill>
                <a:srgbClr val="BEBEBE"/>
              </a:solidFill>
              <a:prstDash val="solid"/>
              <a:round/>
              <a:headEnd type="none" w="med" len="med"/>
              <a:tailEnd type="none" w="med" len="med"/>
            </a:ln>
            <a:effectLst/>
          </p:spPr>
        </p:cxnSp>
        <p:sp>
          <p:nvSpPr>
            <p:cNvPr id="33" name="Shape 31117">
              <a:extLst>
                <a:ext uri="{FF2B5EF4-FFF2-40B4-BE49-F238E27FC236}">
                  <a16:creationId xmlns:a16="http://schemas.microsoft.com/office/drawing/2014/main" id="{60CAA801-F38C-FC33-6B66-00605A68802A}"/>
                </a:ext>
              </a:extLst>
            </p:cNvPr>
            <p:cNvSpPr>
              <a:spLocks noChangeAspect="1"/>
            </p:cNvSpPr>
            <p:nvPr/>
          </p:nvSpPr>
          <p:spPr>
            <a:xfrm>
              <a:off x="5212066" y="2419404"/>
              <a:ext cx="1784163" cy="4110189"/>
            </a:xfrm>
            <a:custGeom>
              <a:avLst/>
              <a:gdLst/>
              <a:ahLst/>
              <a:cxnLst>
                <a:cxn ang="0">
                  <a:pos x="wd2" y="hd2"/>
                </a:cxn>
                <a:cxn ang="5400000">
                  <a:pos x="wd2" y="hd2"/>
                </a:cxn>
                <a:cxn ang="10800000">
                  <a:pos x="wd2" y="hd2"/>
                </a:cxn>
                <a:cxn ang="16200000">
                  <a:pos x="wd2" y="hd2"/>
                </a:cxn>
              </a:cxnLst>
              <a:rect l="0" t="0" r="r" b="b"/>
              <a:pathLst>
                <a:path w="21405" h="21589" extrusionOk="0">
                  <a:moveTo>
                    <a:pt x="20749" y="11025"/>
                  </a:moveTo>
                  <a:cubicBezTo>
                    <a:pt x="20553" y="10853"/>
                    <a:pt x="20508" y="10859"/>
                    <a:pt x="20263" y="10723"/>
                  </a:cubicBezTo>
                  <a:cubicBezTo>
                    <a:pt x="19984" y="10586"/>
                    <a:pt x="19774" y="10559"/>
                    <a:pt x="19542" y="10393"/>
                  </a:cubicBezTo>
                  <a:cubicBezTo>
                    <a:pt x="19310" y="10226"/>
                    <a:pt x="19106" y="9814"/>
                    <a:pt x="19005" y="9637"/>
                  </a:cubicBezTo>
                  <a:cubicBezTo>
                    <a:pt x="18905" y="9460"/>
                    <a:pt x="18804" y="9184"/>
                    <a:pt x="18529" y="8743"/>
                  </a:cubicBezTo>
                  <a:cubicBezTo>
                    <a:pt x="18228" y="8262"/>
                    <a:pt x="17801" y="7716"/>
                    <a:pt x="17644" y="7540"/>
                  </a:cubicBezTo>
                  <a:cubicBezTo>
                    <a:pt x="17343" y="7202"/>
                    <a:pt x="17427" y="6596"/>
                    <a:pt x="17312" y="6194"/>
                  </a:cubicBezTo>
                  <a:cubicBezTo>
                    <a:pt x="17296" y="6115"/>
                    <a:pt x="17412" y="5253"/>
                    <a:pt x="17410" y="5010"/>
                  </a:cubicBezTo>
                  <a:cubicBezTo>
                    <a:pt x="17409" y="4767"/>
                    <a:pt x="17065" y="4209"/>
                    <a:pt x="16705" y="3998"/>
                  </a:cubicBezTo>
                  <a:cubicBezTo>
                    <a:pt x="16345" y="3786"/>
                    <a:pt x="15577" y="3606"/>
                    <a:pt x="15232" y="3575"/>
                  </a:cubicBezTo>
                  <a:cubicBezTo>
                    <a:pt x="14887" y="3543"/>
                    <a:pt x="14010" y="3483"/>
                    <a:pt x="13673" y="3449"/>
                  </a:cubicBezTo>
                  <a:cubicBezTo>
                    <a:pt x="13336" y="3415"/>
                    <a:pt x="12641" y="3368"/>
                    <a:pt x="12355" y="3226"/>
                  </a:cubicBezTo>
                  <a:cubicBezTo>
                    <a:pt x="12105" y="3101"/>
                    <a:pt x="11967" y="2985"/>
                    <a:pt x="11998" y="2814"/>
                  </a:cubicBezTo>
                  <a:cubicBezTo>
                    <a:pt x="11998" y="2814"/>
                    <a:pt x="12271" y="2666"/>
                    <a:pt x="12346" y="2616"/>
                  </a:cubicBezTo>
                  <a:cubicBezTo>
                    <a:pt x="12421" y="2567"/>
                    <a:pt x="12600" y="2441"/>
                    <a:pt x="12675" y="2365"/>
                  </a:cubicBezTo>
                  <a:lnTo>
                    <a:pt x="12919" y="2067"/>
                  </a:lnTo>
                  <a:cubicBezTo>
                    <a:pt x="13164" y="1988"/>
                    <a:pt x="13503" y="1372"/>
                    <a:pt x="13353" y="1323"/>
                  </a:cubicBezTo>
                  <a:cubicBezTo>
                    <a:pt x="13257" y="1291"/>
                    <a:pt x="13099" y="1350"/>
                    <a:pt x="13099" y="1350"/>
                  </a:cubicBezTo>
                  <a:cubicBezTo>
                    <a:pt x="13164" y="1278"/>
                    <a:pt x="13240" y="1248"/>
                    <a:pt x="13240" y="981"/>
                  </a:cubicBezTo>
                  <a:cubicBezTo>
                    <a:pt x="13240" y="713"/>
                    <a:pt x="13014" y="1"/>
                    <a:pt x="10705" y="0"/>
                  </a:cubicBezTo>
                  <a:lnTo>
                    <a:pt x="10705" y="0"/>
                  </a:lnTo>
                  <a:cubicBezTo>
                    <a:pt x="10704" y="0"/>
                    <a:pt x="10703" y="0"/>
                    <a:pt x="10702" y="0"/>
                  </a:cubicBezTo>
                  <a:cubicBezTo>
                    <a:pt x="10701" y="0"/>
                    <a:pt x="10700" y="0"/>
                    <a:pt x="10699" y="0"/>
                  </a:cubicBezTo>
                  <a:lnTo>
                    <a:pt x="10699" y="0"/>
                  </a:lnTo>
                  <a:cubicBezTo>
                    <a:pt x="8390" y="1"/>
                    <a:pt x="8132" y="795"/>
                    <a:pt x="8164" y="981"/>
                  </a:cubicBezTo>
                  <a:cubicBezTo>
                    <a:pt x="8196" y="1166"/>
                    <a:pt x="8240" y="1278"/>
                    <a:pt x="8305" y="1350"/>
                  </a:cubicBezTo>
                  <a:cubicBezTo>
                    <a:pt x="8305" y="1350"/>
                    <a:pt x="8147" y="1291"/>
                    <a:pt x="8051" y="1323"/>
                  </a:cubicBezTo>
                  <a:cubicBezTo>
                    <a:pt x="7901" y="1372"/>
                    <a:pt x="8240" y="1988"/>
                    <a:pt x="8486" y="2067"/>
                  </a:cubicBezTo>
                  <a:lnTo>
                    <a:pt x="8729" y="2365"/>
                  </a:lnTo>
                  <a:cubicBezTo>
                    <a:pt x="8804" y="2441"/>
                    <a:pt x="8983" y="2567"/>
                    <a:pt x="9058" y="2616"/>
                  </a:cubicBezTo>
                  <a:cubicBezTo>
                    <a:pt x="9134" y="2666"/>
                    <a:pt x="9406" y="2814"/>
                    <a:pt x="9406" y="2814"/>
                  </a:cubicBezTo>
                  <a:cubicBezTo>
                    <a:pt x="9437" y="2985"/>
                    <a:pt x="9299" y="3101"/>
                    <a:pt x="9049" y="3226"/>
                  </a:cubicBezTo>
                  <a:cubicBezTo>
                    <a:pt x="8764" y="3368"/>
                    <a:pt x="8068" y="3415"/>
                    <a:pt x="7731" y="3449"/>
                  </a:cubicBezTo>
                  <a:cubicBezTo>
                    <a:pt x="7395" y="3483"/>
                    <a:pt x="6518" y="3543"/>
                    <a:pt x="6172" y="3575"/>
                  </a:cubicBezTo>
                  <a:cubicBezTo>
                    <a:pt x="5827" y="3606"/>
                    <a:pt x="5059" y="3786"/>
                    <a:pt x="4699" y="3998"/>
                  </a:cubicBezTo>
                  <a:cubicBezTo>
                    <a:pt x="4339" y="4209"/>
                    <a:pt x="3995" y="4767"/>
                    <a:pt x="3994" y="5010"/>
                  </a:cubicBezTo>
                  <a:cubicBezTo>
                    <a:pt x="3993" y="5253"/>
                    <a:pt x="4109" y="6115"/>
                    <a:pt x="4092" y="6194"/>
                  </a:cubicBezTo>
                  <a:cubicBezTo>
                    <a:pt x="3977" y="6596"/>
                    <a:pt x="4061" y="7202"/>
                    <a:pt x="3760" y="7540"/>
                  </a:cubicBezTo>
                  <a:cubicBezTo>
                    <a:pt x="3603" y="7716"/>
                    <a:pt x="3176" y="8262"/>
                    <a:pt x="2876" y="8743"/>
                  </a:cubicBezTo>
                  <a:cubicBezTo>
                    <a:pt x="2600" y="9184"/>
                    <a:pt x="2499" y="9460"/>
                    <a:pt x="2399" y="9637"/>
                  </a:cubicBezTo>
                  <a:cubicBezTo>
                    <a:pt x="2298" y="9814"/>
                    <a:pt x="2095" y="10226"/>
                    <a:pt x="1863" y="10393"/>
                  </a:cubicBezTo>
                  <a:cubicBezTo>
                    <a:pt x="1630" y="10559"/>
                    <a:pt x="1421" y="10586"/>
                    <a:pt x="1142" y="10723"/>
                  </a:cubicBezTo>
                  <a:cubicBezTo>
                    <a:pt x="896" y="10859"/>
                    <a:pt x="851" y="10853"/>
                    <a:pt x="655" y="11025"/>
                  </a:cubicBezTo>
                  <a:cubicBezTo>
                    <a:pt x="442" y="11212"/>
                    <a:pt x="-98" y="11437"/>
                    <a:pt x="15" y="11495"/>
                  </a:cubicBezTo>
                  <a:cubicBezTo>
                    <a:pt x="128" y="11553"/>
                    <a:pt x="279" y="11528"/>
                    <a:pt x="448" y="11470"/>
                  </a:cubicBezTo>
                  <a:cubicBezTo>
                    <a:pt x="617" y="11412"/>
                    <a:pt x="956" y="11202"/>
                    <a:pt x="1163" y="11161"/>
                  </a:cubicBezTo>
                  <a:cubicBezTo>
                    <a:pt x="1370" y="11120"/>
                    <a:pt x="1361" y="11169"/>
                    <a:pt x="1257" y="11314"/>
                  </a:cubicBezTo>
                  <a:lnTo>
                    <a:pt x="1088" y="11569"/>
                  </a:lnTo>
                  <a:cubicBezTo>
                    <a:pt x="1006" y="11691"/>
                    <a:pt x="767" y="11878"/>
                    <a:pt x="636" y="12072"/>
                  </a:cubicBezTo>
                  <a:cubicBezTo>
                    <a:pt x="456" y="12308"/>
                    <a:pt x="388" y="12388"/>
                    <a:pt x="617" y="12410"/>
                  </a:cubicBezTo>
                  <a:cubicBezTo>
                    <a:pt x="847" y="12424"/>
                    <a:pt x="1009" y="12173"/>
                    <a:pt x="1107" y="12080"/>
                  </a:cubicBezTo>
                  <a:cubicBezTo>
                    <a:pt x="1304" y="11893"/>
                    <a:pt x="1434" y="11732"/>
                    <a:pt x="1615" y="11610"/>
                  </a:cubicBezTo>
                  <a:cubicBezTo>
                    <a:pt x="1598" y="11632"/>
                    <a:pt x="1587" y="11771"/>
                    <a:pt x="1587" y="11814"/>
                  </a:cubicBezTo>
                  <a:cubicBezTo>
                    <a:pt x="1587" y="11857"/>
                    <a:pt x="1450" y="12246"/>
                    <a:pt x="1347" y="12500"/>
                  </a:cubicBezTo>
                  <a:cubicBezTo>
                    <a:pt x="1276" y="12673"/>
                    <a:pt x="1587" y="12642"/>
                    <a:pt x="1657" y="12580"/>
                  </a:cubicBezTo>
                  <a:cubicBezTo>
                    <a:pt x="1728" y="12519"/>
                    <a:pt x="1798" y="12309"/>
                    <a:pt x="1897" y="12148"/>
                  </a:cubicBezTo>
                  <a:cubicBezTo>
                    <a:pt x="2010" y="11964"/>
                    <a:pt x="2032" y="11765"/>
                    <a:pt x="2179" y="11672"/>
                  </a:cubicBezTo>
                  <a:cubicBezTo>
                    <a:pt x="2147" y="11701"/>
                    <a:pt x="2193" y="11808"/>
                    <a:pt x="2137" y="12105"/>
                  </a:cubicBezTo>
                  <a:cubicBezTo>
                    <a:pt x="2097" y="12313"/>
                    <a:pt x="1989" y="12574"/>
                    <a:pt x="2229" y="12574"/>
                  </a:cubicBezTo>
                  <a:cubicBezTo>
                    <a:pt x="2469" y="12574"/>
                    <a:pt x="2518" y="12241"/>
                    <a:pt x="2589" y="12086"/>
                  </a:cubicBezTo>
                  <a:cubicBezTo>
                    <a:pt x="2659" y="11932"/>
                    <a:pt x="2673" y="11799"/>
                    <a:pt x="2730" y="11703"/>
                  </a:cubicBezTo>
                  <a:cubicBezTo>
                    <a:pt x="2765" y="11814"/>
                    <a:pt x="2772" y="11969"/>
                    <a:pt x="2782" y="12109"/>
                  </a:cubicBezTo>
                  <a:cubicBezTo>
                    <a:pt x="2796" y="12327"/>
                    <a:pt x="2760" y="12468"/>
                    <a:pt x="2923" y="12471"/>
                  </a:cubicBezTo>
                  <a:cubicBezTo>
                    <a:pt x="3218" y="12477"/>
                    <a:pt x="3175" y="12083"/>
                    <a:pt x="3196" y="11728"/>
                  </a:cubicBezTo>
                  <a:cubicBezTo>
                    <a:pt x="3238" y="11495"/>
                    <a:pt x="3417" y="11319"/>
                    <a:pt x="3478" y="11211"/>
                  </a:cubicBezTo>
                  <a:cubicBezTo>
                    <a:pt x="3539" y="11103"/>
                    <a:pt x="3428" y="10868"/>
                    <a:pt x="3403" y="10679"/>
                  </a:cubicBezTo>
                  <a:cubicBezTo>
                    <a:pt x="3354" y="10586"/>
                    <a:pt x="3521" y="10372"/>
                    <a:pt x="3817" y="10135"/>
                  </a:cubicBezTo>
                  <a:cubicBezTo>
                    <a:pt x="3866" y="10092"/>
                    <a:pt x="4830" y="9517"/>
                    <a:pt x="4961" y="9388"/>
                  </a:cubicBezTo>
                  <a:cubicBezTo>
                    <a:pt x="5109" y="9251"/>
                    <a:pt x="5404" y="8979"/>
                    <a:pt x="5551" y="8756"/>
                  </a:cubicBezTo>
                  <a:cubicBezTo>
                    <a:pt x="5633" y="8649"/>
                    <a:pt x="5699" y="8570"/>
                    <a:pt x="5765" y="8397"/>
                  </a:cubicBezTo>
                  <a:cubicBezTo>
                    <a:pt x="5863" y="8146"/>
                    <a:pt x="5872" y="7984"/>
                    <a:pt x="5937" y="7704"/>
                  </a:cubicBezTo>
                  <a:cubicBezTo>
                    <a:pt x="5954" y="7654"/>
                    <a:pt x="6226" y="7259"/>
                    <a:pt x="6301" y="6946"/>
                  </a:cubicBezTo>
                  <a:cubicBezTo>
                    <a:pt x="6376" y="6633"/>
                    <a:pt x="6386" y="6345"/>
                    <a:pt x="6386" y="6345"/>
                  </a:cubicBezTo>
                  <a:cubicBezTo>
                    <a:pt x="6433" y="6468"/>
                    <a:pt x="6809" y="8607"/>
                    <a:pt x="6650" y="9194"/>
                  </a:cubicBezTo>
                  <a:cubicBezTo>
                    <a:pt x="6491" y="9781"/>
                    <a:pt x="6047" y="10189"/>
                    <a:pt x="5849" y="10955"/>
                  </a:cubicBezTo>
                  <a:cubicBezTo>
                    <a:pt x="5652" y="11721"/>
                    <a:pt x="5907" y="13063"/>
                    <a:pt x="6021" y="13663"/>
                  </a:cubicBezTo>
                  <a:cubicBezTo>
                    <a:pt x="6093" y="14042"/>
                    <a:pt x="6245" y="14164"/>
                    <a:pt x="6320" y="14666"/>
                  </a:cubicBezTo>
                  <a:cubicBezTo>
                    <a:pt x="6320" y="14666"/>
                    <a:pt x="6438" y="15870"/>
                    <a:pt x="6162" y="16124"/>
                  </a:cubicBezTo>
                  <a:cubicBezTo>
                    <a:pt x="5657" y="16569"/>
                    <a:pt x="5562" y="17279"/>
                    <a:pt x="5631" y="17672"/>
                  </a:cubicBezTo>
                  <a:cubicBezTo>
                    <a:pt x="5679" y="17949"/>
                    <a:pt x="6160" y="18977"/>
                    <a:pt x="6238" y="19181"/>
                  </a:cubicBezTo>
                  <a:cubicBezTo>
                    <a:pt x="6316" y="19385"/>
                    <a:pt x="6446" y="19497"/>
                    <a:pt x="6456" y="19774"/>
                  </a:cubicBezTo>
                  <a:cubicBezTo>
                    <a:pt x="6463" y="19938"/>
                    <a:pt x="6333" y="20102"/>
                    <a:pt x="6315" y="20151"/>
                  </a:cubicBezTo>
                  <a:cubicBezTo>
                    <a:pt x="6268" y="20283"/>
                    <a:pt x="6274" y="20455"/>
                    <a:pt x="6160" y="20577"/>
                  </a:cubicBezTo>
                  <a:cubicBezTo>
                    <a:pt x="5923" y="20832"/>
                    <a:pt x="5849" y="21057"/>
                    <a:pt x="5623" y="21152"/>
                  </a:cubicBezTo>
                  <a:cubicBezTo>
                    <a:pt x="5466" y="21218"/>
                    <a:pt x="5561" y="21343"/>
                    <a:pt x="5964" y="21311"/>
                  </a:cubicBezTo>
                  <a:cubicBezTo>
                    <a:pt x="5931" y="21310"/>
                    <a:pt x="6038" y="21481"/>
                    <a:pt x="6540" y="21382"/>
                  </a:cubicBezTo>
                  <a:lnTo>
                    <a:pt x="6628" y="21429"/>
                  </a:lnTo>
                  <a:cubicBezTo>
                    <a:pt x="6806" y="21510"/>
                    <a:pt x="6954" y="21510"/>
                    <a:pt x="7151" y="21447"/>
                  </a:cubicBezTo>
                  <a:cubicBezTo>
                    <a:pt x="7117" y="21452"/>
                    <a:pt x="7345" y="21600"/>
                    <a:pt x="7669" y="21485"/>
                  </a:cubicBezTo>
                  <a:cubicBezTo>
                    <a:pt x="7615" y="21504"/>
                    <a:pt x="7831" y="21565"/>
                    <a:pt x="7878" y="21574"/>
                  </a:cubicBezTo>
                  <a:cubicBezTo>
                    <a:pt x="8005" y="21595"/>
                    <a:pt x="8154" y="21595"/>
                    <a:pt x="8291" y="21572"/>
                  </a:cubicBezTo>
                  <a:cubicBezTo>
                    <a:pt x="8481" y="21538"/>
                    <a:pt x="8559" y="21419"/>
                    <a:pt x="8559" y="21419"/>
                  </a:cubicBezTo>
                  <a:lnTo>
                    <a:pt x="8563" y="21405"/>
                  </a:lnTo>
                  <a:cubicBezTo>
                    <a:pt x="8596" y="21269"/>
                    <a:pt x="8381" y="21201"/>
                    <a:pt x="8439" y="21103"/>
                  </a:cubicBezTo>
                  <a:cubicBezTo>
                    <a:pt x="8469" y="21046"/>
                    <a:pt x="8469" y="20982"/>
                    <a:pt x="8433" y="20922"/>
                  </a:cubicBezTo>
                  <a:cubicBezTo>
                    <a:pt x="8362" y="20810"/>
                    <a:pt x="8205" y="20709"/>
                    <a:pt x="8238" y="20574"/>
                  </a:cubicBezTo>
                  <a:cubicBezTo>
                    <a:pt x="8282" y="20395"/>
                    <a:pt x="8362" y="20204"/>
                    <a:pt x="8194" y="20016"/>
                  </a:cubicBezTo>
                  <a:lnTo>
                    <a:pt x="8220" y="19909"/>
                  </a:lnTo>
                  <a:cubicBezTo>
                    <a:pt x="8243" y="19744"/>
                    <a:pt x="8065" y="19570"/>
                    <a:pt x="8061" y="19410"/>
                  </a:cubicBezTo>
                  <a:cubicBezTo>
                    <a:pt x="8057" y="19251"/>
                    <a:pt x="8130" y="18930"/>
                    <a:pt x="8160" y="18737"/>
                  </a:cubicBezTo>
                  <a:cubicBezTo>
                    <a:pt x="8218" y="18364"/>
                    <a:pt x="8436" y="18013"/>
                    <a:pt x="8535" y="17809"/>
                  </a:cubicBezTo>
                  <a:cubicBezTo>
                    <a:pt x="8747" y="17414"/>
                    <a:pt x="8823" y="17172"/>
                    <a:pt x="8710" y="16826"/>
                  </a:cubicBezTo>
                  <a:cubicBezTo>
                    <a:pt x="8641" y="16615"/>
                    <a:pt x="8724" y="16294"/>
                    <a:pt x="8821" y="16104"/>
                  </a:cubicBezTo>
                  <a:cubicBezTo>
                    <a:pt x="8922" y="15892"/>
                    <a:pt x="9033" y="15775"/>
                    <a:pt x="9199" y="15566"/>
                  </a:cubicBezTo>
                  <a:cubicBezTo>
                    <a:pt x="9697" y="14898"/>
                    <a:pt x="9687" y="14011"/>
                    <a:pt x="9886" y="13637"/>
                  </a:cubicBezTo>
                  <a:cubicBezTo>
                    <a:pt x="10068" y="13296"/>
                    <a:pt x="10566" y="12623"/>
                    <a:pt x="10696" y="12305"/>
                  </a:cubicBezTo>
                  <a:cubicBezTo>
                    <a:pt x="10826" y="12622"/>
                    <a:pt x="11336" y="13295"/>
                    <a:pt x="11518" y="13637"/>
                  </a:cubicBezTo>
                  <a:cubicBezTo>
                    <a:pt x="11717" y="14011"/>
                    <a:pt x="11708" y="14898"/>
                    <a:pt x="12205" y="15566"/>
                  </a:cubicBezTo>
                  <a:cubicBezTo>
                    <a:pt x="12372" y="15775"/>
                    <a:pt x="12483" y="15892"/>
                    <a:pt x="12584" y="16104"/>
                  </a:cubicBezTo>
                  <a:cubicBezTo>
                    <a:pt x="12680" y="16294"/>
                    <a:pt x="12763" y="16615"/>
                    <a:pt x="12694" y="16826"/>
                  </a:cubicBezTo>
                  <a:cubicBezTo>
                    <a:pt x="12581" y="17172"/>
                    <a:pt x="12657" y="17414"/>
                    <a:pt x="12869" y="17809"/>
                  </a:cubicBezTo>
                  <a:cubicBezTo>
                    <a:pt x="12968" y="18013"/>
                    <a:pt x="13186" y="18364"/>
                    <a:pt x="13244" y="18737"/>
                  </a:cubicBezTo>
                  <a:cubicBezTo>
                    <a:pt x="13275" y="18930"/>
                    <a:pt x="13347" y="19251"/>
                    <a:pt x="13343" y="19410"/>
                  </a:cubicBezTo>
                  <a:cubicBezTo>
                    <a:pt x="13339" y="19570"/>
                    <a:pt x="13161" y="19744"/>
                    <a:pt x="13185" y="19909"/>
                  </a:cubicBezTo>
                  <a:lnTo>
                    <a:pt x="13211" y="20016"/>
                  </a:lnTo>
                  <a:cubicBezTo>
                    <a:pt x="13043" y="20204"/>
                    <a:pt x="13122" y="20395"/>
                    <a:pt x="13166" y="20574"/>
                  </a:cubicBezTo>
                  <a:cubicBezTo>
                    <a:pt x="13199" y="20709"/>
                    <a:pt x="13043" y="20810"/>
                    <a:pt x="12971" y="20922"/>
                  </a:cubicBezTo>
                  <a:cubicBezTo>
                    <a:pt x="12935" y="20982"/>
                    <a:pt x="12935" y="21046"/>
                    <a:pt x="12965" y="21103"/>
                  </a:cubicBezTo>
                  <a:cubicBezTo>
                    <a:pt x="13023" y="21201"/>
                    <a:pt x="12808" y="21269"/>
                    <a:pt x="12841" y="21405"/>
                  </a:cubicBezTo>
                  <a:lnTo>
                    <a:pt x="12845" y="21419"/>
                  </a:lnTo>
                  <a:cubicBezTo>
                    <a:pt x="12845" y="21419"/>
                    <a:pt x="12924" y="21538"/>
                    <a:pt x="13113" y="21572"/>
                  </a:cubicBezTo>
                  <a:cubicBezTo>
                    <a:pt x="13250" y="21595"/>
                    <a:pt x="13399" y="21595"/>
                    <a:pt x="13526" y="21574"/>
                  </a:cubicBezTo>
                  <a:cubicBezTo>
                    <a:pt x="13573" y="21565"/>
                    <a:pt x="13789" y="21504"/>
                    <a:pt x="13735" y="21485"/>
                  </a:cubicBezTo>
                  <a:cubicBezTo>
                    <a:pt x="14060" y="21600"/>
                    <a:pt x="14287" y="21452"/>
                    <a:pt x="14253" y="21447"/>
                  </a:cubicBezTo>
                  <a:cubicBezTo>
                    <a:pt x="14450" y="21510"/>
                    <a:pt x="14598" y="21510"/>
                    <a:pt x="14776" y="21429"/>
                  </a:cubicBezTo>
                  <a:lnTo>
                    <a:pt x="14864" y="21382"/>
                  </a:lnTo>
                  <a:cubicBezTo>
                    <a:pt x="15366" y="21481"/>
                    <a:pt x="15473" y="21310"/>
                    <a:pt x="15440" y="21311"/>
                  </a:cubicBezTo>
                  <a:cubicBezTo>
                    <a:pt x="15843" y="21343"/>
                    <a:pt x="15938" y="21218"/>
                    <a:pt x="15781" y="21152"/>
                  </a:cubicBezTo>
                  <a:cubicBezTo>
                    <a:pt x="15555" y="21057"/>
                    <a:pt x="15481" y="20832"/>
                    <a:pt x="15244" y="20577"/>
                  </a:cubicBezTo>
                  <a:cubicBezTo>
                    <a:pt x="15130" y="20455"/>
                    <a:pt x="15136" y="20283"/>
                    <a:pt x="15089" y="20151"/>
                  </a:cubicBezTo>
                  <a:cubicBezTo>
                    <a:pt x="15071" y="20102"/>
                    <a:pt x="14942" y="19938"/>
                    <a:pt x="14948" y="19774"/>
                  </a:cubicBezTo>
                  <a:cubicBezTo>
                    <a:pt x="14958" y="19497"/>
                    <a:pt x="15088" y="19385"/>
                    <a:pt x="15166" y="19181"/>
                  </a:cubicBezTo>
                  <a:cubicBezTo>
                    <a:pt x="15244" y="18977"/>
                    <a:pt x="15725" y="17949"/>
                    <a:pt x="15773" y="17672"/>
                  </a:cubicBezTo>
                  <a:cubicBezTo>
                    <a:pt x="15842" y="17279"/>
                    <a:pt x="15748" y="16569"/>
                    <a:pt x="15243" y="16124"/>
                  </a:cubicBezTo>
                  <a:cubicBezTo>
                    <a:pt x="14966" y="15870"/>
                    <a:pt x="15084" y="14666"/>
                    <a:pt x="15084" y="14666"/>
                  </a:cubicBezTo>
                  <a:cubicBezTo>
                    <a:pt x="15159" y="14164"/>
                    <a:pt x="15311" y="14042"/>
                    <a:pt x="15383" y="13663"/>
                  </a:cubicBezTo>
                  <a:cubicBezTo>
                    <a:pt x="15497" y="13063"/>
                    <a:pt x="15753" y="11721"/>
                    <a:pt x="15555" y="10955"/>
                  </a:cubicBezTo>
                  <a:cubicBezTo>
                    <a:pt x="15357" y="10189"/>
                    <a:pt x="14913" y="9781"/>
                    <a:pt x="14754" y="9194"/>
                  </a:cubicBezTo>
                  <a:cubicBezTo>
                    <a:pt x="14595" y="8607"/>
                    <a:pt x="14972" y="6468"/>
                    <a:pt x="15019" y="6345"/>
                  </a:cubicBezTo>
                  <a:cubicBezTo>
                    <a:pt x="15019" y="6345"/>
                    <a:pt x="15028" y="6633"/>
                    <a:pt x="15103" y="6946"/>
                  </a:cubicBezTo>
                  <a:cubicBezTo>
                    <a:pt x="15178" y="7259"/>
                    <a:pt x="15450" y="7654"/>
                    <a:pt x="15467" y="7704"/>
                  </a:cubicBezTo>
                  <a:cubicBezTo>
                    <a:pt x="15533" y="7984"/>
                    <a:pt x="15542" y="8146"/>
                    <a:pt x="15640" y="8397"/>
                  </a:cubicBezTo>
                  <a:cubicBezTo>
                    <a:pt x="15705" y="8570"/>
                    <a:pt x="15771" y="8649"/>
                    <a:pt x="15853" y="8756"/>
                  </a:cubicBezTo>
                  <a:cubicBezTo>
                    <a:pt x="16000" y="8979"/>
                    <a:pt x="16295" y="9251"/>
                    <a:pt x="16443" y="9388"/>
                  </a:cubicBezTo>
                  <a:cubicBezTo>
                    <a:pt x="16574" y="9517"/>
                    <a:pt x="17538" y="10092"/>
                    <a:pt x="17588" y="10135"/>
                  </a:cubicBezTo>
                  <a:cubicBezTo>
                    <a:pt x="17883" y="10372"/>
                    <a:pt x="18051" y="10586"/>
                    <a:pt x="18001" y="10679"/>
                  </a:cubicBezTo>
                  <a:cubicBezTo>
                    <a:pt x="17976" y="10868"/>
                    <a:pt x="17865" y="11103"/>
                    <a:pt x="17926" y="11211"/>
                  </a:cubicBezTo>
                  <a:cubicBezTo>
                    <a:pt x="17987" y="11319"/>
                    <a:pt x="18166" y="11495"/>
                    <a:pt x="18208" y="11728"/>
                  </a:cubicBezTo>
                  <a:cubicBezTo>
                    <a:pt x="18230" y="12083"/>
                    <a:pt x="18186" y="12477"/>
                    <a:pt x="18481" y="12471"/>
                  </a:cubicBezTo>
                  <a:cubicBezTo>
                    <a:pt x="18644" y="12468"/>
                    <a:pt x="18608" y="12327"/>
                    <a:pt x="18623" y="12109"/>
                  </a:cubicBezTo>
                  <a:cubicBezTo>
                    <a:pt x="18632" y="11969"/>
                    <a:pt x="18639" y="11814"/>
                    <a:pt x="18674" y="11703"/>
                  </a:cubicBezTo>
                  <a:cubicBezTo>
                    <a:pt x="18731" y="11799"/>
                    <a:pt x="18745" y="11932"/>
                    <a:pt x="18815" y="12086"/>
                  </a:cubicBezTo>
                  <a:cubicBezTo>
                    <a:pt x="18886" y="12241"/>
                    <a:pt x="18935" y="12574"/>
                    <a:pt x="19175" y="12574"/>
                  </a:cubicBezTo>
                  <a:cubicBezTo>
                    <a:pt x="19415" y="12574"/>
                    <a:pt x="19307" y="12313"/>
                    <a:pt x="19267" y="12105"/>
                  </a:cubicBezTo>
                  <a:cubicBezTo>
                    <a:pt x="19211" y="11808"/>
                    <a:pt x="19257" y="11701"/>
                    <a:pt x="19225" y="11672"/>
                  </a:cubicBezTo>
                  <a:cubicBezTo>
                    <a:pt x="19372" y="11765"/>
                    <a:pt x="19394" y="11964"/>
                    <a:pt x="19507" y="12148"/>
                  </a:cubicBezTo>
                  <a:cubicBezTo>
                    <a:pt x="19606" y="12309"/>
                    <a:pt x="19676" y="12519"/>
                    <a:pt x="19747" y="12580"/>
                  </a:cubicBezTo>
                  <a:cubicBezTo>
                    <a:pt x="19818" y="12642"/>
                    <a:pt x="20128" y="12673"/>
                    <a:pt x="20058" y="12500"/>
                  </a:cubicBezTo>
                  <a:cubicBezTo>
                    <a:pt x="19954" y="12246"/>
                    <a:pt x="19818" y="11857"/>
                    <a:pt x="19818" y="11814"/>
                  </a:cubicBezTo>
                  <a:cubicBezTo>
                    <a:pt x="19818" y="11771"/>
                    <a:pt x="19806" y="11632"/>
                    <a:pt x="19789" y="11610"/>
                  </a:cubicBezTo>
                  <a:cubicBezTo>
                    <a:pt x="19970" y="11732"/>
                    <a:pt x="20101" y="11893"/>
                    <a:pt x="20298" y="12080"/>
                  </a:cubicBezTo>
                  <a:cubicBezTo>
                    <a:pt x="20396" y="12173"/>
                    <a:pt x="20557" y="12424"/>
                    <a:pt x="20787" y="12410"/>
                  </a:cubicBezTo>
                  <a:cubicBezTo>
                    <a:pt x="21017" y="12388"/>
                    <a:pt x="20949" y="12308"/>
                    <a:pt x="20768" y="12072"/>
                  </a:cubicBezTo>
                  <a:cubicBezTo>
                    <a:pt x="20637" y="11878"/>
                    <a:pt x="20398" y="11691"/>
                    <a:pt x="20316" y="11569"/>
                  </a:cubicBezTo>
                  <a:lnTo>
                    <a:pt x="20147" y="11314"/>
                  </a:lnTo>
                  <a:cubicBezTo>
                    <a:pt x="20043" y="11169"/>
                    <a:pt x="20034" y="11120"/>
                    <a:pt x="20241" y="11161"/>
                  </a:cubicBezTo>
                  <a:cubicBezTo>
                    <a:pt x="20448" y="11202"/>
                    <a:pt x="20787" y="11412"/>
                    <a:pt x="20956" y="11470"/>
                  </a:cubicBezTo>
                  <a:cubicBezTo>
                    <a:pt x="21125" y="11528"/>
                    <a:pt x="21276" y="11553"/>
                    <a:pt x="21389" y="11495"/>
                  </a:cubicBezTo>
                  <a:cubicBezTo>
                    <a:pt x="21502" y="11437"/>
                    <a:pt x="20963" y="11212"/>
                    <a:pt x="20749" y="11025"/>
                  </a:cubicBezTo>
                  <a:close/>
                </a:path>
              </a:pathLst>
            </a:custGeom>
            <a:solidFill>
              <a:srgbClr val="F3D8E8"/>
            </a:solid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r>
                <a:rPr sz="2532" dirty="0">
                  <a:latin typeface="+mj-lt"/>
                </a:rPr>
                <a:t> </a:t>
              </a:r>
            </a:p>
          </p:txBody>
        </p:sp>
        <p:grpSp>
          <p:nvGrpSpPr>
            <p:cNvPr id="35" name="グループ化 34">
              <a:extLst>
                <a:ext uri="{FF2B5EF4-FFF2-40B4-BE49-F238E27FC236}">
                  <a16:creationId xmlns:a16="http://schemas.microsoft.com/office/drawing/2014/main" id="{3ACA29F3-7874-30CF-14CE-169F562D0BB0}"/>
                </a:ext>
              </a:extLst>
            </p:cNvPr>
            <p:cNvGrpSpPr/>
            <p:nvPr/>
          </p:nvGrpSpPr>
          <p:grpSpPr>
            <a:xfrm>
              <a:off x="4032000" y="3791767"/>
              <a:ext cx="720000" cy="720000"/>
              <a:chOff x="3248802" y="2561764"/>
              <a:chExt cx="720000" cy="720000"/>
            </a:xfrm>
          </p:grpSpPr>
          <p:sp>
            <p:nvSpPr>
              <p:cNvPr id="38" name="Shape 31135">
                <a:extLst>
                  <a:ext uri="{FF2B5EF4-FFF2-40B4-BE49-F238E27FC236}">
                    <a16:creationId xmlns:a16="http://schemas.microsoft.com/office/drawing/2014/main" id="{CEAC4382-F696-B92F-7689-25DD3064C8B5}"/>
                  </a:ext>
                </a:extLst>
              </p:cNvPr>
              <p:cNvSpPr>
                <a:spLocks/>
              </p:cNvSpPr>
              <p:nvPr/>
            </p:nvSpPr>
            <p:spPr>
              <a:xfrm>
                <a:off x="3248802" y="2561764"/>
                <a:ext cx="720000" cy="720000"/>
              </a:xfrm>
              <a:prstGeom prst="ellipse">
                <a:avLst/>
              </a:prstGeom>
              <a:solidFill>
                <a:schemeClr val="bg1"/>
              </a:solidFill>
              <a:ln w="12700" cap="flat">
                <a:solidFill>
                  <a:srgbClr val="BEBEBE"/>
                </a:solidFill>
                <a:miter lim="400000"/>
              </a:ln>
              <a:effectLst/>
            </p:spPr>
            <p:txBody>
              <a:bodyPr wrap="square" lIns="0" tIns="0" rIns="0" bIns="0" numCol="1" anchor="t">
                <a:noAutofit/>
              </a:bodyPr>
              <a:lstStyle/>
              <a:p>
                <a:endParaRPr sz="2532" dirty="0">
                  <a:latin typeface="+mj-lt"/>
                </a:endParaRPr>
              </a:p>
            </p:txBody>
          </p:sp>
          <p:grpSp>
            <p:nvGrpSpPr>
              <p:cNvPr id="39" name="Group 27">
                <a:extLst>
                  <a:ext uri="{FF2B5EF4-FFF2-40B4-BE49-F238E27FC236}">
                    <a16:creationId xmlns:a16="http://schemas.microsoft.com/office/drawing/2014/main" id="{4599F0CC-6ADF-9A93-9910-B8F0B2E8E7C6}"/>
                  </a:ext>
                </a:extLst>
              </p:cNvPr>
              <p:cNvGrpSpPr/>
              <p:nvPr/>
            </p:nvGrpSpPr>
            <p:grpSpPr>
              <a:xfrm>
                <a:off x="3362849" y="2737818"/>
                <a:ext cx="491906" cy="367892"/>
                <a:chOff x="966156" y="1460889"/>
                <a:chExt cx="5162585" cy="3861055"/>
              </a:xfrm>
            </p:grpSpPr>
            <p:sp>
              <p:nvSpPr>
                <p:cNvPr id="40" name="Freeform: Shape 28">
                  <a:extLst>
                    <a:ext uri="{FF2B5EF4-FFF2-40B4-BE49-F238E27FC236}">
                      <a16:creationId xmlns:a16="http://schemas.microsoft.com/office/drawing/2014/main" id="{23B81BCC-098B-06C7-6C1B-D1DE22654F90}"/>
                    </a:ext>
                  </a:extLst>
                </p:cNvPr>
                <p:cNvSpPr/>
                <p:nvPr/>
              </p:nvSpPr>
              <p:spPr>
                <a:xfrm>
                  <a:off x="3226594" y="1738314"/>
                  <a:ext cx="1259736" cy="1994942"/>
                </a:xfrm>
                <a:custGeom>
                  <a:avLst/>
                  <a:gdLst>
                    <a:gd name="connsiteX0" fmla="*/ 245885 w 1259736"/>
                    <a:gd name="connsiteY0" fmla="*/ 0 h 1994942"/>
                    <a:gd name="connsiteX1" fmla="*/ 1013851 w 1259736"/>
                    <a:gd name="connsiteY1" fmla="*/ 0 h 1994942"/>
                    <a:gd name="connsiteX2" fmla="*/ 1259736 w 1259736"/>
                    <a:gd name="connsiteY2" fmla="*/ 245885 h 1994942"/>
                    <a:gd name="connsiteX3" fmla="*/ 1013851 w 1259736"/>
                    <a:gd name="connsiteY3" fmla="*/ 491770 h 1994942"/>
                    <a:gd name="connsiteX4" fmla="*/ 952985 w 1259736"/>
                    <a:gd name="connsiteY4" fmla="*/ 491770 h 1994942"/>
                    <a:gd name="connsiteX5" fmla="*/ 952985 w 1259736"/>
                    <a:gd name="connsiteY5" fmla="*/ 1803008 h 1994942"/>
                    <a:gd name="connsiteX6" fmla="*/ 761051 w 1259736"/>
                    <a:gd name="connsiteY6" fmla="*/ 1994942 h 1994942"/>
                    <a:gd name="connsiteX7" fmla="*/ 761051 w 1259736"/>
                    <a:gd name="connsiteY7" fmla="*/ 1994941 h 1994942"/>
                    <a:gd name="connsiteX8" fmla="*/ 569117 w 1259736"/>
                    <a:gd name="connsiteY8" fmla="*/ 1803007 h 1994942"/>
                    <a:gd name="connsiteX9" fmla="*/ 569118 w 1259736"/>
                    <a:gd name="connsiteY9" fmla="*/ 491770 h 1994942"/>
                    <a:gd name="connsiteX10" fmla="*/ 245885 w 1259736"/>
                    <a:gd name="connsiteY10" fmla="*/ 491770 h 1994942"/>
                    <a:gd name="connsiteX11" fmla="*/ 0 w 1259736"/>
                    <a:gd name="connsiteY11" fmla="*/ 245885 h 1994942"/>
                    <a:gd name="connsiteX12" fmla="*/ 245885 w 1259736"/>
                    <a:gd name="connsiteY12" fmla="*/ 0 h 19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59736" h="1994942">
                      <a:moveTo>
                        <a:pt x="245885" y="0"/>
                      </a:moveTo>
                      <a:lnTo>
                        <a:pt x="1013851" y="0"/>
                      </a:lnTo>
                      <a:cubicBezTo>
                        <a:pt x="1149650" y="0"/>
                        <a:pt x="1259736" y="110086"/>
                        <a:pt x="1259736" y="245885"/>
                      </a:cubicBezTo>
                      <a:cubicBezTo>
                        <a:pt x="1259736" y="381684"/>
                        <a:pt x="1149650" y="491770"/>
                        <a:pt x="1013851" y="491770"/>
                      </a:cubicBezTo>
                      <a:lnTo>
                        <a:pt x="952985" y="491770"/>
                      </a:lnTo>
                      <a:lnTo>
                        <a:pt x="952985" y="1803008"/>
                      </a:lnTo>
                      <a:cubicBezTo>
                        <a:pt x="952985" y="1909010"/>
                        <a:pt x="867053" y="1994942"/>
                        <a:pt x="761051" y="1994942"/>
                      </a:cubicBezTo>
                      <a:lnTo>
                        <a:pt x="761051" y="1994941"/>
                      </a:lnTo>
                      <a:cubicBezTo>
                        <a:pt x="655049" y="1994941"/>
                        <a:pt x="569117" y="1909009"/>
                        <a:pt x="569117" y="1803007"/>
                      </a:cubicBezTo>
                      <a:lnTo>
                        <a:pt x="569118" y="491770"/>
                      </a:lnTo>
                      <a:lnTo>
                        <a:pt x="245885" y="491770"/>
                      </a:lnTo>
                      <a:cubicBezTo>
                        <a:pt x="110086" y="491770"/>
                        <a:pt x="0" y="381684"/>
                        <a:pt x="0" y="245885"/>
                      </a:cubicBezTo>
                      <a:cubicBezTo>
                        <a:pt x="0" y="110086"/>
                        <a:pt x="110086" y="0"/>
                        <a:pt x="245885" y="0"/>
                      </a:cubicBezTo>
                      <a:close/>
                    </a:path>
                  </a:pathLst>
                </a:custGeom>
                <a:solidFill>
                  <a:srgbClr val="FFFFFF"/>
                </a:solidFill>
                <a:ln w="6350" cap="flat" cmpd="sng" algn="ctr">
                  <a:solidFill>
                    <a:schemeClr val="tx1"/>
                  </a:solid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41" name="Freeform: Shape 29">
                  <a:extLst>
                    <a:ext uri="{FF2B5EF4-FFF2-40B4-BE49-F238E27FC236}">
                      <a16:creationId xmlns:a16="http://schemas.microsoft.com/office/drawing/2014/main" id="{1918AE1B-B908-1DFC-3DC2-82DFC7AC6E6C}"/>
                    </a:ext>
                  </a:extLst>
                </p:cNvPr>
                <p:cNvSpPr/>
                <p:nvPr/>
              </p:nvSpPr>
              <p:spPr>
                <a:xfrm>
                  <a:off x="4119501" y="1894613"/>
                  <a:ext cx="2009240" cy="1773719"/>
                </a:xfrm>
                <a:custGeom>
                  <a:avLst/>
                  <a:gdLst>
                    <a:gd name="connsiteX0" fmla="*/ -25 w 2009240"/>
                    <a:gd name="connsiteY0" fmla="*/ 1498220 h 1773717"/>
                    <a:gd name="connsiteX1" fmla="*/ -25 w 2009240"/>
                    <a:gd name="connsiteY1" fmla="*/ 638253 h 1773717"/>
                    <a:gd name="connsiteX2" fmla="*/ 152587 w 2009240"/>
                    <a:gd name="connsiteY2" fmla="*/ 127767 h 1773717"/>
                    <a:gd name="connsiteX3" fmla="*/ 926329 w 2009240"/>
                    <a:gd name="connsiteY3" fmla="*/ 4151 h 1773717"/>
                    <a:gd name="connsiteX4" fmla="*/ 1873286 w 2009240"/>
                    <a:gd name="connsiteY4" fmla="*/ 168972 h 1773717"/>
                    <a:gd name="connsiteX5" fmla="*/ 1823687 w 2009240"/>
                    <a:gd name="connsiteY5" fmla="*/ 786286 h 1773717"/>
                    <a:gd name="connsiteX6" fmla="*/ 955326 w 2009240"/>
                    <a:gd name="connsiteY6" fmla="*/ 1592076 h 1773717"/>
                    <a:gd name="connsiteX7" fmla="*/ 444838 w 2009240"/>
                    <a:gd name="connsiteY7" fmla="*/ 1773684 h 1773717"/>
                    <a:gd name="connsiteX8" fmla="*/ -25 w 2009240"/>
                    <a:gd name="connsiteY8" fmla="*/ 1497456 h 1773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9240" h="1773717">
                      <a:moveTo>
                        <a:pt x="-25" y="1498220"/>
                      </a:moveTo>
                      <a:lnTo>
                        <a:pt x="-25" y="638253"/>
                      </a:lnTo>
                      <a:cubicBezTo>
                        <a:pt x="-25" y="378813"/>
                        <a:pt x="25156" y="271985"/>
                        <a:pt x="152587" y="127767"/>
                      </a:cubicBezTo>
                      <a:cubicBezTo>
                        <a:pt x="280018" y="-16451"/>
                        <a:pt x="654680" y="-3479"/>
                        <a:pt x="926329" y="4151"/>
                      </a:cubicBezTo>
                      <a:cubicBezTo>
                        <a:pt x="1197979" y="11782"/>
                        <a:pt x="1651236" y="45357"/>
                        <a:pt x="1873286" y="168972"/>
                      </a:cubicBezTo>
                      <a:cubicBezTo>
                        <a:pt x="2095337" y="292588"/>
                        <a:pt x="2021320" y="588654"/>
                        <a:pt x="1823687" y="786286"/>
                      </a:cubicBezTo>
                      <a:cubicBezTo>
                        <a:pt x="1626055" y="983918"/>
                        <a:pt x="1024764" y="1535609"/>
                        <a:pt x="955326" y="1592076"/>
                      </a:cubicBezTo>
                      <a:cubicBezTo>
                        <a:pt x="809917" y="1707381"/>
                        <a:pt x="630399" y="1771242"/>
                        <a:pt x="444838" y="1773684"/>
                      </a:cubicBezTo>
                      <a:cubicBezTo>
                        <a:pt x="193792" y="1773684"/>
                        <a:pt x="-25" y="1650068"/>
                        <a:pt x="-25" y="1497456"/>
                      </a:cubicBezTo>
                    </a:path>
                  </a:pathLst>
                </a:custGeom>
                <a:solidFill>
                  <a:srgbClr val="B90066"/>
                </a:solidFill>
                <a:ln w="6350"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42" name="Freeform: Shape 30">
                  <a:extLst>
                    <a:ext uri="{FF2B5EF4-FFF2-40B4-BE49-F238E27FC236}">
                      <a16:creationId xmlns:a16="http://schemas.microsoft.com/office/drawing/2014/main" id="{CF997A8E-41E4-62AC-7FE5-79A35D37AEC7}"/>
                    </a:ext>
                  </a:extLst>
                </p:cNvPr>
                <p:cNvSpPr/>
                <p:nvPr/>
              </p:nvSpPr>
              <p:spPr>
                <a:xfrm>
                  <a:off x="966156" y="1460889"/>
                  <a:ext cx="2963151" cy="3861055"/>
                </a:xfrm>
                <a:custGeom>
                  <a:avLst/>
                  <a:gdLst>
                    <a:gd name="connsiteX0" fmla="*/ 105457 w 2963151"/>
                    <a:gd name="connsiteY0" fmla="*/ 1001014 h 3861055"/>
                    <a:gd name="connsiteX1" fmla="*/ 1681 w 2963151"/>
                    <a:gd name="connsiteY1" fmla="*/ 1496239 h 3861055"/>
                    <a:gd name="connsiteX2" fmla="*/ 45176 w 2963151"/>
                    <a:gd name="connsiteY2" fmla="*/ 1996042 h 3861055"/>
                    <a:gd name="connsiteX3" fmla="*/ 383211 w 2963151"/>
                    <a:gd name="connsiteY3" fmla="*/ 3364205 h 3861055"/>
                    <a:gd name="connsiteX4" fmla="*/ 1131773 w 2963151"/>
                    <a:gd name="connsiteY4" fmla="*/ 3652641 h 3861055"/>
                    <a:gd name="connsiteX5" fmla="*/ 2683836 w 2963151"/>
                    <a:gd name="connsiteY5" fmla="*/ 2364599 h 3861055"/>
                    <a:gd name="connsiteX6" fmla="*/ 2963116 w 2963151"/>
                    <a:gd name="connsiteY6" fmla="*/ 1695397 h 3861055"/>
                    <a:gd name="connsiteX7" fmla="*/ 2963116 w 2963151"/>
                    <a:gd name="connsiteY7" fmla="*/ 1023906 h 3861055"/>
                    <a:gd name="connsiteX8" fmla="*/ 2581587 w 2963151"/>
                    <a:gd name="connsiteY8" fmla="*/ 306631 h 3861055"/>
                    <a:gd name="connsiteX9" fmla="*/ 1552982 w 2963151"/>
                    <a:gd name="connsiteY9" fmla="*/ 1408 h 3861055"/>
                    <a:gd name="connsiteX10" fmla="*/ 620523 w 2963151"/>
                    <a:gd name="connsiteY10" fmla="*/ 261610 h 3861055"/>
                    <a:gd name="connsiteX11" fmla="*/ 158872 w 2963151"/>
                    <a:gd name="connsiteY11" fmla="*/ 860611 h 386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63151" h="3861055">
                      <a:moveTo>
                        <a:pt x="105457" y="1001014"/>
                      </a:moveTo>
                      <a:cubicBezTo>
                        <a:pt x="41422" y="1158524"/>
                        <a:pt x="6267" y="1326275"/>
                        <a:pt x="1681" y="1496239"/>
                      </a:cubicBezTo>
                      <a:cubicBezTo>
                        <a:pt x="-5331" y="1664012"/>
                        <a:pt x="9289" y="1832000"/>
                        <a:pt x="45176" y="1996042"/>
                      </a:cubicBezTo>
                      <a:cubicBezTo>
                        <a:pt x="131402" y="2343996"/>
                        <a:pt x="321403" y="3121553"/>
                        <a:pt x="383211" y="3364205"/>
                      </a:cubicBezTo>
                      <a:cubicBezTo>
                        <a:pt x="445019" y="3606858"/>
                        <a:pt x="555663" y="4162364"/>
                        <a:pt x="1131773" y="3652641"/>
                      </a:cubicBezTo>
                      <a:cubicBezTo>
                        <a:pt x="1707883" y="3142918"/>
                        <a:pt x="2564036" y="2471427"/>
                        <a:pt x="2683836" y="2364599"/>
                      </a:cubicBezTo>
                      <a:cubicBezTo>
                        <a:pt x="2863552" y="2188447"/>
                        <a:pt x="2964299" y="1947046"/>
                        <a:pt x="2963116" y="1695397"/>
                      </a:cubicBezTo>
                      <a:lnTo>
                        <a:pt x="2963116" y="1023906"/>
                      </a:lnTo>
                      <a:cubicBezTo>
                        <a:pt x="2944170" y="741307"/>
                        <a:pt x="2805331" y="480288"/>
                        <a:pt x="2581587" y="306631"/>
                      </a:cubicBezTo>
                      <a:cubicBezTo>
                        <a:pt x="2275363" y="107747"/>
                        <a:pt x="1918121" y="1743"/>
                        <a:pt x="1552982" y="1408"/>
                      </a:cubicBezTo>
                      <a:cubicBezTo>
                        <a:pt x="1222447" y="-12801"/>
                        <a:pt x="895942" y="78316"/>
                        <a:pt x="620523" y="261610"/>
                      </a:cubicBezTo>
                      <a:cubicBezTo>
                        <a:pt x="412826" y="413337"/>
                        <a:pt x="252690" y="621118"/>
                        <a:pt x="158872" y="860611"/>
                      </a:cubicBezTo>
                      <a:close/>
                    </a:path>
                  </a:pathLst>
                </a:custGeom>
                <a:solidFill>
                  <a:srgbClr val="F3D8E8"/>
                </a:solidFill>
                <a:ln w="6350"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grpSp>
          <p:nvGrpSpPr>
            <p:cNvPr id="43" name="グループ化 42">
              <a:extLst>
                <a:ext uri="{FF2B5EF4-FFF2-40B4-BE49-F238E27FC236}">
                  <a16:creationId xmlns:a16="http://schemas.microsoft.com/office/drawing/2014/main" id="{0574F618-73CE-C7E6-B339-3F3E733CE4D9}"/>
                </a:ext>
              </a:extLst>
            </p:cNvPr>
            <p:cNvGrpSpPr/>
            <p:nvPr/>
          </p:nvGrpSpPr>
          <p:grpSpPr>
            <a:xfrm>
              <a:off x="4032000" y="5019220"/>
              <a:ext cx="720000" cy="720000"/>
              <a:chOff x="6710891" y="3216674"/>
              <a:chExt cx="720000" cy="720000"/>
            </a:xfrm>
          </p:grpSpPr>
          <p:sp>
            <p:nvSpPr>
              <p:cNvPr id="44" name="Shape 31123">
                <a:extLst>
                  <a:ext uri="{FF2B5EF4-FFF2-40B4-BE49-F238E27FC236}">
                    <a16:creationId xmlns:a16="http://schemas.microsoft.com/office/drawing/2014/main" id="{718DEB6C-47C8-1BCC-5A86-BFF971FE8353}"/>
                  </a:ext>
                </a:extLst>
              </p:cNvPr>
              <p:cNvSpPr/>
              <p:nvPr/>
            </p:nvSpPr>
            <p:spPr>
              <a:xfrm>
                <a:off x="6710891" y="3216674"/>
                <a:ext cx="720000" cy="720000"/>
              </a:xfrm>
              <a:prstGeom prst="ellipse">
                <a:avLst/>
              </a:prstGeom>
              <a:solidFill>
                <a:schemeClr val="bg1"/>
              </a:solidFill>
              <a:ln w="12700" cap="flat">
                <a:solidFill>
                  <a:srgbClr val="BEBEBE"/>
                </a:solidFill>
                <a:miter lim="400000"/>
              </a:ln>
              <a:effectLst/>
            </p:spPr>
            <p:txBody>
              <a:bodyPr wrap="square" lIns="0" tIns="0" rIns="0" bIns="0" numCol="1" anchor="t">
                <a:noAutofit/>
              </a:bodyPr>
              <a:lstStyle/>
              <a:p>
                <a:pPr defTabSz="914217"/>
                <a:endParaRPr sz="1100" dirty="0">
                  <a:latin typeface="+mj-lt"/>
                </a:endParaRPr>
              </a:p>
            </p:txBody>
          </p:sp>
          <p:grpSp>
            <p:nvGrpSpPr>
              <p:cNvPr id="45" name="Group 132">
                <a:extLst>
                  <a:ext uri="{FF2B5EF4-FFF2-40B4-BE49-F238E27FC236}">
                    <a16:creationId xmlns:a16="http://schemas.microsoft.com/office/drawing/2014/main" id="{B4680D22-FC3C-9EA6-3F06-B8C1F686EBB3}"/>
                  </a:ext>
                </a:extLst>
              </p:cNvPr>
              <p:cNvGrpSpPr>
                <a:grpSpLocks noChangeAspect="1"/>
              </p:cNvGrpSpPr>
              <p:nvPr/>
            </p:nvGrpSpPr>
            <p:grpSpPr>
              <a:xfrm>
                <a:off x="6832123" y="3408545"/>
                <a:ext cx="477536" cy="336258"/>
                <a:chOff x="991356" y="1750170"/>
                <a:chExt cx="5223632" cy="3678225"/>
              </a:xfrm>
            </p:grpSpPr>
            <p:sp>
              <p:nvSpPr>
                <p:cNvPr id="46" name="Freeform: Shape 133">
                  <a:extLst>
                    <a:ext uri="{FF2B5EF4-FFF2-40B4-BE49-F238E27FC236}">
                      <a16:creationId xmlns:a16="http://schemas.microsoft.com/office/drawing/2014/main" id="{067F6421-1EB6-CE7F-712A-94E86ED0AB4B}"/>
                    </a:ext>
                  </a:extLst>
                </p:cNvPr>
                <p:cNvSpPr/>
                <p:nvPr/>
              </p:nvSpPr>
              <p:spPr>
                <a:xfrm>
                  <a:off x="3837947" y="2017879"/>
                  <a:ext cx="2377041" cy="3410516"/>
                </a:xfrm>
                <a:custGeom>
                  <a:avLst/>
                  <a:gdLst>
                    <a:gd name="connsiteX0" fmla="*/ 533047 w 2377041"/>
                    <a:gd name="connsiteY0" fmla="*/ 2648514 h 3410516"/>
                    <a:gd name="connsiteX1" fmla="*/ 1340155 w 2377041"/>
                    <a:gd name="connsiteY1" fmla="*/ 3410489 h 3410516"/>
                    <a:gd name="connsiteX2" fmla="*/ 2377027 w 2377041"/>
                    <a:gd name="connsiteY2" fmla="*/ 2359549 h 3410516"/>
                    <a:gd name="connsiteX3" fmla="*/ 2377027 w 2377041"/>
                    <a:gd name="connsiteY3" fmla="*/ 1300404 h 3410516"/>
                    <a:gd name="connsiteX4" fmla="*/ 1204757 w 2377041"/>
                    <a:gd name="connsiteY4" fmla="*/ 56040 h 3410516"/>
                    <a:gd name="connsiteX5" fmla="*/ 11973 w 2377041"/>
                    <a:gd name="connsiteY5" fmla="*/ 231880 h 3410516"/>
                    <a:gd name="connsiteX6" fmla="*/ 578180 w 2377041"/>
                    <a:gd name="connsiteY6" fmla="*/ 1730627 h 3410516"/>
                    <a:gd name="connsiteX7" fmla="*/ 533047 w 2377041"/>
                    <a:gd name="connsiteY7" fmla="*/ 2648514 h 341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7041" h="3410516">
                      <a:moveTo>
                        <a:pt x="533047" y="2648514"/>
                      </a:moveTo>
                      <a:cubicBezTo>
                        <a:pt x="533047" y="2648514"/>
                        <a:pt x="510774" y="3410489"/>
                        <a:pt x="1340155" y="3410489"/>
                      </a:cubicBezTo>
                      <a:cubicBezTo>
                        <a:pt x="2169535" y="3410489"/>
                        <a:pt x="2377027" y="2758707"/>
                        <a:pt x="2377027" y="2359549"/>
                      </a:cubicBezTo>
                      <a:lnTo>
                        <a:pt x="2377027" y="1300404"/>
                      </a:lnTo>
                      <a:cubicBezTo>
                        <a:pt x="2377027" y="553082"/>
                        <a:pt x="1865917" y="56040"/>
                        <a:pt x="1204757" y="56040"/>
                      </a:cubicBezTo>
                      <a:cubicBezTo>
                        <a:pt x="993163" y="56040"/>
                        <a:pt x="152646" y="-151452"/>
                        <a:pt x="11973" y="231880"/>
                      </a:cubicBezTo>
                      <a:cubicBezTo>
                        <a:pt x="-99978" y="538429"/>
                        <a:pt x="609831" y="1383049"/>
                        <a:pt x="578180" y="1730627"/>
                      </a:cubicBezTo>
                      <a:cubicBezTo>
                        <a:pt x="535392" y="2231186"/>
                        <a:pt x="533047" y="2648514"/>
                        <a:pt x="533047" y="2648514"/>
                      </a:cubicBezTo>
                      <a:close/>
                    </a:path>
                  </a:pathLst>
                </a:custGeom>
                <a:solidFill>
                  <a:srgbClr val="FFFFFF"/>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47" name="Freeform: Shape 134">
                  <a:extLst>
                    <a:ext uri="{FF2B5EF4-FFF2-40B4-BE49-F238E27FC236}">
                      <a16:creationId xmlns:a16="http://schemas.microsoft.com/office/drawing/2014/main" id="{DCD21A3B-7766-69A3-F203-F7B624090BFB}"/>
                    </a:ext>
                  </a:extLst>
                </p:cNvPr>
                <p:cNvSpPr/>
                <p:nvPr/>
              </p:nvSpPr>
              <p:spPr>
                <a:xfrm>
                  <a:off x="3681713" y="1750629"/>
                  <a:ext cx="1732616" cy="1638036"/>
                </a:xfrm>
                <a:custGeom>
                  <a:avLst/>
                  <a:gdLst>
                    <a:gd name="connsiteX0" fmla="*/ 1265451 w 1732616"/>
                    <a:gd name="connsiteY0" fmla="*/ 82975 h 1638036"/>
                    <a:gd name="connsiteX1" fmla="*/ 1230869 w 1732616"/>
                    <a:gd name="connsiteY1" fmla="*/ 82975 h 1638036"/>
                    <a:gd name="connsiteX2" fmla="*/ 82784 w 1732616"/>
                    <a:gd name="connsiteY2" fmla="*/ 493697 h 1638036"/>
                    <a:gd name="connsiteX3" fmla="*/ -14 w 1732616"/>
                    <a:gd name="connsiteY3" fmla="*/ 863707 h 1638036"/>
                    <a:gd name="connsiteX4" fmla="*/ 32810 w 1732616"/>
                    <a:gd name="connsiteY4" fmla="*/ 1098160 h 1638036"/>
                    <a:gd name="connsiteX5" fmla="*/ 257024 w 1732616"/>
                    <a:gd name="connsiteY5" fmla="*/ 1610794 h 1638036"/>
                    <a:gd name="connsiteX6" fmla="*/ 405005 w 1732616"/>
                    <a:gd name="connsiteY6" fmla="*/ 1637990 h 1638036"/>
                    <a:gd name="connsiteX7" fmla="*/ 471825 w 1732616"/>
                    <a:gd name="connsiteY7" fmla="*/ 1632129 h 1638036"/>
                    <a:gd name="connsiteX8" fmla="*/ 771926 w 1732616"/>
                    <a:gd name="connsiteY8" fmla="*/ 1384780 h 1638036"/>
                    <a:gd name="connsiteX9" fmla="*/ 878602 w 1732616"/>
                    <a:gd name="connsiteY9" fmla="*/ 1397675 h 1638036"/>
                    <a:gd name="connsiteX10" fmla="*/ 1338132 w 1732616"/>
                    <a:gd name="connsiteY10" fmla="*/ 1012585 h 1638036"/>
                    <a:gd name="connsiteX11" fmla="*/ 1710327 w 1732616"/>
                    <a:gd name="connsiteY11" fmla="*/ 693141 h 1638036"/>
                    <a:gd name="connsiteX12" fmla="*/ 1732601 w 1732616"/>
                    <a:gd name="connsiteY12" fmla="*/ 551883 h 1638036"/>
                    <a:gd name="connsiteX13" fmla="*/ 1265451 w 1732616"/>
                    <a:gd name="connsiteY13" fmla="*/ 82975 h 163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32616" h="1638036">
                      <a:moveTo>
                        <a:pt x="1265451" y="82975"/>
                      </a:moveTo>
                      <a:cubicBezTo>
                        <a:pt x="1253729" y="82975"/>
                        <a:pt x="1242592" y="82975"/>
                        <a:pt x="1230869" y="82975"/>
                      </a:cubicBezTo>
                      <a:cubicBezTo>
                        <a:pt x="800418" y="-120642"/>
                        <a:pt x="286401" y="63246"/>
                        <a:pt x="82784" y="493697"/>
                      </a:cubicBezTo>
                      <a:cubicBezTo>
                        <a:pt x="28074" y="609365"/>
                        <a:pt x="-213" y="735753"/>
                        <a:pt x="-14" y="863707"/>
                      </a:cubicBezTo>
                      <a:cubicBezTo>
                        <a:pt x="-137" y="943011"/>
                        <a:pt x="10918" y="1021939"/>
                        <a:pt x="32810" y="1098160"/>
                      </a:cubicBezTo>
                      <a:cubicBezTo>
                        <a:pt x="-46834" y="1301637"/>
                        <a:pt x="53553" y="1531150"/>
                        <a:pt x="257024" y="1610794"/>
                      </a:cubicBezTo>
                      <a:cubicBezTo>
                        <a:pt x="304161" y="1629239"/>
                        <a:pt x="354393" y="1638471"/>
                        <a:pt x="405005" y="1637990"/>
                      </a:cubicBezTo>
                      <a:cubicBezTo>
                        <a:pt x="427402" y="1637838"/>
                        <a:pt x="449745" y="1635875"/>
                        <a:pt x="471825" y="1632129"/>
                      </a:cubicBezTo>
                      <a:cubicBezTo>
                        <a:pt x="608125" y="1607605"/>
                        <a:pt x="721823" y="1513888"/>
                        <a:pt x="771926" y="1384780"/>
                      </a:cubicBezTo>
                      <a:cubicBezTo>
                        <a:pt x="806847" y="1393285"/>
                        <a:pt x="842660" y="1397611"/>
                        <a:pt x="878602" y="1397675"/>
                      </a:cubicBezTo>
                      <a:cubicBezTo>
                        <a:pt x="1104557" y="1396796"/>
                        <a:pt x="1297747" y="1234900"/>
                        <a:pt x="1338132" y="1012585"/>
                      </a:cubicBezTo>
                      <a:cubicBezTo>
                        <a:pt x="1512437" y="984650"/>
                        <a:pt x="1656280" y="861192"/>
                        <a:pt x="1710327" y="693141"/>
                      </a:cubicBezTo>
                      <a:cubicBezTo>
                        <a:pt x="1725209" y="647540"/>
                        <a:pt x="1732729" y="599852"/>
                        <a:pt x="1732601" y="551883"/>
                      </a:cubicBezTo>
                      <a:cubicBezTo>
                        <a:pt x="1732601" y="293597"/>
                        <a:pt x="1523732" y="83942"/>
                        <a:pt x="1265451" y="82975"/>
                      </a:cubicBezTo>
                      <a:close/>
                    </a:path>
                  </a:pathLst>
                </a:custGeom>
                <a:solidFill>
                  <a:srgbClr val="F3D8E8"/>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48" name="Freeform: Shape 159">
                  <a:extLst>
                    <a:ext uri="{FF2B5EF4-FFF2-40B4-BE49-F238E27FC236}">
                      <a16:creationId xmlns:a16="http://schemas.microsoft.com/office/drawing/2014/main" id="{A4E565FE-CCC3-DCC4-723E-30A5AC8993CC}"/>
                    </a:ext>
                  </a:extLst>
                </p:cNvPr>
                <p:cNvSpPr/>
                <p:nvPr/>
              </p:nvSpPr>
              <p:spPr>
                <a:xfrm>
                  <a:off x="3940786" y="3599655"/>
                  <a:ext cx="897958" cy="1826981"/>
                </a:xfrm>
                <a:custGeom>
                  <a:avLst/>
                  <a:gdLst>
                    <a:gd name="connsiteX0" fmla="*/ 497614 w 897958"/>
                    <a:gd name="connsiteY0" fmla="*/ -28 h 1826981"/>
                    <a:gd name="connsiteX1" fmla="*/ 853397 w 897958"/>
                    <a:gd name="connsiteY1" fmla="*/ 50966 h 1826981"/>
                    <a:gd name="connsiteX2" fmla="*/ 897944 w 897958"/>
                    <a:gd name="connsiteY2" fmla="*/ 570281 h 1826981"/>
                    <a:gd name="connsiteX3" fmla="*/ 296569 w 897958"/>
                    <a:gd name="connsiteY3" fmla="*/ 1162864 h 1826981"/>
                    <a:gd name="connsiteX4" fmla="*/ 296569 w 897958"/>
                    <a:gd name="connsiteY4" fmla="*/ 1826954 h 1826981"/>
                    <a:gd name="connsiteX5" fmla="*/ -15 w 897958"/>
                    <a:gd name="connsiteY5" fmla="*/ 1826954 h 1826981"/>
                    <a:gd name="connsiteX6" fmla="*/ -15 w 897958"/>
                    <a:gd name="connsiteY6" fmla="*/ 913756 h 1826981"/>
                    <a:gd name="connsiteX7" fmla="*/ 497614 w 897958"/>
                    <a:gd name="connsiteY7" fmla="*/ -28 h 1826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7958" h="1826981">
                      <a:moveTo>
                        <a:pt x="497614" y="-28"/>
                      </a:moveTo>
                      <a:lnTo>
                        <a:pt x="853397" y="50966"/>
                      </a:lnTo>
                      <a:lnTo>
                        <a:pt x="897944" y="570281"/>
                      </a:lnTo>
                      <a:cubicBezTo>
                        <a:pt x="897944" y="570281"/>
                        <a:pt x="296569" y="666994"/>
                        <a:pt x="296569" y="1162864"/>
                      </a:cubicBezTo>
                      <a:lnTo>
                        <a:pt x="296569" y="1826954"/>
                      </a:lnTo>
                      <a:lnTo>
                        <a:pt x="-15" y="1826954"/>
                      </a:lnTo>
                      <a:lnTo>
                        <a:pt x="-15" y="913756"/>
                      </a:lnTo>
                      <a:cubicBezTo>
                        <a:pt x="-15" y="525735"/>
                        <a:pt x="497614" y="-28"/>
                        <a:pt x="497614" y="-28"/>
                      </a:cubicBezTo>
                      <a:close/>
                    </a:path>
                  </a:pathLst>
                </a:custGeom>
                <a:solidFill>
                  <a:srgbClr val="B90066"/>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49" name="Freeform: Shape 160">
                  <a:extLst>
                    <a:ext uri="{FF2B5EF4-FFF2-40B4-BE49-F238E27FC236}">
                      <a16:creationId xmlns:a16="http://schemas.microsoft.com/office/drawing/2014/main" id="{BB5229AD-257A-A35A-103F-61F1E97D67A3}"/>
                    </a:ext>
                  </a:extLst>
                </p:cNvPr>
                <p:cNvSpPr/>
                <p:nvPr/>
              </p:nvSpPr>
              <p:spPr>
                <a:xfrm>
                  <a:off x="4736834" y="3503529"/>
                  <a:ext cx="463554" cy="874866"/>
                </a:xfrm>
                <a:custGeom>
                  <a:avLst/>
                  <a:gdLst>
                    <a:gd name="connsiteX0" fmla="*/ 290631 w 463554"/>
                    <a:gd name="connsiteY0" fmla="*/ -28 h 874866"/>
                    <a:gd name="connsiteX1" fmla="*/ 4011 w 463554"/>
                    <a:gd name="connsiteY1" fmla="*/ 458916 h 874866"/>
                    <a:gd name="connsiteX2" fmla="*/ 450604 w 463554"/>
                    <a:gd name="connsiteY2" fmla="*/ 874556 h 874866"/>
                    <a:gd name="connsiteX3" fmla="*/ 463540 w 463554"/>
                    <a:gd name="connsiteY3" fmla="*/ 873899 h 874866"/>
                  </a:gdLst>
                  <a:ahLst/>
                  <a:cxnLst>
                    <a:cxn ang="0">
                      <a:pos x="connsiteX0" y="connsiteY0"/>
                    </a:cxn>
                    <a:cxn ang="0">
                      <a:pos x="connsiteX1" y="connsiteY1"/>
                    </a:cxn>
                    <a:cxn ang="0">
                      <a:pos x="connsiteX2" y="connsiteY2"/>
                    </a:cxn>
                    <a:cxn ang="0">
                      <a:pos x="connsiteX3" y="connsiteY3"/>
                    </a:cxn>
                  </a:cxnLst>
                  <a:rect l="l" t="t" r="r" b="b"/>
                  <a:pathLst>
                    <a:path w="463554" h="874866">
                      <a:moveTo>
                        <a:pt x="290631" y="-28"/>
                      </a:moveTo>
                      <a:cubicBezTo>
                        <a:pt x="290631" y="-28"/>
                        <a:pt x="-39949" y="14625"/>
                        <a:pt x="4011" y="458916"/>
                      </a:cubicBezTo>
                      <a:cubicBezTo>
                        <a:pt x="12557" y="697015"/>
                        <a:pt x="212505" y="883107"/>
                        <a:pt x="450604" y="874556"/>
                      </a:cubicBezTo>
                      <a:cubicBezTo>
                        <a:pt x="454918" y="874403"/>
                        <a:pt x="459232" y="874180"/>
                        <a:pt x="463540" y="873899"/>
                      </a:cubicBezTo>
                    </a:path>
                  </a:pathLst>
                </a:custGeom>
                <a:solidFill>
                  <a:srgbClr val="FFFFFF"/>
                </a:solidFill>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50" name="Freeform: Shape 161">
                  <a:extLst>
                    <a:ext uri="{FF2B5EF4-FFF2-40B4-BE49-F238E27FC236}">
                      <a16:creationId xmlns:a16="http://schemas.microsoft.com/office/drawing/2014/main" id="{A468B883-90FD-4A1C-E3BC-576D7916137A}"/>
                    </a:ext>
                  </a:extLst>
                </p:cNvPr>
                <p:cNvSpPr/>
                <p:nvPr/>
              </p:nvSpPr>
              <p:spPr>
                <a:xfrm>
                  <a:off x="4259643" y="3096166"/>
                  <a:ext cx="193424" cy="38098"/>
                </a:xfrm>
                <a:custGeom>
                  <a:avLst/>
                  <a:gdLst>
                    <a:gd name="connsiteX0" fmla="*/ 193425 w 193424"/>
                    <a:gd name="connsiteY0" fmla="*/ 38099 h 38098"/>
                    <a:gd name="connsiteX1" fmla="*/ 0 w 193424"/>
                    <a:gd name="connsiteY1" fmla="*/ 0 h 38098"/>
                  </a:gdLst>
                  <a:ahLst/>
                  <a:cxnLst>
                    <a:cxn ang="0">
                      <a:pos x="connsiteX0" y="connsiteY0"/>
                    </a:cxn>
                    <a:cxn ang="0">
                      <a:pos x="connsiteX1" y="connsiteY1"/>
                    </a:cxn>
                  </a:cxnLst>
                  <a:rect l="l" t="t" r="r" b="b"/>
                  <a:pathLst>
                    <a:path w="193424" h="38098">
                      <a:moveTo>
                        <a:pt x="193425" y="38099"/>
                      </a:moveTo>
                      <a:lnTo>
                        <a:pt x="0" y="0"/>
                      </a:lnTo>
                    </a:path>
                  </a:pathLst>
                </a:custGeom>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51" name="Freeform: Shape 162">
                  <a:extLst>
                    <a:ext uri="{FF2B5EF4-FFF2-40B4-BE49-F238E27FC236}">
                      <a16:creationId xmlns:a16="http://schemas.microsoft.com/office/drawing/2014/main" id="{240959BB-F4B7-8AD5-A0AE-3532BBA42E66}"/>
                    </a:ext>
                  </a:extLst>
                </p:cNvPr>
                <p:cNvSpPr/>
                <p:nvPr/>
              </p:nvSpPr>
              <p:spPr>
                <a:xfrm>
                  <a:off x="5019860" y="2607329"/>
                  <a:ext cx="58613" cy="155325"/>
                </a:xfrm>
                <a:custGeom>
                  <a:avLst/>
                  <a:gdLst>
                    <a:gd name="connsiteX0" fmla="*/ 0 w 58613"/>
                    <a:gd name="connsiteY0" fmla="*/ 155326 h 155325"/>
                    <a:gd name="connsiteX1" fmla="*/ 0 w 58613"/>
                    <a:gd name="connsiteY1" fmla="*/ 0 h 155325"/>
                  </a:gdLst>
                  <a:ahLst/>
                  <a:cxnLst>
                    <a:cxn ang="0">
                      <a:pos x="connsiteX0" y="connsiteY0"/>
                    </a:cxn>
                    <a:cxn ang="0">
                      <a:pos x="connsiteX1" y="connsiteY1"/>
                    </a:cxn>
                  </a:cxnLst>
                  <a:rect l="l" t="t" r="r" b="b"/>
                  <a:pathLst>
                    <a:path w="58613" h="155325">
                      <a:moveTo>
                        <a:pt x="0" y="155326"/>
                      </a:moveTo>
                      <a:lnTo>
                        <a:pt x="0" y="0"/>
                      </a:lnTo>
                    </a:path>
                  </a:pathLst>
                </a:custGeom>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52" name="Freeform: Shape 163">
                  <a:extLst>
                    <a:ext uri="{FF2B5EF4-FFF2-40B4-BE49-F238E27FC236}">
                      <a16:creationId xmlns:a16="http://schemas.microsoft.com/office/drawing/2014/main" id="{6FCB6F7E-4CBB-FF0B-4972-DE6342D9BF7C}"/>
                    </a:ext>
                  </a:extLst>
                </p:cNvPr>
                <p:cNvSpPr/>
                <p:nvPr/>
              </p:nvSpPr>
              <p:spPr>
                <a:xfrm>
                  <a:off x="991356" y="2017879"/>
                  <a:ext cx="2377041" cy="3410516"/>
                </a:xfrm>
                <a:custGeom>
                  <a:avLst/>
                  <a:gdLst>
                    <a:gd name="connsiteX0" fmla="*/ 1844551 w 2377041"/>
                    <a:gd name="connsiteY0" fmla="*/ 2648514 h 3410516"/>
                    <a:gd name="connsiteX1" fmla="*/ 1037444 w 2377041"/>
                    <a:gd name="connsiteY1" fmla="*/ 3410489 h 3410516"/>
                    <a:gd name="connsiteX2" fmla="*/ -15 w 2377041"/>
                    <a:gd name="connsiteY2" fmla="*/ 2359549 h 3410516"/>
                    <a:gd name="connsiteX3" fmla="*/ -15 w 2377041"/>
                    <a:gd name="connsiteY3" fmla="*/ 1300404 h 3410516"/>
                    <a:gd name="connsiteX4" fmla="*/ 1172255 w 2377041"/>
                    <a:gd name="connsiteY4" fmla="*/ 56040 h 3410516"/>
                    <a:gd name="connsiteX5" fmla="*/ 2365039 w 2377041"/>
                    <a:gd name="connsiteY5" fmla="*/ 231880 h 3410516"/>
                    <a:gd name="connsiteX6" fmla="*/ 1798833 w 2377041"/>
                    <a:gd name="connsiteY6" fmla="*/ 1730627 h 3410516"/>
                    <a:gd name="connsiteX7" fmla="*/ 1844551 w 2377041"/>
                    <a:gd name="connsiteY7" fmla="*/ 2648514 h 341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7041" h="3410516">
                      <a:moveTo>
                        <a:pt x="1844551" y="2648514"/>
                      </a:moveTo>
                      <a:cubicBezTo>
                        <a:pt x="1844551" y="2648514"/>
                        <a:pt x="1866824" y="3410489"/>
                        <a:pt x="1037444" y="3410489"/>
                      </a:cubicBezTo>
                      <a:cubicBezTo>
                        <a:pt x="208063" y="3410489"/>
                        <a:pt x="-15" y="2758707"/>
                        <a:pt x="-15" y="2359549"/>
                      </a:cubicBezTo>
                      <a:lnTo>
                        <a:pt x="-15" y="1300404"/>
                      </a:lnTo>
                      <a:cubicBezTo>
                        <a:pt x="-15" y="553082"/>
                        <a:pt x="511095" y="56040"/>
                        <a:pt x="1172255" y="56040"/>
                      </a:cubicBezTo>
                      <a:cubicBezTo>
                        <a:pt x="1383263" y="56040"/>
                        <a:pt x="2227297" y="-151452"/>
                        <a:pt x="2365039" y="231880"/>
                      </a:cubicBezTo>
                      <a:cubicBezTo>
                        <a:pt x="2476991" y="538429"/>
                        <a:pt x="1767181" y="1383049"/>
                        <a:pt x="1798833" y="1730627"/>
                      </a:cubicBezTo>
                      <a:cubicBezTo>
                        <a:pt x="1842207" y="2231186"/>
                        <a:pt x="1844551" y="2648514"/>
                        <a:pt x="1844551" y="2648514"/>
                      </a:cubicBezTo>
                      <a:close/>
                    </a:path>
                  </a:pathLst>
                </a:custGeom>
                <a:solidFill>
                  <a:srgbClr val="FFFFFF"/>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53" name="Freeform: Shape 164">
                  <a:extLst>
                    <a:ext uri="{FF2B5EF4-FFF2-40B4-BE49-F238E27FC236}">
                      <a16:creationId xmlns:a16="http://schemas.microsoft.com/office/drawing/2014/main" id="{78D76EF5-FCE2-DBD4-12DB-AFBDFB412CCD}"/>
                    </a:ext>
                  </a:extLst>
                </p:cNvPr>
                <p:cNvSpPr/>
                <p:nvPr/>
              </p:nvSpPr>
              <p:spPr>
                <a:xfrm>
                  <a:off x="1792016" y="1750170"/>
                  <a:ext cx="1732021" cy="1638477"/>
                </a:xfrm>
                <a:custGeom>
                  <a:avLst/>
                  <a:gdLst>
                    <a:gd name="connsiteX0" fmla="*/ 467721 w 1732021"/>
                    <a:gd name="connsiteY0" fmla="*/ 83434 h 1638477"/>
                    <a:gd name="connsiteX1" fmla="*/ 502303 w 1732021"/>
                    <a:gd name="connsiteY1" fmla="*/ 83434 h 1638477"/>
                    <a:gd name="connsiteX2" fmla="*/ 1648747 w 1732021"/>
                    <a:gd name="connsiteY2" fmla="*/ 491360 h 1638477"/>
                    <a:gd name="connsiteX3" fmla="*/ 1698604 w 1732021"/>
                    <a:gd name="connsiteY3" fmla="*/ 1098033 h 1638477"/>
                    <a:gd name="connsiteX4" fmla="*/ 1475181 w 1732021"/>
                    <a:gd name="connsiteY4" fmla="*/ 1611006 h 1638477"/>
                    <a:gd name="connsiteX5" fmla="*/ 1330511 w 1732021"/>
                    <a:gd name="connsiteY5" fmla="*/ 1638449 h 1638477"/>
                    <a:gd name="connsiteX6" fmla="*/ 1263692 w 1732021"/>
                    <a:gd name="connsiteY6" fmla="*/ 1632588 h 1638477"/>
                    <a:gd name="connsiteX7" fmla="*/ 961246 w 1732021"/>
                    <a:gd name="connsiteY7" fmla="*/ 1385239 h 1638477"/>
                    <a:gd name="connsiteX8" fmla="*/ 854570 w 1732021"/>
                    <a:gd name="connsiteY8" fmla="*/ 1398134 h 1638477"/>
                    <a:gd name="connsiteX9" fmla="*/ 395040 w 1732021"/>
                    <a:gd name="connsiteY9" fmla="*/ 1013044 h 1638477"/>
                    <a:gd name="connsiteX10" fmla="*/ 22845 w 1732021"/>
                    <a:gd name="connsiteY10" fmla="*/ 693600 h 1638477"/>
                    <a:gd name="connsiteX11" fmla="*/ -15 w 1732021"/>
                    <a:gd name="connsiteY11" fmla="*/ 552342 h 1638477"/>
                    <a:gd name="connsiteX12" fmla="*/ 467721 w 1732021"/>
                    <a:gd name="connsiteY12" fmla="*/ 83434 h 1638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2021" h="1638477">
                      <a:moveTo>
                        <a:pt x="467721" y="83434"/>
                      </a:moveTo>
                      <a:cubicBezTo>
                        <a:pt x="479443" y="83434"/>
                        <a:pt x="490580" y="83434"/>
                        <a:pt x="502303" y="83434"/>
                      </a:cubicBezTo>
                      <a:cubicBezTo>
                        <a:pt x="931529" y="-120500"/>
                        <a:pt x="1444807" y="62134"/>
                        <a:pt x="1648747" y="491360"/>
                      </a:cubicBezTo>
                      <a:cubicBezTo>
                        <a:pt x="1738730" y="680758"/>
                        <a:pt x="1756461" y="896491"/>
                        <a:pt x="1698604" y="1098033"/>
                      </a:cubicBezTo>
                      <a:cubicBezTo>
                        <a:pt x="1778558" y="1301387"/>
                        <a:pt x="1678528" y="1531052"/>
                        <a:pt x="1475181" y="1611006"/>
                      </a:cubicBezTo>
                      <a:cubicBezTo>
                        <a:pt x="1429099" y="1629130"/>
                        <a:pt x="1380028" y="1638438"/>
                        <a:pt x="1330511" y="1638449"/>
                      </a:cubicBezTo>
                      <a:cubicBezTo>
                        <a:pt x="1308115" y="1638297"/>
                        <a:pt x="1285771" y="1636333"/>
                        <a:pt x="1263692" y="1632588"/>
                      </a:cubicBezTo>
                      <a:cubicBezTo>
                        <a:pt x="1126507" y="1608814"/>
                        <a:pt x="1011771" y="1514974"/>
                        <a:pt x="961246" y="1385239"/>
                      </a:cubicBezTo>
                      <a:cubicBezTo>
                        <a:pt x="926318" y="1393703"/>
                        <a:pt x="890512" y="1398034"/>
                        <a:pt x="854570" y="1398134"/>
                      </a:cubicBezTo>
                      <a:cubicBezTo>
                        <a:pt x="628615" y="1397255"/>
                        <a:pt x="435425" y="1235359"/>
                        <a:pt x="395040" y="1013044"/>
                      </a:cubicBezTo>
                      <a:cubicBezTo>
                        <a:pt x="220735" y="985108"/>
                        <a:pt x="76886" y="861651"/>
                        <a:pt x="22845" y="693600"/>
                      </a:cubicBezTo>
                      <a:cubicBezTo>
                        <a:pt x="7763" y="648028"/>
                        <a:pt x="44" y="600346"/>
                        <a:pt x="-15" y="552342"/>
                      </a:cubicBezTo>
                      <a:cubicBezTo>
                        <a:pt x="-15" y="293827"/>
                        <a:pt x="209206" y="84079"/>
                        <a:pt x="467721" y="83434"/>
                      </a:cubicBezTo>
                      <a:close/>
                    </a:path>
                  </a:pathLst>
                </a:custGeom>
                <a:solidFill>
                  <a:srgbClr val="F3D8E8"/>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54" name="Freeform: Shape 165">
                  <a:extLst>
                    <a:ext uri="{FF2B5EF4-FFF2-40B4-BE49-F238E27FC236}">
                      <a16:creationId xmlns:a16="http://schemas.microsoft.com/office/drawing/2014/main" id="{6662939B-E903-271D-E90E-EB2911BC3DB0}"/>
                    </a:ext>
                  </a:extLst>
                </p:cNvPr>
                <p:cNvSpPr/>
                <p:nvPr/>
              </p:nvSpPr>
              <p:spPr>
                <a:xfrm>
                  <a:off x="2369359" y="3599655"/>
                  <a:ext cx="896785" cy="1826981"/>
                </a:xfrm>
                <a:custGeom>
                  <a:avLst/>
                  <a:gdLst>
                    <a:gd name="connsiteX0" fmla="*/ 400315 w 896785"/>
                    <a:gd name="connsiteY0" fmla="*/ -28 h 1826981"/>
                    <a:gd name="connsiteX1" fmla="*/ 44531 w 896785"/>
                    <a:gd name="connsiteY1" fmla="*/ 50966 h 1826981"/>
                    <a:gd name="connsiteX2" fmla="*/ -15 w 896785"/>
                    <a:gd name="connsiteY2" fmla="*/ 570281 h 1826981"/>
                    <a:gd name="connsiteX3" fmla="*/ 600187 w 896785"/>
                    <a:gd name="connsiteY3" fmla="*/ 1162864 h 1826981"/>
                    <a:gd name="connsiteX4" fmla="*/ 600187 w 896785"/>
                    <a:gd name="connsiteY4" fmla="*/ 1826954 h 1826981"/>
                    <a:gd name="connsiteX5" fmla="*/ 896771 w 896785"/>
                    <a:gd name="connsiteY5" fmla="*/ 1826954 h 1826981"/>
                    <a:gd name="connsiteX6" fmla="*/ 896771 w 896785"/>
                    <a:gd name="connsiteY6" fmla="*/ 913756 h 1826981"/>
                    <a:gd name="connsiteX7" fmla="*/ 400315 w 896785"/>
                    <a:gd name="connsiteY7" fmla="*/ -28 h 1826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6785" h="1826981">
                      <a:moveTo>
                        <a:pt x="400315" y="-28"/>
                      </a:moveTo>
                      <a:lnTo>
                        <a:pt x="44531" y="50966"/>
                      </a:lnTo>
                      <a:lnTo>
                        <a:pt x="-15" y="570281"/>
                      </a:lnTo>
                      <a:cubicBezTo>
                        <a:pt x="-15" y="570281"/>
                        <a:pt x="600187" y="666994"/>
                        <a:pt x="600187" y="1162864"/>
                      </a:cubicBezTo>
                      <a:lnTo>
                        <a:pt x="600187" y="1826954"/>
                      </a:lnTo>
                      <a:lnTo>
                        <a:pt x="896771" y="1826954"/>
                      </a:lnTo>
                      <a:lnTo>
                        <a:pt x="896771" y="913756"/>
                      </a:lnTo>
                      <a:cubicBezTo>
                        <a:pt x="896771" y="525735"/>
                        <a:pt x="400315" y="-28"/>
                        <a:pt x="400315" y="-28"/>
                      </a:cubicBezTo>
                      <a:close/>
                    </a:path>
                  </a:pathLst>
                </a:custGeom>
                <a:solidFill>
                  <a:srgbClr val="B90066"/>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55" name="Freeform: Shape 166">
                  <a:extLst>
                    <a:ext uri="{FF2B5EF4-FFF2-40B4-BE49-F238E27FC236}">
                      <a16:creationId xmlns:a16="http://schemas.microsoft.com/office/drawing/2014/main" id="{F814FFDD-9AB9-0C84-F840-1673EEB3BB46}"/>
                    </a:ext>
                  </a:extLst>
                </p:cNvPr>
                <p:cNvSpPr/>
                <p:nvPr/>
              </p:nvSpPr>
              <p:spPr>
                <a:xfrm>
                  <a:off x="2006541" y="3503529"/>
                  <a:ext cx="463065" cy="874869"/>
                </a:xfrm>
                <a:custGeom>
                  <a:avLst/>
                  <a:gdLst>
                    <a:gd name="connsiteX0" fmla="*/ 172309 w 463065"/>
                    <a:gd name="connsiteY0" fmla="*/ -28 h 874869"/>
                    <a:gd name="connsiteX1" fmla="*/ 458929 w 463065"/>
                    <a:gd name="connsiteY1" fmla="*/ 458916 h 874869"/>
                    <a:gd name="connsiteX2" fmla="*/ 13490 w 463065"/>
                    <a:gd name="connsiteY2" fmla="*/ 874579 h 874869"/>
                    <a:gd name="connsiteX3" fmla="*/ -15 w 463065"/>
                    <a:gd name="connsiteY3" fmla="*/ 873899 h 874869"/>
                  </a:gdLst>
                  <a:ahLst/>
                  <a:cxnLst>
                    <a:cxn ang="0">
                      <a:pos x="connsiteX0" y="connsiteY0"/>
                    </a:cxn>
                    <a:cxn ang="0">
                      <a:pos x="connsiteX1" y="connsiteY1"/>
                    </a:cxn>
                    <a:cxn ang="0">
                      <a:pos x="connsiteX2" y="connsiteY2"/>
                    </a:cxn>
                    <a:cxn ang="0">
                      <a:pos x="connsiteX3" y="connsiteY3"/>
                    </a:cxn>
                  </a:cxnLst>
                  <a:rect l="l" t="t" r="r" b="b"/>
                  <a:pathLst>
                    <a:path w="463065" h="874869">
                      <a:moveTo>
                        <a:pt x="172309" y="-28"/>
                      </a:moveTo>
                      <a:cubicBezTo>
                        <a:pt x="172309" y="-28"/>
                        <a:pt x="503475" y="14625"/>
                        <a:pt x="458929" y="458916"/>
                      </a:cubicBezTo>
                      <a:cubicBezTo>
                        <a:pt x="450705" y="696705"/>
                        <a:pt x="251273" y="882803"/>
                        <a:pt x="13490" y="874579"/>
                      </a:cubicBezTo>
                      <a:cubicBezTo>
                        <a:pt x="8983" y="874421"/>
                        <a:pt x="4481" y="874198"/>
                        <a:pt x="-15" y="873899"/>
                      </a:cubicBezTo>
                    </a:path>
                  </a:pathLst>
                </a:custGeom>
                <a:solidFill>
                  <a:srgbClr val="FFFFFF"/>
                </a:solidFill>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56" name="Freeform: Shape 167">
                  <a:extLst>
                    <a:ext uri="{FF2B5EF4-FFF2-40B4-BE49-F238E27FC236}">
                      <a16:creationId xmlns:a16="http://schemas.microsoft.com/office/drawing/2014/main" id="{54026014-AD77-F078-3F00-AD9FE4C986E7}"/>
                    </a:ext>
                  </a:extLst>
                </p:cNvPr>
                <p:cNvSpPr/>
                <p:nvPr/>
              </p:nvSpPr>
              <p:spPr>
                <a:xfrm>
                  <a:off x="2753277" y="3096166"/>
                  <a:ext cx="193424" cy="38098"/>
                </a:xfrm>
                <a:custGeom>
                  <a:avLst/>
                  <a:gdLst>
                    <a:gd name="connsiteX0" fmla="*/ 0 w 193424"/>
                    <a:gd name="connsiteY0" fmla="*/ 38099 h 38098"/>
                    <a:gd name="connsiteX1" fmla="*/ 193424 w 193424"/>
                    <a:gd name="connsiteY1" fmla="*/ 0 h 38098"/>
                  </a:gdLst>
                  <a:ahLst/>
                  <a:cxnLst>
                    <a:cxn ang="0">
                      <a:pos x="connsiteX0" y="connsiteY0"/>
                    </a:cxn>
                    <a:cxn ang="0">
                      <a:pos x="connsiteX1" y="connsiteY1"/>
                    </a:cxn>
                  </a:cxnLst>
                  <a:rect l="l" t="t" r="r" b="b"/>
                  <a:pathLst>
                    <a:path w="193424" h="38098">
                      <a:moveTo>
                        <a:pt x="0" y="38099"/>
                      </a:moveTo>
                      <a:lnTo>
                        <a:pt x="193424" y="0"/>
                      </a:lnTo>
                    </a:path>
                  </a:pathLst>
                </a:custGeom>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57" name="Freeform: Shape 168">
                  <a:extLst>
                    <a:ext uri="{FF2B5EF4-FFF2-40B4-BE49-F238E27FC236}">
                      <a16:creationId xmlns:a16="http://schemas.microsoft.com/office/drawing/2014/main" id="{E3C78651-4B7A-FF77-F257-8958DE58A453}"/>
                    </a:ext>
                  </a:extLst>
                </p:cNvPr>
                <p:cNvSpPr/>
                <p:nvPr/>
              </p:nvSpPr>
              <p:spPr>
                <a:xfrm>
                  <a:off x="2186485" y="2607329"/>
                  <a:ext cx="58613" cy="155325"/>
                </a:xfrm>
                <a:custGeom>
                  <a:avLst/>
                  <a:gdLst>
                    <a:gd name="connsiteX0" fmla="*/ 0 w 58613"/>
                    <a:gd name="connsiteY0" fmla="*/ 155326 h 155325"/>
                    <a:gd name="connsiteX1" fmla="*/ 0 w 58613"/>
                    <a:gd name="connsiteY1" fmla="*/ 0 h 155325"/>
                  </a:gdLst>
                  <a:ahLst/>
                  <a:cxnLst>
                    <a:cxn ang="0">
                      <a:pos x="connsiteX0" y="connsiteY0"/>
                    </a:cxn>
                    <a:cxn ang="0">
                      <a:pos x="connsiteX1" y="connsiteY1"/>
                    </a:cxn>
                  </a:cxnLst>
                  <a:rect l="l" t="t" r="r" b="b"/>
                  <a:pathLst>
                    <a:path w="58613" h="155325">
                      <a:moveTo>
                        <a:pt x="0" y="155326"/>
                      </a:moveTo>
                      <a:lnTo>
                        <a:pt x="0" y="0"/>
                      </a:lnTo>
                    </a:path>
                  </a:pathLst>
                </a:custGeom>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grpSp>
        </p:grpSp>
        <p:grpSp>
          <p:nvGrpSpPr>
            <p:cNvPr id="58" name="グループ化 57">
              <a:extLst>
                <a:ext uri="{FF2B5EF4-FFF2-40B4-BE49-F238E27FC236}">
                  <a16:creationId xmlns:a16="http://schemas.microsoft.com/office/drawing/2014/main" id="{DB492977-D610-544D-1E89-82F63881B928}"/>
                </a:ext>
              </a:extLst>
            </p:cNvPr>
            <p:cNvGrpSpPr/>
            <p:nvPr/>
          </p:nvGrpSpPr>
          <p:grpSpPr>
            <a:xfrm>
              <a:off x="7416000" y="3208074"/>
              <a:ext cx="720000" cy="720000"/>
              <a:chOff x="6710891" y="2322477"/>
              <a:chExt cx="720000" cy="720000"/>
            </a:xfrm>
          </p:grpSpPr>
          <p:sp>
            <p:nvSpPr>
              <p:cNvPr id="59" name="Shape 31130">
                <a:extLst>
                  <a:ext uri="{FF2B5EF4-FFF2-40B4-BE49-F238E27FC236}">
                    <a16:creationId xmlns:a16="http://schemas.microsoft.com/office/drawing/2014/main" id="{11892D4B-95DE-0B36-7696-789AFD2FFF93}"/>
                  </a:ext>
                </a:extLst>
              </p:cNvPr>
              <p:cNvSpPr/>
              <p:nvPr/>
            </p:nvSpPr>
            <p:spPr>
              <a:xfrm>
                <a:off x="6710891" y="2322477"/>
                <a:ext cx="720000" cy="720000"/>
              </a:xfrm>
              <a:prstGeom prst="ellipse">
                <a:avLst/>
              </a:prstGeom>
              <a:solidFill>
                <a:schemeClr val="bg1"/>
              </a:solidFill>
              <a:ln w="12700" cap="flat">
                <a:solidFill>
                  <a:srgbClr val="BEBEBE"/>
                </a:solidFill>
                <a:miter lim="400000"/>
              </a:ln>
              <a:effectLst/>
            </p:spPr>
            <p:txBody>
              <a:bodyPr wrap="square" lIns="0" tIns="0" rIns="0" bIns="0" numCol="1" anchor="t">
                <a:noAutofit/>
              </a:bodyPr>
              <a:lstStyle/>
              <a:p>
                <a:endParaRPr sz="2532" dirty="0">
                  <a:latin typeface="+mj-lt"/>
                </a:endParaRPr>
              </a:p>
            </p:txBody>
          </p:sp>
          <p:grpSp>
            <p:nvGrpSpPr>
              <p:cNvPr id="60" name="Group 124">
                <a:extLst>
                  <a:ext uri="{FF2B5EF4-FFF2-40B4-BE49-F238E27FC236}">
                    <a16:creationId xmlns:a16="http://schemas.microsoft.com/office/drawing/2014/main" id="{694F3645-D3AC-3912-9C61-42EA8CD9167D}"/>
                  </a:ext>
                </a:extLst>
              </p:cNvPr>
              <p:cNvGrpSpPr>
                <a:grpSpLocks noChangeAspect="1"/>
              </p:cNvGrpSpPr>
              <p:nvPr/>
            </p:nvGrpSpPr>
            <p:grpSpPr>
              <a:xfrm>
                <a:off x="6886057" y="2460370"/>
                <a:ext cx="369668" cy="444214"/>
                <a:chOff x="1822640" y="1462547"/>
                <a:chExt cx="3541671" cy="4255844"/>
              </a:xfrm>
            </p:grpSpPr>
            <p:sp>
              <p:nvSpPr>
                <p:cNvPr id="61" name="Freeform: Shape 125">
                  <a:extLst>
                    <a:ext uri="{FF2B5EF4-FFF2-40B4-BE49-F238E27FC236}">
                      <a16:creationId xmlns:a16="http://schemas.microsoft.com/office/drawing/2014/main" id="{B080F728-4300-F28A-AD0F-9DA2287F3284}"/>
                    </a:ext>
                  </a:extLst>
                </p:cNvPr>
                <p:cNvSpPr/>
                <p:nvPr/>
              </p:nvSpPr>
              <p:spPr>
                <a:xfrm>
                  <a:off x="2954565" y="2483157"/>
                  <a:ext cx="2409746" cy="3235234"/>
                </a:xfrm>
                <a:custGeom>
                  <a:avLst/>
                  <a:gdLst>
                    <a:gd name="connsiteX0" fmla="*/ -27 w 2409746"/>
                    <a:gd name="connsiteY0" fmla="*/ 2305396 h 3235235"/>
                    <a:gd name="connsiteX1" fmla="*/ 1764918 w 2409746"/>
                    <a:gd name="connsiteY1" fmla="*/ 3169091 h 3235235"/>
                    <a:gd name="connsiteX2" fmla="*/ 2400620 w 2409746"/>
                    <a:gd name="connsiteY2" fmla="*/ 1665001 h 3235235"/>
                    <a:gd name="connsiteX3" fmla="*/ 1451090 w 2409746"/>
                    <a:gd name="connsiteY3" fmla="*/ -27 h 3235235"/>
                  </a:gdLst>
                  <a:ahLst/>
                  <a:cxnLst>
                    <a:cxn ang="0">
                      <a:pos x="connsiteX0" y="connsiteY0"/>
                    </a:cxn>
                    <a:cxn ang="0">
                      <a:pos x="connsiteX1" y="connsiteY1"/>
                    </a:cxn>
                    <a:cxn ang="0">
                      <a:pos x="connsiteX2" y="connsiteY2"/>
                    </a:cxn>
                    <a:cxn ang="0">
                      <a:pos x="connsiteX3" y="connsiteY3"/>
                    </a:cxn>
                  </a:cxnLst>
                  <a:rect l="l" t="t" r="r" b="b"/>
                  <a:pathLst>
                    <a:path w="2409746" h="3235235">
                      <a:moveTo>
                        <a:pt x="-27" y="2305396"/>
                      </a:moveTo>
                      <a:cubicBezTo>
                        <a:pt x="-27" y="2305396"/>
                        <a:pt x="899210" y="3528517"/>
                        <a:pt x="1764918" y="3169091"/>
                      </a:cubicBezTo>
                      <a:cubicBezTo>
                        <a:pt x="2203472" y="3008825"/>
                        <a:pt x="2368433" y="2176646"/>
                        <a:pt x="2400620" y="1665001"/>
                      </a:cubicBezTo>
                      <a:cubicBezTo>
                        <a:pt x="2400620" y="1665001"/>
                        <a:pt x="2569604" y="268872"/>
                        <a:pt x="1451090" y="-27"/>
                      </a:cubicBez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62" name="Freeform: Shape 126">
                  <a:extLst>
                    <a:ext uri="{FF2B5EF4-FFF2-40B4-BE49-F238E27FC236}">
                      <a16:creationId xmlns:a16="http://schemas.microsoft.com/office/drawing/2014/main" id="{330C2316-6433-C548-C514-46D589413332}"/>
                    </a:ext>
                  </a:extLst>
                </p:cNvPr>
                <p:cNvSpPr/>
                <p:nvPr/>
              </p:nvSpPr>
              <p:spPr>
                <a:xfrm>
                  <a:off x="2596480" y="1981569"/>
                  <a:ext cx="268228" cy="2254458"/>
                </a:xfrm>
                <a:custGeom>
                  <a:avLst/>
                  <a:gdLst>
                    <a:gd name="connsiteX0" fmla="*/ 81783 w 268228"/>
                    <a:gd name="connsiteY0" fmla="*/ 2254432 h 2254458"/>
                    <a:gd name="connsiteX1" fmla="*/ 11372 w 268228"/>
                    <a:gd name="connsiteY1" fmla="*/ 1543627 h 2254458"/>
                    <a:gd name="connsiteX2" fmla="*/ 222603 w 268228"/>
                    <a:gd name="connsiteY2" fmla="*/ 697367 h 2254458"/>
                    <a:gd name="connsiteX3" fmla="*/ -27 w 268228"/>
                    <a:gd name="connsiteY3" fmla="*/ 268202 h 2254458"/>
                    <a:gd name="connsiteX4" fmla="*/ 268201 w 268228"/>
                    <a:gd name="connsiteY4" fmla="*/ -27 h 2254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28" h="2254458">
                      <a:moveTo>
                        <a:pt x="81783" y="2254432"/>
                      </a:moveTo>
                      <a:cubicBezTo>
                        <a:pt x="81783" y="2254432"/>
                        <a:pt x="-35568" y="1852090"/>
                        <a:pt x="11372" y="1543627"/>
                      </a:cubicBezTo>
                      <a:cubicBezTo>
                        <a:pt x="58312" y="1235165"/>
                        <a:pt x="217238" y="997112"/>
                        <a:pt x="222603" y="697367"/>
                      </a:cubicBezTo>
                      <a:cubicBezTo>
                        <a:pt x="229141" y="525091"/>
                        <a:pt x="144581" y="362075"/>
                        <a:pt x="-27" y="268202"/>
                      </a:cubicBezTo>
                      <a:lnTo>
                        <a:pt x="268201" y="-27"/>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63" name="Freeform: Shape 127">
                  <a:extLst>
                    <a:ext uri="{FF2B5EF4-FFF2-40B4-BE49-F238E27FC236}">
                      <a16:creationId xmlns:a16="http://schemas.microsoft.com/office/drawing/2014/main" id="{E883E705-9BEA-8FE5-304A-2483484C254C}"/>
                    </a:ext>
                  </a:extLst>
                </p:cNvPr>
                <p:cNvSpPr/>
                <p:nvPr/>
              </p:nvSpPr>
              <p:spPr>
                <a:xfrm>
                  <a:off x="2774852" y="1462547"/>
                  <a:ext cx="1247263" cy="1347176"/>
                </a:xfrm>
                <a:custGeom>
                  <a:avLst/>
                  <a:gdLst>
                    <a:gd name="connsiteX0" fmla="*/ 1247236 w 1247263"/>
                    <a:gd name="connsiteY0" fmla="*/ 444562 h 1347176"/>
                    <a:gd name="connsiteX1" fmla="*/ 1072888 w 1247263"/>
                    <a:gd name="connsiteY1" fmla="*/ 257473 h 1347176"/>
                    <a:gd name="connsiteX2" fmla="*/ 1072888 w 1247263"/>
                    <a:gd name="connsiteY2" fmla="*/ -27 h 1347176"/>
                    <a:gd name="connsiteX3" fmla="*/ 871716 w 1247263"/>
                    <a:gd name="connsiteY3" fmla="*/ -27 h 1347176"/>
                    <a:gd name="connsiteX4" fmla="*/ 871716 w 1247263"/>
                    <a:gd name="connsiteY4" fmla="*/ 190416 h 1347176"/>
                    <a:gd name="connsiteX5" fmla="*/ 646404 w 1247263"/>
                    <a:gd name="connsiteY5" fmla="*/ 194439 h 1347176"/>
                    <a:gd name="connsiteX6" fmla="*/ 586053 w 1247263"/>
                    <a:gd name="connsiteY6" fmla="*/ 2656 h 1347176"/>
                    <a:gd name="connsiteX7" fmla="*/ 393598 w 1247263"/>
                    <a:gd name="connsiteY7" fmla="*/ 65019 h 1347176"/>
                    <a:gd name="connsiteX8" fmla="*/ 460656 w 1247263"/>
                    <a:gd name="connsiteY8" fmla="*/ 266190 h 1347176"/>
                    <a:gd name="connsiteX9" fmla="*/ 326541 w 1247263"/>
                    <a:gd name="connsiteY9" fmla="*/ 400304 h 1347176"/>
                    <a:gd name="connsiteX10" fmla="*/ 148169 w 1247263"/>
                    <a:gd name="connsiteY10" fmla="*/ 245402 h 1347176"/>
                    <a:gd name="connsiteX11" fmla="*/ -27 w 1247263"/>
                    <a:gd name="connsiteY11" fmla="*/ 407010 h 1347176"/>
                    <a:gd name="connsiteX12" fmla="*/ 207179 w 1247263"/>
                    <a:gd name="connsiteY12" fmla="*/ 599464 h 1347176"/>
                    <a:gd name="connsiteX13" fmla="*/ 622934 w 1247263"/>
                    <a:gd name="connsiteY13" fmla="*/ 1347150 h 1347176"/>
                    <a:gd name="connsiteX14" fmla="*/ 1247236 w 1247263"/>
                    <a:gd name="connsiteY14" fmla="*/ 444562 h 1347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7263" h="1347176">
                      <a:moveTo>
                        <a:pt x="1247236" y="444562"/>
                      </a:moveTo>
                      <a:cubicBezTo>
                        <a:pt x="1203374" y="370296"/>
                        <a:pt x="1143881" y="306458"/>
                        <a:pt x="1072888" y="257473"/>
                      </a:cubicBezTo>
                      <a:lnTo>
                        <a:pt x="1072888" y="-27"/>
                      </a:lnTo>
                      <a:lnTo>
                        <a:pt x="871716" y="-27"/>
                      </a:lnTo>
                      <a:lnTo>
                        <a:pt x="871716" y="190416"/>
                      </a:lnTo>
                      <a:cubicBezTo>
                        <a:pt x="796827" y="180578"/>
                        <a:pt x="720891" y="181933"/>
                        <a:pt x="646404" y="194439"/>
                      </a:cubicBezTo>
                      <a:lnTo>
                        <a:pt x="586053" y="2656"/>
                      </a:lnTo>
                      <a:lnTo>
                        <a:pt x="393598" y="65019"/>
                      </a:lnTo>
                      <a:lnTo>
                        <a:pt x="460656" y="266190"/>
                      </a:lnTo>
                      <a:cubicBezTo>
                        <a:pt x="409987" y="304500"/>
                        <a:pt x="364851" y="349636"/>
                        <a:pt x="326541" y="400304"/>
                      </a:cubicBezTo>
                      <a:lnTo>
                        <a:pt x="148169" y="245402"/>
                      </a:lnTo>
                      <a:lnTo>
                        <a:pt x="-27" y="407010"/>
                      </a:lnTo>
                      <a:lnTo>
                        <a:pt x="207179" y="599464"/>
                      </a:lnTo>
                      <a:cubicBezTo>
                        <a:pt x="207179" y="599464"/>
                        <a:pt x="39536" y="1172131"/>
                        <a:pt x="622934" y="1347150"/>
                      </a:cubicBezTo>
                      <a:cubicBezTo>
                        <a:pt x="624946" y="1347150"/>
                        <a:pt x="763754" y="626287"/>
                        <a:pt x="1247236" y="444562"/>
                      </a:cubicBezTo>
                      <a:close/>
                    </a:path>
                  </a:pathLst>
                </a:custGeom>
                <a:solidFill>
                  <a:srgbClr val="F3D8E8"/>
                </a:solidFill>
                <a:ln w="6350" cap="flat">
                  <a:solidFill>
                    <a:schemeClr val="tx1"/>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64" name="Freeform: Shape 128">
                  <a:extLst>
                    <a:ext uri="{FF2B5EF4-FFF2-40B4-BE49-F238E27FC236}">
                      <a16:creationId xmlns:a16="http://schemas.microsoft.com/office/drawing/2014/main" id="{F3DC8CF8-0672-DA1E-AA37-865E08A2F121}"/>
                    </a:ext>
                  </a:extLst>
                </p:cNvPr>
                <p:cNvSpPr/>
                <p:nvPr/>
              </p:nvSpPr>
              <p:spPr>
                <a:xfrm>
                  <a:off x="2774852" y="1462547"/>
                  <a:ext cx="1247263" cy="1347176"/>
                </a:xfrm>
                <a:custGeom>
                  <a:avLst/>
                  <a:gdLst>
                    <a:gd name="connsiteX0" fmla="*/ 1247236 w 1247263"/>
                    <a:gd name="connsiteY0" fmla="*/ 444562 h 1347176"/>
                    <a:gd name="connsiteX1" fmla="*/ 1072888 w 1247263"/>
                    <a:gd name="connsiteY1" fmla="*/ 257473 h 1347176"/>
                    <a:gd name="connsiteX2" fmla="*/ 1072888 w 1247263"/>
                    <a:gd name="connsiteY2" fmla="*/ -27 h 1347176"/>
                    <a:gd name="connsiteX3" fmla="*/ 871716 w 1247263"/>
                    <a:gd name="connsiteY3" fmla="*/ -27 h 1347176"/>
                    <a:gd name="connsiteX4" fmla="*/ 871716 w 1247263"/>
                    <a:gd name="connsiteY4" fmla="*/ 190416 h 1347176"/>
                    <a:gd name="connsiteX5" fmla="*/ 646404 w 1247263"/>
                    <a:gd name="connsiteY5" fmla="*/ 194439 h 1347176"/>
                    <a:gd name="connsiteX6" fmla="*/ 586053 w 1247263"/>
                    <a:gd name="connsiteY6" fmla="*/ 2656 h 1347176"/>
                    <a:gd name="connsiteX7" fmla="*/ 393598 w 1247263"/>
                    <a:gd name="connsiteY7" fmla="*/ 65019 h 1347176"/>
                    <a:gd name="connsiteX8" fmla="*/ 460656 w 1247263"/>
                    <a:gd name="connsiteY8" fmla="*/ 266190 h 1347176"/>
                    <a:gd name="connsiteX9" fmla="*/ 326541 w 1247263"/>
                    <a:gd name="connsiteY9" fmla="*/ 400304 h 1347176"/>
                    <a:gd name="connsiteX10" fmla="*/ 148169 w 1247263"/>
                    <a:gd name="connsiteY10" fmla="*/ 245402 h 1347176"/>
                    <a:gd name="connsiteX11" fmla="*/ -27 w 1247263"/>
                    <a:gd name="connsiteY11" fmla="*/ 407010 h 1347176"/>
                    <a:gd name="connsiteX12" fmla="*/ 207179 w 1247263"/>
                    <a:gd name="connsiteY12" fmla="*/ 599464 h 1347176"/>
                    <a:gd name="connsiteX13" fmla="*/ 622934 w 1247263"/>
                    <a:gd name="connsiteY13" fmla="*/ 1347150 h 1347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47263" h="1347176">
                      <a:moveTo>
                        <a:pt x="1247236" y="444562"/>
                      </a:moveTo>
                      <a:cubicBezTo>
                        <a:pt x="1203374" y="370296"/>
                        <a:pt x="1143881" y="306458"/>
                        <a:pt x="1072888" y="257473"/>
                      </a:cubicBezTo>
                      <a:lnTo>
                        <a:pt x="1072888" y="-27"/>
                      </a:lnTo>
                      <a:lnTo>
                        <a:pt x="871716" y="-27"/>
                      </a:lnTo>
                      <a:lnTo>
                        <a:pt x="871716" y="190416"/>
                      </a:lnTo>
                      <a:cubicBezTo>
                        <a:pt x="796827" y="180578"/>
                        <a:pt x="720891" y="181933"/>
                        <a:pt x="646404" y="194439"/>
                      </a:cubicBezTo>
                      <a:lnTo>
                        <a:pt x="586053" y="2656"/>
                      </a:lnTo>
                      <a:lnTo>
                        <a:pt x="393598" y="65019"/>
                      </a:lnTo>
                      <a:lnTo>
                        <a:pt x="460656" y="266190"/>
                      </a:lnTo>
                      <a:cubicBezTo>
                        <a:pt x="409987" y="304500"/>
                        <a:pt x="364851" y="349636"/>
                        <a:pt x="326541" y="400304"/>
                      </a:cubicBezTo>
                      <a:lnTo>
                        <a:pt x="148169" y="245402"/>
                      </a:lnTo>
                      <a:lnTo>
                        <a:pt x="-27" y="407010"/>
                      </a:lnTo>
                      <a:lnTo>
                        <a:pt x="207179" y="599464"/>
                      </a:lnTo>
                      <a:cubicBezTo>
                        <a:pt x="207179" y="599464"/>
                        <a:pt x="39536" y="1172131"/>
                        <a:pt x="622934" y="1347150"/>
                      </a:cubicBez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65" name="Freeform: Shape 129">
                  <a:extLst>
                    <a:ext uri="{FF2B5EF4-FFF2-40B4-BE49-F238E27FC236}">
                      <a16:creationId xmlns:a16="http://schemas.microsoft.com/office/drawing/2014/main" id="{03886A03-D554-C495-9E8B-8340D3A86912}"/>
                    </a:ext>
                  </a:extLst>
                </p:cNvPr>
                <p:cNvSpPr/>
                <p:nvPr/>
              </p:nvSpPr>
              <p:spPr>
                <a:xfrm>
                  <a:off x="2908966" y="1691212"/>
                  <a:ext cx="1892353" cy="1772318"/>
                </a:xfrm>
                <a:custGeom>
                  <a:avLst/>
                  <a:gdLst>
                    <a:gd name="connsiteX0" fmla="*/ -27 w 1892353"/>
                    <a:gd name="connsiteY0" fmla="*/ 1587215 h 1772318"/>
                    <a:gd name="connsiteX1" fmla="*/ 482114 w 1892353"/>
                    <a:gd name="connsiteY1" fmla="*/ 1240529 h 1772318"/>
                    <a:gd name="connsiteX2" fmla="*/ 897868 w 1892353"/>
                    <a:gd name="connsiteY2" fmla="*/ 364093 h 1772318"/>
                    <a:gd name="connsiteX3" fmla="*/ 1691155 w 1892353"/>
                    <a:gd name="connsiteY3" fmla="*/ -27 h 1772318"/>
                    <a:gd name="connsiteX4" fmla="*/ 1892327 w 1892353"/>
                    <a:gd name="connsiteY4" fmla="*/ 557888 h 1772318"/>
                    <a:gd name="connsiteX5" fmla="*/ 1269365 w 1892353"/>
                    <a:gd name="connsiteY5" fmla="*/ 1016559 h 1772318"/>
                    <a:gd name="connsiteX6" fmla="*/ 1207002 w 1892353"/>
                    <a:gd name="connsiteY6" fmla="*/ 1772292 h 1772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353" h="1772318">
                      <a:moveTo>
                        <a:pt x="-27" y="1587215"/>
                      </a:moveTo>
                      <a:cubicBezTo>
                        <a:pt x="-27" y="1587215"/>
                        <a:pt x="387563" y="1598614"/>
                        <a:pt x="482114" y="1240529"/>
                      </a:cubicBezTo>
                      <a:cubicBezTo>
                        <a:pt x="576664" y="882445"/>
                        <a:pt x="651098" y="547159"/>
                        <a:pt x="897868" y="364093"/>
                      </a:cubicBezTo>
                      <a:cubicBezTo>
                        <a:pt x="1144639" y="181028"/>
                        <a:pt x="1691155" y="-27"/>
                        <a:pt x="1691155" y="-27"/>
                      </a:cubicBezTo>
                      <a:lnTo>
                        <a:pt x="1892327" y="557888"/>
                      </a:lnTo>
                      <a:cubicBezTo>
                        <a:pt x="1892327" y="557888"/>
                        <a:pt x="1369280" y="722849"/>
                        <a:pt x="1269365" y="1016559"/>
                      </a:cubicBezTo>
                      <a:cubicBezTo>
                        <a:pt x="1189809" y="1260137"/>
                        <a:pt x="1168451" y="1518971"/>
                        <a:pt x="1207002" y="1772292"/>
                      </a:cubicBez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66" name="Freeform: Shape 130">
                  <a:extLst>
                    <a:ext uri="{FF2B5EF4-FFF2-40B4-BE49-F238E27FC236}">
                      <a16:creationId xmlns:a16="http://schemas.microsoft.com/office/drawing/2014/main" id="{C25DD2D6-BBA7-4DDD-E4AF-3DC5DD7855DD}"/>
                    </a:ext>
                  </a:extLst>
                </p:cNvPr>
                <p:cNvSpPr/>
                <p:nvPr/>
              </p:nvSpPr>
              <p:spPr>
                <a:xfrm>
                  <a:off x="4175677" y="3692195"/>
                  <a:ext cx="279628" cy="253475"/>
                </a:xfrm>
                <a:custGeom>
                  <a:avLst/>
                  <a:gdLst>
                    <a:gd name="connsiteX0" fmla="*/ -27 w 279628"/>
                    <a:gd name="connsiteY0" fmla="*/ -27 h 253475"/>
                    <a:gd name="connsiteX1" fmla="*/ 279601 w 279628"/>
                    <a:gd name="connsiteY1" fmla="*/ 253449 h 253475"/>
                  </a:gdLst>
                  <a:ahLst/>
                  <a:cxnLst>
                    <a:cxn ang="0">
                      <a:pos x="connsiteX0" y="connsiteY0"/>
                    </a:cxn>
                    <a:cxn ang="0">
                      <a:pos x="connsiteX1" y="connsiteY1"/>
                    </a:cxn>
                  </a:cxnLst>
                  <a:rect l="l" t="t" r="r" b="b"/>
                  <a:pathLst>
                    <a:path w="279628" h="253475">
                      <a:moveTo>
                        <a:pt x="-27" y="-27"/>
                      </a:moveTo>
                      <a:cubicBezTo>
                        <a:pt x="45317" y="125652"/>
                        <a:pt x="150087" y="220625"/>
                        <a:pt x="279601" y="253449"/>
                      </a:cubicBez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67" name="Freeform: Shape 131">
                  <a:extLst>
                    <a:ext uri="{FF2B5EF4-FFF2-40B4-BE49-F238E27FC236}">
                      <a16:creationId xmlns:a16="http://schemas.microsoft.com/office/drawing/2014/main" id="{E0B6B353-5FE1-E86D-EBDE-427DAD16341C}"/>
                    </a:ext>
                  </a:extLst>
                </p:cNvPr>
                <p:cNvSpPr/>
                <p:nvPr/>
              </p:nvSpPr>
              <p:spPr>
                <a:xfrm>
                  <a:off x="1822640" y="4071738"/>
                  <a:ext cx="2159241" cy="846260"/>
                </a:xfrm>
                <a:custGeom>
                  <a:avLst/>
                  <a:gdLst>
                    <a:gd name="connsiteX0" fmla="*/ 2159242 w 2159241"/>
                    <a:gd name="connsiteY0" fmla="*/ 407707 h 846260"/>
                    <a:gd name="connsiteX1" fmla="*/ 1715993 w 2159241"/>
                    <a:gd name="connsiteY1" fmla="*/ 407707 h 846260"/>
                    <a:gd name="connsiteX2" fmla="*/ 1614066 w 2159241"/>
                    <a:gd name="connsiteY2" fmla="*/ 775850 h 846260"/>
                    <a:gd name="connsiteX3" fmla="*/ 1433683 w 2159241"/>
                    <a:gd name="connsiteY3" fmla="*/ 0 h 846260"/>
                    <a:gd name="connsiteX4" fmla="*/ 1292863 w 2159241"/>
                    <a:gd name="connsiteY4" fmla="*/ 388261 h 846260"/>
                    <a:gd name="connsiteX5" fmla="*/ 893202 w 2159241"/>
                    <a:gd name="connsiteY5" fmla="*/ 388261 h 846260"/>
                    <a:gd name="connsiteX6" fmla="*/ 712818 w 2159241"/>
                    <a:gd name="connsiteY6" fmla="*/ 846260 h 846260"/>
                    <a:gd name="connsiteX7" fmla="*/ 548528 w 2159241"/>
                    <a:gd name="connsiteY7" fmla="*/ 76445 h 846260"/>
                    <a:gd name="connsiteX8" fmla="*/ 407708 w 2159241"/>
                    <a:gd name="connsiteY8" fmla="*/ 423130 h 846260"/>
                    <a:gd name="connsiteX9" fmla="*/ 0 w 2159241"/>
                    <a:gd name="connsiteY9" fmla="*/ 423130 h 846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9241" h="846260">
                      <a:moveTo>
                        <a:pt x="2159242" y="407707"/>
                      </a:moveTo>
                      <a:lnTo>
                        <a:pt x="1715993" y="407707"/>
                      </a:lnTo>
                      <a:lnTo>
                        <a:pt x="1614066" y="775850"/>
                      </a:lnTo>
                      <a:lnTo>
                        <a:pt x="1433683" y="0"/>
                      </a:lnTo>
                      <a:lnTo>
                        <a:pt x="1292863" y="388261"/>
                      </a:lnTo>
                      <a:lnTo>
                        <a:pt x="893202" y="388261"/>
                      </a:lnTo>
                      <a:lnTo>
                        <a:pt x="712818" y="846260"/>
                      </a:lnTo>
                      <a:lnTo>
                        <a:pt x="548528" y="76445"/>
                      </a:lnTo>
                      <a:lnTo>
                        <a:pt x="407708" y="423130"/>
                      </a:lnTo>
                      <a:lnTo>
                        <a:pt x="0" y="423130"/>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grpSp>
          <p:nvGrpSpPr>
            <p:cNvPr id="68" name="グループ化 67">
              <a:extLst>
                <a:ext uri="{FF2B5EF4-FFF2-40B4-BE49-F238E27FC236}">
                  <a16:creationId xmlns:a16="http://schemas.microsoft.com/office/drawing/2014/main" id="{B00A5274-3B06-65A3-D6AD-80D844095EEA}"/>
                </a:ext>
              </a:extLst>
            </p:cNvPr>
            <p:cNvGrpSpPr/>
            <p:nvPr/>
          </p:nvGrpSpPr>
          <p:grpSpPr>
            <a:xfrm>
              <a:off x="7416000" y="4120738"/>
              <a:ext cx="720000" cy="720000"/>
              <a:chOff x="3248802" y="3729209"/>
              <a:chExt cx="720000" cy="720000"/>
            </a:xfrm>
          </p:grpSpPr>
          <p:sp>
            <p:nvSpPr>
              <p:cNvPr id="69" name="Shape 31123">
                <a:extLst>
                  <a:ext uri="{FF2B5EF4-FFF2-40B4-BE49-F238E27FC236}">
                    <a16:creationId xmlns:a16="http://schemas.microsoft.com/office/drawing/2014/main" id="{0E0A1E3D-B9BB-E6BC-F039-06B5C8093679}"/>
                  </a:ext>
                </a:extLst>
              </p:cNvPr>
              <p:cNvSpPr>
                <a:spLocks/>
              </p:cNvSpPr>
              <p:nvPr/>
            </p:nvSpPr>
            <p:spPr>
              <a:xfrm>
                <a:off x="3248802" y="3729209"/>
                <a:ext cx="720000" cy="720000"/>
              </a:xfrm>
              <a:prstGeom prst="ellipse">
                <a:avLst/>
              </a:prstGeom>
              <a:solidFill>
                <a:schemeClr val="bg1"/>
              </a:solidFill>
              <a:ln w="12700" cap="flat">
                <a:solidFill>
                  <a:srgbClr val="BEBEBE"/>
                </a:solidFill>
                <a:miter lim="400000"/>
              </a:ln>
              <a:effectLst/>
            </p:spPr>
            <p:txBody>
              <a:bodyPr wrap="square" lIns="0" tIns="0" rIns="0" bIns="0" numCol="1" anchor="t">
                <a:noAutofit/>
              </a:bodyPr>
              <a:lstStyle/>
              <a:p>
                <a:endParaRPr sz="2532" dirty="0">
                  <a:latin typeface="+mj-lt"/>
                </a:endParaRPr>
              </a:p>
            </p:txBody>
          </p:sp>
          <p:grpSp>
            <p:nvGrpSpPr>
              <p:cNvPr id="70" name="Group 115">
                <a:extLst>
                  <a:ext uri="{FF2B5EF4-FFF2-40B4-BE49-F238E27FC236}">
                    <a16:creationId xmlns:a16="http://schemas.microsoft.com/office/drawing/2014/main" id="{E03B0C8B-B129-CC49-A51C-F0F7261DAFE8}"/>
                  </a:ext>
                </a:extLst>
              </p:cNvPr>
              <p:cNvGrpSpPr>
                <a:grpSpLocks noChangeAspect="1"/>
              </p:cNvGrpSpPr>
              <p:nvPr/>
            </p:nvGrpSpPr>
            <p:grpSpPr>
              <a:xfrm>
                <a:off x="3356162" y="3932560"/>
                <a:ext cx="505280" cy="313298"/>
                <a:chOff x="1136003" y="2425850"/>
                <a:chExt cx="4597243" cy="2850492"/>
              </a:xfrm>
            </p:grpSpPr>
            <p:sp>
              <p:nvSpPr>
                <p:cNvPr id="71" name="Freeform: Shape 116">
                  <a:extLst>
                    <a:ext uri="{FF2B5EF4-FFF2-40B4-BE49-F238E27FC236}">
                      <a16:creationId xmlns:a16="http://schemas.microsoft.com/office/drawing/2014/main" id="{4DAA1E34-E285-F6F1-04D0-8E85AEA54077}"/>
                    </a:ext>
                  </a:extLst>
                </p:cNvPr>
                <p:cNvSpPr/>
                <p:nvPr/>
              </p:nvSpPr>
              <p:spPr>
                <a:xfrm>
                  <a:off x="1136003" y="2425850"/>
                  <a:ext cx="3268236" cy="2850492"/>
                </a:xfrm>
                <a:custGeom>
                  <a:avLst/>
                  <a:gdLst>
                    <a:gd name="connsiteX0" fmla="*/ 2932321 w 3268236"/>
                    <a:gd name="connsiteY0" fmla="*/ 1298163 h 2850492"/>
                    <a:gd name="connsiteX1" fmla="*/ 3268215 w 3268236"/>
                    <a:gd name="connsiteY1" fmla="*/ 2274595 h 2850492"/>
                    <a:gd name="connsiteX2" fmla="*/ 2699179 w 3268236"/>
                    <a:gd name="connsiteY2" fmla="*/ 2611089 h 2850492"/>
                    <a:gd name="connsiteX3" fmla="*/ 2424575 w 3268236"/>
                    <a:gd name="connsiteY3" fmla="*/ 2099739 h 2850492"/>
                    <a:gd name="connsiteX4" fmla="*/ 2163191 w 3268236"/>
                    <a:gd name="connsiteY4" fmla="*/ 2430825 h 2850492"/>
                    <a:gd name="connsiteX5" fmla="*/ 850861 w 3268236"/>
                    <a:gd name="connsiteY5" fmla="*/ 2772125 h 2850492"/>
                    <a:gd name="connsiteX6" fmla="*/ 64906 w 3268236"/>
                    <a:gd name="connsiteY6" fmla="*/ 1827539 h 2850492"/>
                    <a:gd name="connsiteX7" fmla="*/ 305259 w 3268236"/>
                    <a:gd name="connsiteY7" fmla="*/ 372204 h 2850492"/>
                    <a:gd name="connsiteX8" fmla="*/ 864081 w 3268236"/>
                    <a:gd name="connsiteY8" fmla="*/ 6267 h 2850492"/>
                    <a:gd name="connsiteX9" fmla="*/ 1356205 w 3268236"/>
                    <a:gd name="connsiteY9" fmla="*/ 413064 h 285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8236" h="2850492">
                      <a:moveTo>
                        <a:pt x="2932321" y="1298163"/>
                      </a:moveTo>
                      <a:cubicBezTo>
                        <a:pt x="3000222" y="1453791"/>
                        <a:pt x="3268215" y="2274595"/>
                        <a:pt x="3268215" y="2274595"/>
                      </a:cubicBezTo>
                      <a:lnTo>
                        <a:pt x="2699179" y="2611089"/>
                      </a:lnTo>
                      <a:lnTo>
                        <a:pt x="2424575" y="2099739"/>
                      </a:lnTo>
                      <a:cubicBezTo>
                        <a:pt x="2330236" y="2219915"/>
                        <a:pt x="2254525" y="2333482"/>
                        <a:pt x="2163191" y="2430825"/>
                      </a:cubicBezTo>
                      <a:cubicBezTo>
                        <a:pt x="1802661" y="2815989"/>
                        <a:pt x="1285300" y="2951789"/>
                        <a:pt x="850861" y="2772125"/>
                      </a:cubicBezTo>
                      <a:cubicBezTo>
                        <a:pt x="416423" y="2592461"/>
                        <a:pt x="183280" y="2255367"/>
                        <a:pt x="64906" y="1827539"/>
                      </a:cubicBezTo>
                      <a:cubicBezTo>
                        <a:pt x="-78705" y="1308978"/>
                        <a:pt x="22243" y="821663"/>
                        <a:pt x="305259" y="372204"/>
                      </a:cubicBezTo>
                      <a:cubicBezTo>
                        <a:pt x="425748" y="171167"/>
                        <a:pt x="631635" y="36347"/>
                        <a:pt x="864081" y="6267"/>
                      </a:cubicBezTo>
                      <a:cubicBezTo>
                        <a:pt x="1236629" y="-49014"/>
                        <a:pt x="1295515" y="274260"/>
                        <a:pt x="1356205" y="413064"/>
                      </a:cubicBezTo>
                    </a:path>
                  </a:pathLst>
                </a:custGeom>
                <a:solidFill>
                  <a:srgbClr val="B90066"/>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72" name="Freeform: Shape 117">
                  <a:extLst>
                    <a:ext uri="{FF2B5EF4-FFF2-40B4-BE49-F238E27FC236}">
                      <a16:creationId xmlns:a16="http://schemas.microsoft.com/office/drawing/2014/main" id="{6FB28F8C-1B06-221B-174A-80F1E019653A}"/>
                    </a:ext>
                  </a:extLst>
                </p:cNvPr>
                <p:cNvSpPr/>
                <p:nvPr/>
              </p:nvSpPr>
              <p:spPr>
                <a:xfrm>
                  <a:off x="1820293" y="2603996"/>
                  <a:ext cx="3912953" cy="2096682"/>
                </a:xfrm>
                <a:custGeom>
                  <a:avLst/>
                  <a:gdLst>
                    <a:gd name="connsiteX0" fmla="*/ 28969 w 3912953"/>
                    <a:gd name="connsiteY0" fmla="*/ 1389212 h 2096682"/>
                    <a:gd name="connsiteX1" fmla="*/ 22960 w 3912953"/>
                    <a:gd name="connsiteY1" fmla="*/ 951169 h 2096682"/>
                    <a:gd name="connsiteX2" fmla="*/ 383490 w 3912953"/>
                    <a:gd name="connsiteY2" fmla="*/ 413981 h 2096682"/>
                    <a:gd name="connsiteX3" fmla="*/ 1303443 w 3912953"/>
                    <a:gd name="connsiteY3" fmla="*/ 113540 h 2096682"/>
                    <a:gd name="connsiteX4" fmla="*/ 2919819 w 3912953"/>
                    <a:gd name="connsiteY4" fmla="*/ 27013 h 2096682"/>
                    <a:gd name="connsiteX5" fmla="*/ 3640879 w 3912953"/>
                    <a:gd name="connsiteY5" fmla="*/ -27 h 2096682"/>
                    <a:gd name="connsiteX6" fmla="*/ 3896856 w 3912953"/>
                    <a:gd name="connsiteY6" fmla="*/ 108733 h 2096682"/>
                    <a:gd name="connsiteX7" fmla="*/ 3804920 w 3912953"/>
                    <a:gd name="connsiteY7" fmla="*/ 401963 h 2096682"/>
                    <a:gd name="connsiteX8" fmla="*/ 2903595 w 3912953"/>
                    <a:gd name="connsiteY8" fmla="*/ 927735 h 2096682"/>
                    <a:gd name="connsiteX9" fmla="*/ 1822005 w 3912953"/>
                    <a:gd name="connsiteY9" fmla="*/ 1241996 h 2096682"/>
                    <a:gd name="connsiteX10" fmla="*/ 1682600 w 3912953"/>
                    <a:gd name="connsiteY10" fmla="*/ 1291268 h 2096682"/>
                    <a:gd name="connsiteX11" fmla="*/ 1328079 w 3912953"/>
                    <a:gd name="connsiteY11" fmla="*/ 1561665 h 2096682"/>
                    <a:gd name="connsiteX12" fmla="*/ 1063690 w 3912953"/>
                    <a:gd name="connsiteY12" fmla="*/ 1905369 h 2096682"/>
                    <a:gd name="connsiteX13" fmla="*/ 314389 w 3912953"/>
                    <a:gd name="connsiteY13" fmla="*/ 1938417 h 2096682"/>
                    <a:gd name="connsiteX14" fmla="*/ 28969 w 3912953"/>
                    <a:gd name="connsiteY14" fmla="*/ 1389212 h 209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12953" h="2096682">
                      <a:moveTo>
                        <a:pt x="28969" y="1389212"/>
                      </a:moveTo>
                      <a:cubicBezTo>
                        <a:pt x="-7535" y="1245715"/>
                        <a:pt x="-9595" y="1095615"/>
                        <a:pt x="22960" y="951169"/>
                      </a:cubicBezTo>
                      <a:cubicBezTo>
                        <a:pt x="78061" y="736101"/>
                        <a:pt x="205335" y="546463"/>
                        <a:pt x="383490" y="413981"/>
                      </a:cubicBezTo>
                      <a:cubicBezTo>
                        <a:pt x="642675" y="203955"/>
                        <a:pt x="970259" y="96974"/>
                        <a:pt x="1303443" y="113540"/>
                      </a:cubicBezTo>
                      <a:cubicBezTo>
                        <a:pt x="1844238" y="138777"/>
                        <a:pt x="2381428" y="62465"/>
                        <a:pt x="2919819" y="27013"/>
                      </a:cubicBezTo>
                      <a:cubicBezTo>
                        <a:pt x="3160172" y="11390"/>
                        <a:pt x="3400526" y="2978"/>
                        <a:pt x="3640879" y="-27"/>
                      </a:cubicBezTo>
                      <a:cubicBezTo>
                        <a:pt x="3737020" y="-27"/>
                        <a:pt x="3850588" y="-27"/>
                        <a:pt x="3896856" y="108733"/>
                      </a:cubicBezTo>
                      <a:cubicBezTo>
                        <a:pt x="3943123" y="217493"/>
                        <a:pt x="3882434" y="321445"/>
                        <a:pt x="3804920" y="401963"/>
                      </a:cubicBezTo>
                      <a:cubicBezTo>
                        <a:pt x="3554701" y="651828"/>
                        <a:pt x="3244260" y="832916"/>
                        <a:pt x="2903595" y="927735"/>
                      </a:cubicBezTo>
                      <a:cubicBezTo>
                        <a:pt x="2543065" y="1036494"/>
                        <a:pt x="2182535" y="1136841"/>
                        <a:pt x="1822005" y="1241996"/>
                      </a:cubicBezTo>
                      <a:cubicBezTo>
                        <a:pt x="1774535" y="1255816"/>
                        <a:pt x="1728868" y="1275645"/>
                        <a:pt x="1682600" y="1291268"/>
                      </a:cubicBezTo>
                      <a:cubicBezTo>
                        <a:pt x="1535931" y="1336178"/>
                        <a:pt x="1410178" y="1432097"/>
                        <a:pt x="1328079" y="1561665"/>
                      </a:cubicBezTo>
                      <a:cubicBezTo>
                        <a:pt x="1249976" y="1683608"/>
                        <a:pt x="1161520" y="1798599"/>
                        <a:pt x="1063690" y="1905369"/>
                      </a:cubicBezTo>
                      <a:cubicBezTo>
                        <a:pt x="840162" y="2149928"/>
                        <a:pt x="562553" y="2158941"/>
                        <a:pt x="314389" y="1938417"/>
                      </a:cubicBezTo>
                      <a:cubicBezTo>
                        <a:pt x="176354" y="1781046"/>
                        <a:pt x="78428" y="1592616"/>
                        <a:pt x="28969" y="1389212"/>
                      </a:cubicBezTo>
                      <a:close/>
                    </a:path>
                  </a:pathLst>
                </a:custGeom>
                <a:solidFill>
                  <a:srgbClr val="FFFFFF"/>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nvGrpSpPr>
                <p:cNvPr id="73" name="Group 118">
                  <a:extLst>
                    <a:ext uri="{FF2B5EF4-FFF2-40B4-BE49-F238E27FC236}">
                      <a16:creationId xmlns:a16="http://schemas.microsoft.com/office/drawing/2014/main" id="{91C9A062-D40A-B9C6-1168-D543B0D676D4}"/>
                    </a:ext>
                  </a:extLst>
                </p:cNvPr>
                <p:cNvGrpSpPr/>
                <p:nvPr/>
              </p:nvGrpSpPr>
              <p:grpSpPr>
                <a:xfrm>
                  <a:off x="1970173" y="2819039"/>
                  <a:ext cx="3188593" cy="1417538"/>
                  <a:chOff x="1979698" y="2804752"/>
                  <a:chExt cx="3188593" cy="1417538"/>
                </a:xfrm>
              </p:grpSpPr>
              <p:sp>
                <p:nvSpPr>
                  <p:cNvPr id="74" name="Freeform: Shape 119">
                    <a:extLst>
                      <a:ext uri="{FF2B5EF4-FFF2-40B4-BE49-F238E27FC236}">
                        <a16:creationId xmlns:a16="http://schemas.microsoft.com/office/drawing/2014/main" id="{40D9534F-8FAD-B7DD-AA9C-D1E2253FB538}"/>
                      </a:ext>
                    </a:extLst>
                  </p:cNvPr>
                  <p:cNvSpPr/>
                  <p:nvPr/>
                </p:nvSpPr>
                <p:spPr>
                  <a:xfrm>
                    <a:off x="1979698" y="2960971"/>
                    <a:ext cx="3188593" cy="1261319"/>
                  </a:xfrm>
                  <a:custGeom>
                    <a:avLst/>
                    <a:gdLst>
                      <a:gd name="connsiteX0" fmla="*/ -34 w 3188593"/>
                      <a:gd name="connsiteY0" fmla="*/ 1261276 h 1261319"/>
                      <a:gd name="connsiteX1" fmla="*/ 1186069 w 3188593"/>
                      <a:gd name="connsiteY1" fmla="*/ 358102 h 1261319"/>
                      <a:gd name="connsiteX2" fmla="*/ 2890008 w 3188593"/>
                      <a:gd name="connsiteY2" fmla="*/ 33515 h 1261319"/>
                      <a:gd name="connsiteX3" fmla="*/ 3188559 w 3188593"/>
                      <a:gd name="connsiteY3" fmla="*/ -44 h 1261319"/>
                    </a:gdLst>
                    <a:ahLst/>
                    <a:cxnLst>
                      <a:cxn ang="0">
                        <a:pos x="connsiteX0" y="connsiteY0"/>
                      </a:cxn>
                      <a:cxn ang="0">
                        <a:pos x="connsiteX1" y="connsiteY1"/>
                      </a:cxn>
                      <a:cxn ang="0">
                        <a:pos x="connsiteX2" y="connsiteY2"/>
                      </a:cxn>
                      <a:cxn ang="0">
                        <a:pos x="connsiteX3" y="connsiteY3"/>
                      </a:cxn>
                    </a:cxnLst>
                    <a:rect l="l" t="t" r="r" b="b"/>
                    <a:pathLst>
                      <a:path w="3188593" h="1261319">
                        <a:moveTo>
                          <a:pt x="-34" y="1261276"/>
                        </a:moveTo>
                        <a:cubicBezTo>
                          <a:pt x="-34" y="1261276"/>
                          <a:pt x="308352" y="605737"/>
                          <a:pt x="1186069" y="358102"/>
                        </a:cubicBezTo>
                        <a:cubicBezTo>
                          <a:pt x="1744458" y="204533"/>
                          <a:pt x="2314268" y="95990"/>
                          <a:pt x="2890008" y="33515"/>
                        </a:cubicBezTo>
                        <a:lnTo>
                          <a:pt x="3188559" y="-44"/>
                        </a:lnTo>
                      </a:path>
                    </a:pathLst>
                  </a:custGeom>
                  <a:solidFill>
                    <a:srgbClr val="FFFFFF"/>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75" name="Freeform: Shape 120">
                    <a:extLst>
                      <a:ext uri="{FF2B5EF4-FFF2-40B4-BE49-F238E27FC236}">
                        <a16:creationId xmlns:a16="http://schemas.microsoft.com/office/drawing/2014/main" id="{0121D99A-D6B9-62E2-C998-7CA31F2035A6}"/>
                      </a:ext>
                    </a:extLst>
                  </p:cNvPr>
                  <p:cNvSpPr/>
                  <p:nvPr/>
                </p:nvSpPr>
                <p:spPr>
                  <a:xfrm>
                    <a:off x="2440254" y="3148433"/>
                    <a:ext cx="571644" cy="594787"/>
                  </a:xfrm>
                  <a:custGeom>
                    <a:avLst/>
                    <a:gdLst>
                      <a:gd name="connsiteX0" fmla="*/ 233749 w 571644"/>
                      <a:gd name="connsiteY0" fmla="*/ 0 h 594787"/>
                      <a:gd name="connsiteX1" fmla="*/ 0 w 571644"/>
                      <a:gd name="connsiteY1" fmla="*/ 527093 h 594787"/>
                      <a:gd name="connsiteX2" fmla="*/ 571644 w 571644"/>
                      <a:gd name="connsiteY2" fmla="*/ 594787 h 594787"/>
                    </a:gdLst>
                    <a:ahLst/>
                    <a:cxnLst>
                      <a:cxn ang="0">
                        <a:pos x="connsiteX0" y="connsiteY0"/>
                      </a:cxn>
                      <a:cxn ang="0">
                        <a:pos x="connsiteX1" y="connsiteY1"/>
                      </a:cxn>
                      <a:cxn ang="0">
                        <a:pos x="connsiteX2" y="connsiteY2"/>
                      </a:cxn>
                    </a:cxnLst>
                    <a:rect l="l" t="t" r="r" b="b"/>
                    <a:pathLst>
                      <a:path w="571644" h="594787">
                        <a:moveTo>
                          <a:pt x="233749" y="0"/>
                        </a:moveTo>
                        <a:lnTo>
                          <a:pt x="0" y="527093"/>
                        </a:lnTo>
                        <a:lnTo>
                          <a:pt x="571644" y="594787"/>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76" name="Freeform: Shape 121">
                    <a:extLst>
                      <a:ext uri="{FF2B5EF4-FFF2-40B4-BE49-F238E27FC236}">
                        <a16:creationId xmlns:a16="http://schemas.microsoft.com/office/drawing/2014/main" id="{7658C85C-8936-82F4-3477-82B498B09C83}"/>
                      </a:ext>
                    </a:extLst>
                  </p:cNvPr>
                  <p:cNvSpPr/>
                  <p:nvPr/>
                </p:nvSpPr>
                <p:spPr>
                  <a:xfrm>
                    <a:off x="3165802" y="2962128"/>
                    <a:ext cx="472705" cy="465762"/>
                  </a:xfrm>
                  <a:custGeom>
                    <a:avLst/>
                    <a:gdLst>
                      <a:gd name="connsiteX0" fmla="*/ 302601 w 472705"/>
                      <a:gd name="connsiteY0" fmla="*/ 0 h 465762"/>
                      <a:gd name="connsiteX1" fmla="*/ 0 w 472705"/>
                      <a:gd name="connsiteY1" fmla="*/ 347731 h 465762"/>
                      <a:gd name="connsiteX2" fmla="*/ 472706 w 472705"/>
                      <a:gd name="connsiteY2" fmla="*/ 465762 h 465762"/>
                    </a:gdLst>
                    <a:ahLst/>
                    <a:cxnLst>
                      <a:cxn ang="0">
                        <a:pos x="connsiteX0" y="connsiteY0"/>
                      </a:cxn>
                      <a:cxn ang="0">
                        <a:pos x="connsiteX1" y="connsiteY1"/>
                      </a:cxn>
                      <a:cxn ang="0">
                        <a:pos x="connsiteX2" y="connsiteY2"/>
                      </a:cxn>
                    </a:cxnLst>
                    <a:rect l="l" t="t" r="r" b="b"/>
                    <a:pathLst>
                      <a:path w="472705" h="465762">
                        <a:moveTo>
                          <a:pt x="302601" y="0"/>
                        </a:moveTo>
                        <a:lnTo>
                          <a:pt x="0" y="347731"/>
                        </a:lnTo>
                        <a:lnTo>
                          <a:pt x="472706" y="465762"/>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77" name="Freeform: Shape 122">
                    <a:extLst>
                      <a:ext uri="{FF2B5EF4-FFF2-40B4-BE49-F238E27FC236}">
                        <a16:creationId xmlns:a16="http://schemas.microsoft.com/office/drawing/2014/main" id="{F582C29A-F0D5-84E3-1687-ED7B5A721AC0}"/>
                      </a:ext>
                    </a:extLst>
                  </p:cNvPr>
                  <p:cNvSpPr/>
                  <p:nvPr/>
                </p:nvSpPr>
                <p:spPr>
                  <a:xfrm>
                    <a:off x="3956152" y="2836574"/>
                    <a:ext cx="383603" cy="453612"/>
                  </a:xfrm>
                  <a:custGeom>
                    <a:avLst/>
                    <a:gdLst>
                      <a:gd name="connsiteX0" fmla="*/ 264414 w 383603"/>
                      <a:gd name="connsiteY0" fmla="*/ 0 h 453612"/>
                      <a:gd name="connsiteX1" fmla="*/ 0 w 383603"/>
                      <a:gd name="connsiteY1" fmla="*/ 296237 h 453612"/>
                      <a:gd name="connsiteX2" fmla="*/ 383603 w 383603"/>
                      <a:gd name="connsiteY2" fmla="*/ 453612 h 453612"/>
                    </a:gdLst>
                    <a:ahLst/>
                    <a:cxnLst>
                      <a:cxn ang="0">
                        <a:pos x="connsiteX0" y="connsiteY0"/>
                      </a:cxn>
                      <a:cxn ang="0">
                        <a:pos x="connsiteX1" y="connsiteY1"/>
                      </a:cxn>
                      <a:cxn ang="0">
                        <a:pos x="connsiteX2" y="connsiteY2"/>
                      </a:cxn>
                    </a:cxnLst>
                    <a:rect l="l" t="t" r="r" b="b"/>
                    <a:pathLst>
                      <a:path w="383603" h="453612">
                        <a:moveTo>
                          <a:pt x="264414" y="0"/>
                        </a:moveTo>
                        <a:lnTo>
                          <a:pt x="0" y="296237"/>
                        </a:lnTo>
                        <a:lnTo>
                          <a:pt x="383603" y="453612"/>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78" name="Freeform: Shape 123">
                    <a:extLst>
                      <a:ext uri="{FF2B5EF4-FFF2-40B4-BE49-F238E27FC236}">
                        <a16:creationId xmlns:a16="http://schemas.microsoft.com/office/drawing/2014/main" id="{C5458DEA-F8CA-42E8-E0B6-8655C9EC909D}"/>
                      </a:ext>
                    </a:extLst>
                  </p:cNvPr>
                  <p:cNvSpPr/>
                  <p:nvPr/>
                </p:nvSpPr>
                <p:spPr>
                  <a:xfrm>
                    <a:off x="4734352" y="2804752"/>
                    <a:ext cx="251106" cy="359881"/>
                  </a:xfrm>
                  <a:custGeom>
                    <a:avLst/>
                    <a:gdLst>
                      <a:gd name="connsiteX0" fmla="*/ 205977 w 251106"/>
                      <a:gd name="connsiteY0" fmla="*/ 0 h 359881"/>
                      <a:gd name="connsiteX1" fmla="*/ 0 w 251106"/>
                      <a:gd name="connsiteY1" fmla="*/ 204820 h 359881"/>
                      <a:gd name="connsiteX2" fmla="*/ 251107 w 251106"/>
                      <a:gd name="connsiteY2" fmla="*/ 359881 h 359881"/>
                    </a:gdLst>
                    <a:ahLst/>
                    <a:cxnLst>
                      <a:cxn ang="0">
                        <a:pos x="connsiteX0" y="connsiteY0"/>
                      </a:cxn>
                      <a:cxn ang="0">
                        <a:pos x="connsiteX1" y="connsiteY1"/>
                      </a:cxn>
                      <a:cxn ang="0">
                        <a:pos x="connsiteX2" y="connsiteY2"/>
                      </a:cxn>
                    </a:cxnLst>
                    <a:rect l="l" t="t" r="r" b="b"/>
                    <a:pathLst>
                      <a:path w="251106" h="359881">
                        <a:moveTo>
                          <a:pt x="205977" y="0"/>
                        </a:moveTo>
                        <a:lnTo>
                          <a:pt x="0" y="204820"/>
                        </a:lnTo>
                        <a:lnTo>
                          <a:pt x="251107" y="359881"/>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grpSp>
        <p:grpSp>
          <p:nvGrpSpPr>
            <p:cNvPr id="79" name="グループ化 78">
              <a:extLst>
                <a:ext uri="{FF2B5EF4-FFF2-40B4-BE49-F238E27FC236}">
                  <a16:creationId xmlns:a16="http://schemas.microsoft.com/office/drawing/2014/main" id="{AA2F079F-366A-312D-89F0-3D139A77F882}"/>
                </a:ext>
              </a:extLst>
            </p:cNvPr>
            <p:cNvGrpSpPr/>
            <p:nvPr/>
          </p:nvGrpSpPr>
          <p:grpSpPr>
            <a:xfrm>
              <a:off x="7416000" y="5023799"/>
              <a:ext cx="720000" cy="720000"/>
              <a:chOff x="6710891" y="4110871"/>
              <a:chExt cx="720000" cy="720000"/>
            </a:xfrm>
          </p:grpSpPr>
          <p:sp>
            <p:nvSpPr>
              <p:cNvPr id="80" name="Shape 31123">
                <a:extLst>
                  <a:ext uri="{FF2B5EF4-FFF2-40B4-BE49-F238E27FC236}">
                    <a16:creationId xmlns:a16="http://schemas.microsoft.com/office/drawing/2014/main" id="{2A442E40-929F-275C-9BCB-00133658EEE9}"/>
                  </a:ext>
                </a:extLst>
              </p:cNvPr>
              <p:cNvSpPr/>
              <p:nvPr/>
            </p:nvSpPr>
            <p:spPr>
              <a:xfrm>
                <a:off x="6710891" y="4110871"/>
                <a:ext cx="720000" cy="720000"/>
              </a:xfrm>
              <a:prstGeom prst="ellipse">
                <a:avLst/>
              </a:prstGeom>
              <a:solidFill>
                <a:schemeClr val="bg1"/>
              </a:solidFill>
              <a:ln w="12700" cap="flat">
                <a:solidFill>
                  <a:srgbClr val="BEBEBE"/>
                </a:solidFill>
                <a:miter lim="400000"/>
              </a:ln>
              <a:effectLst/>
            </p:spPr>
            <p:txBody>
              <a:bodyPr wrap="square" lIns="0" tIns="0" rIns="0" bIns="0" numCol="1" anchor="t">
                <a:noAutofit/>
              </a:bodyPr>
              <a:lstStyle/>
              <a:p>
                <a:endParaRPr sz="1000" dirty="0">
                  <a:latin typeface="+mj-lt"/>
                </a:endParaRPr>
              </a:p>
            </p:txBody>
          </p:sp>
          <p:grpSp>
            <p:nvGrpSpPr>
              <p:cNvPr id="81" name="Group 190">
                <a:extLst>
                  <a:ext uri="{FF2B5EF4-FFF2-40B4-BE49-F238E27FC236}">
                    <a16:creationId xmlns:a16="http://schemas.microsoft.com/office/drawing/2014/main" id="{C806DBCE-A2D8-CB55-5A35-1CD19A31A50C}"/>
                  </a:ext>
                </a:extLst>
              </p:cNvPr>
              <p:cNvGrpSpPr/>
              <p:nvPr/>
            </p:nvGrpSpPr>
            <p:grpSpPr>
              <a:xfrm>
                <a:off x="6858122" y="4234027"/>
                <a:ext cx="425539" cy="449878"/>
                <a:chOff x="1550431" y="1428750"/>
                <a:chExt cx="4098451" cy="4332873"/>
              </a:xfrm>
            </p:grpSpPr>
            <p:grpSp>
              <p:nvGrpSpPr>
                <p:cNvPr id="82" name="Group 191">
                  <a:extLst>
                    <a:ext uri="{FF2B5EF4-FFF2-40B4-BE49-F238E27FC236}">
                      <a16:creationId xmlns:a16="http://schemas.microsoft.com/office/drawing/2014/main" id="{9B0BEDC2-F365-F88C-77CA-D9AA438E39FD}"/>
                    </a:ext>
                  </a:extLst>
                </p:cNvPr>
                <p:cNvGrpSpPr/>
                <p:nvPr/>
              </p:nvGrpSpPr>
              <p:grpSpPr>
                <a:xfrm>
                  <a:off x="1550431" y="1428750"/>
                  <a:ext cx="4098451" cy="4332873"/>
                  <a:chOff x="1536640" y="1428750"/>
                  <a:chExt cx="4098451" cy="4332873"/>
                </a:xfrm>
              </p:grpSpPr>
              <p:sp>
                <p:nvSpPr>
                  <p:cNvPr id="84" name="Freeform: Shape 193">
                    <a:extLst>
                      <a:ext uri="{FF2B5EF4-FFF2-40B4-BE49-F238E27FC236}">
                        <a16:creationId xmlns:a16="http://schemas.microsoft.com/office/drawing/2014/main" id="{C3D06C1E-3DBC-162C-9FDB-221FEDD750A3}"/>
                      </a:ext>
                    </a:extLst>
                  </p:cNvPr>
                  <p:cNvSpPr/>
                  <p:nvPr/>
                </p:nvSpPr>
                <p:spPr>
                  <a:xfrm>
                    <a:off x="2083016" y="3072170"/>
                    <a:ext cx="2996007" cy="2689453"/>
                  </a:xfrm>
                  <a:custGeom>
                    <a:avLst/>
                    <a:gdLst>
                      <a:gd name="connsiteX0" fmla="*/ 1212061 w 2214514"/>
                      <a:gd name="connsiteY0" fmla="*/ 1987924 h 1987923"/>
                      <a:gd name="connsiteX1" fmla="*/ 1212061 w 2214514"/>
                      <a:gd name="connsiteY1" fmla="*/ 1594182 h 1987923"/>
                      <a:gd name="connsiteX2" fmla="*/ 1321111 w 2214514"/>
                      <a:gd name="connsiteY2" fmla="*/ 1303234 h 1987923"/>
                      <a:gd name="connsiteX3" fmla="*/ 1321111 w 2214514"/>
                      <a:gd name="connsiteY3" fmla="*/ 975638 h 1987923"/>
                      <a:gd name="connsiteX4" fmla="*/ 1532060 w 2214514"/>
                      <a:gd name="connsiteY4" fmla="*/ 383909 h 1987923"/>
                      <a:gd name="connsiteX5" fmla="*/ 1780550 w 2214514"/>
                      <a:gd name="connsiteY5" fmla="*/ 228826 h 1987923"/>
                      <a:gd name="connsiteX6" fmla="*/ 1898985 w 2214514"/>
                      <a:gd name="connsiteY6" fmla="*/ 228826 h 1987923"/>
                      <a:gd name="connsiteX7" fmla="*/ 2113510 w 2214514"/>
                      <a:gd name="connsiteY7" fmla="*/ 428601 h 1987923"/>
                      <a:gd name="connsiteX8" fmla="*/ 2022337 w 2214514"/>
                      <a:gd name="connsiteY8" fmla="*/ 610947 h 1987923"/>
                      <a:gd name="connsiteX9" fmla="*/ 2010717 w 2214514"/>
                      <a:gd name="connsiteY9" fmla="*/ 605584 h 1987923"/>
                      <a:gd name="connsiteX10" fmla="*/ 1797980 w 2214514"/>
                      <a:gd name="connsiteY10" fmla="*/ 454523 h 1987923"/>
                      <a:gd name="connsiteX11" fmla="*/ 1559769 w 2214514"/>
                      <a:gd name="connsiteY11" fmla="*/ 639550 h 1987923"/>
                      <a:gd name="connsiteX12" fmla="*/ 1797980 w 2214514"/>
                      <a:gd name="connsiteY12" fmla="*/ 824577 h 1987923"/>
                      <a:gd name="connsiteX13" fmla="*/ 2008035 w 2214514"/>
                      <a:gd name="connsiteY13" fmla="*/ 726700 h 1987923"/>
                      <a:gd name="connsiteX14" fmla="*/ 2021890 w 2214514"/>
                      <a:gd name="connsiteY14" fmla="*/ 716421 h 1987923"/>
                      <a:gd name="connsiteX15" fmla="*/ 2214515 w 2214514"/>
                      <a:gd name="connsiteY15" fmla="*/ 447819 h 1987923"/>
                      <a:gd name="connsiteX16" fmla="*/ 2214515 w 2214514"/>
                      <a:gd name="connsiteY16" fmla="*/ 412959 h 1987923"/>
                      <a:gd name="connsiteX17" fmla="*/ 1934293 w 2214514"/>
                      <a:gd name="connsiteY17" fmla="*/ 132737 h 1987923"/>
                      <a:gd name="connsiteX18" fmla="*/ 1435524 w 2214514"/>
                      <a:gd name="connsiteY18" fmla="*/ 132737 h 1987923"/>
                      <a:gd name="connsiteX19" fmla="*/ 1101224 w 2214514"/>
                      <a:gd name="connsiteY19" fmla="*/ 0 h 1987923"/>
                      <a:gd name="connsiteX20" fmla="*/ 1113291 w 2214514"/>
                      <a:gd name="connsiteY20" fmla="*/ 0 h 1987923"/>
                      <a:gd name="connsiteX21" fmla="*/ 778991 w 2214514"/>
                      <a:gd name="connsiteY21" fmla="*/ 132737 h 1987923"/>
                      <a:gd name="connsiteX22" fmla="*/ 280222 w 2214514"/>
                      <a:gd name="connsiteY22" fmla="*/ 132737 h 1987923"/>
                      <a:gd name="connsiteX23" fmla="*/ 0 w 2214514"/>
                      <a:gd name="connsiteY23" fmla="*/ 412959 h 1987923"/>
                      <a:gd name="connsiteX24" fmla="*/ 0 w 2214514"/>
                      <a:gd name="connsiteY24" fmla="*/ 447819 h 1987923"/>
                      <a:gd name="connsiteX25" fmla="*/ 192625 w 2214514"/>
                      <a:gd name="connsiteY25" fmla="*/ 716421 h 1987923"/>
                      <a:gd name="connsiteX26" fmla="*/ 206479 w 2214514"/>
                      <a:gd name="connsiteY26" fmla="*/ 726700 h 1987923"/>
                      <a:gd name="connsiteX27" fmla="*/ 416534 w 2214514"/>
                      <a:gd name="connsiteY27" fmla="*/ 824577 h 1987923"/>
                      <a:gd name="connsiteX28" fmla="*/ 654746 w 2214514"/>
                      <a:gd name="connsiteY28" fmla="*/ 639550 h 1987923"/>
                      <a:gd name="connsiteX29" fmla="*/ 416534 w 2214514"/>
                      <a:gd name="connsiteY29" fmla="*/ 454523 h 1987923"/>
                      <a:gd name="connsiteX30" fmla="*/ 203798 w 2214514"/>
                      <a:gd name="connsiteY30" fmla="*/ 605584 h 1987923"/>
                      <a:gd name="connsiteX31" fmla="*/ 192178 w 2214514"/>
                      <a:gd name="connsiteY31" fmla="*/ 610947 h 1987923"/>
                      <a:gd name="connsiteX32" fmla="*/ 101005 w 2214514"/>
                      <a:gd name="connsiteY32" fmla="*/ 428601 h 1987923"/>
                      <a:gd name="connsiteX33" fmla="*/ 315529 w 2214514"/>
                      <a:gd name="connsiteY33" fmla="*/ 228826 h 1987923"/>
                      <a:gd name="connsiteX34" fmla="*/ 433964 w 2214514"/>
                      <a:gd name="connsiteY34" fmla="*/ 228826 h 1987923"/>
                      <a:gd name="connsiteX35" fmla="*/ 682455 w 2214514"/>
                      <a:gd name="connsiteY35" fmla="*/ 383909 h 1987923"/>
                      <a:gd name="connsiteX36" fmla="*/ 893404 w 2214514"/>
                      <a:gd name="connsiteY36" fmla="*/ 975638 h 1987923"/>
                      <a:gd name="connsiteX37" fmla="*/ 893404 w 2214514"/>
                      <a:gd name="connsiteY37" fmla="*/ 1303234 h 1987923"/>
                      <a:gd name="connsiteX38" fmla="*/ 1002453 w 2214514"/>
                      <a:gd name="connsiteY38" fmla="*/ 1594182 h 1987923"/>
                      <a:gd name="connsiteX39" fmla="*/ 1002453 w 2214514"/>
                      <a:gd name="connsiteY39" fmla="*/ 1987924 h 1987923"/>
                      <a:gd name="connsiteX40" fmla="*/ 1212508 w 2214514"/>
                      <a:gd name="connsiteY40" fmla="*/ 1987924 h 1987923"/>
                      <a:gd name="connsiteX0" fmla="*/ 1212508 w 2214515"/>
                      <a:gd name="connsiteY0" fmla="*/ 1987924 h 1987924"/>
                      <a:gd name="connsiteX1" fmla="*/ 1212061 w 2214515"/>
                      <a:gd name="connsiteY1" fmla="*/ 1594182 h 1987924"/>
                      <a:gd name="connsiteX2" fmla="*/ 1321111 w 2214515"/>
                      <a:gd name="connsiteY2" fmla="*/ 1303234 h 1987924"/>
                      <a:gd name="connsiteX3" fmla="*/ 1321111 w 2214515"/>
                      <a:gd name="connsiteY3" fmla="*/ 975638 h 1987924"/>
                      <a:gd name="connsiteX4" fmla="*/ 1532060 w 2214515"/>
                      <a:gd name="connsiteY4" fmla="*/ 383909 h 1987924"/>
                      <a:gd name="connsiteX5" fmla="*/ 1780550 w 2214515"/>
                      <a:gd name="connsiteY5" fmla="*/ 228826 h 1987924"/>
                      <a:gd name="connsiteX6" fmla="*/ 1898985 w 2214515"/>
                      <a:gd name="connsiteY6" fmla="*/ 228826 h 1987924"/>
                      <a:gd name="connsiteX7" fmla="*/ 2113510 w 2214515"/>
                      <a:gd name="connsiteY7" fmla="*/ 428601 h 1987924"/>
                      <a:gd name="connsiteX8" fmla="*/ 2022337 w 2214515"/>
                      <a:gd name="connsiteY8" fmla="*/ 610947 h 1987924"/>
                      <a:gd name="connsiteX9" fmla="*/ 2010717 w 2214515"/>
                      <a:gd name="connsiteY9" fmla="*/ 605584 h 1987924"/>
                      <a:gd name="connsiteX10" fmla="*/ 1797980 w 2214515"/>
                      <a:gd name="connsiteY10" fmla="*/ 454523 h 1987924"/>
                      <a:gd name="connsiteX11" fmla="*/ 1559769 w 2214515"/>
                      <a:gd name="connsiteY11" fmla="*/ 639550 h 1987924"/>
                      <a:gd name="connsiteX12" fmla="*/ 1797980 w 2214515"/>
                      <a:gd name="connsiteY12" fmla="*/ 824577 h 1987924"/>
                      <a:gd name="connsiteX13" fmla="*/ 2008035 w 2214515"/>
                      <a:gd name="connsiteY13" fmla="*/ 726700 h 1987924"/>
                      <a:gd name="connsiteX14" fmla="*/ 2021890 w 2214515"/>
                      <a:gd name="connsiteY14" fmla="*/ 716421 h 1987924"/>
                      <a:gd name="connsiteX15" fmla="*/ 2214515 w 2214515"/>
                      <a:gd name="connsiteY15" fmla="*/ 447819 h 1987924"/>
                      <a:gd name="connsiteX16" fmla="*/ 2214515 w 2214515"/>
                      <a:gd name="connsiteY16" fmla="*/ 412959 h 1987924"/>
                      <a:gd name="connsiteX17" fmla="*/ 1934293 w 2214515"/>
                      <a:gd name="connsiteY17" fmla="*/ 132737 h 1987924"/>
                      <a:gd name="connsiteX18" fmla="*/ 1435524 w 2214515"/>
                      <a:gd name="connsiteY18" fmla="*/ 132737 h 1987924"/>
                      <a:gd name="connsiteX19" fmla="*/ 1101224 w 2214515"/>
                      <a:gd name="connsiteY19" fmla="*/ 0 h 1987924"/>
                      <a:gd name="connsiteX20" fmla="*/ 1113291 w 2214515"/>
                      <a:gd name="connsiteY20" fmla="*/ 0 h 1987924"/>
                      <a:gd name="connsiteX21" fmla="*/ 778991 w 2214515"/>
                      <a:gd name="connsiteY21" fmla="*/ 132737 h 1987924"/>
                      <a:gd name="connsiteX22" fmla="*/ 280222 w 2214515"/>
                      <a:gd name="connsiteY22" fmla="*/ 132737 h 1987924"/>
                      <a:gd name="connsiteX23" fmla="*/ 0 w 2214515"/>
                      <a:gd name="connsiteY23" fmla="*/ 412959 h 1987924"/>
                      <a:gd name="connsiteX24" fmla="*/ 0 w 2214515"/>
                      <a:gd name="connsiteY24" fmla="*/ 447819 h 1987924"/>
                      <a:gd name="connsiteX25" fmla="*/ 192625 w 2214515"/>
                      <a:gd name="connsiteY25" fmla="*/ 716421 h 1987924"/>
                      <a:gd name="connsiteX26" fmla="*/ 206479 w 2214515"/>
                      <a:gd name="connsiteY26" fmla="*/ 726700 h 1987924"/>
                      <a:gd name="connsiteX27" fmla="*/ 416534 w 2214515"/>
                      <a:gd name="connsiteY27" fmla="*/ 824577 h 1987924"/>
                      <a:gd name="connsiteX28" fmla="*/ 654746 w 2214515"/>
                      <a:gd name="connsiteY28" fmla="*/ 639550 h 1987924"/>
                      <a:gd name="connsiteX29" fmla="*/ 416534 w 2214515"/>
                      <a:gd name="connsiteY29" fmla="*/ 454523 h 1987924"/>
                      <a:gd name="connsiteX30" fmla="*/ 203798 w 2214515"/>
                      <a:gd name="connsiteY30" fmla="*/ 605584 h 1987924"/>
                      <a:gd name="connsiteX31" fmla="*/ 192178 w 2214515"/>
                      <a:gd name="connsiteY31" fmla="*/ 610947 h 1987924"/>
                      <a:gd name="connsiteX32" fmla="*/ 101005 w 2214515"/>
                      <a:gd name="connsiteY32" fmla="*/ 428601 h 1987924"/>
                      <a:gd name="connsiteX33" fmla="*/ 315529 w 2214515"/>
                      <a:gd name="connsiteY33" fmla="*/ 228826 h 1987924"/>
                      <a:gd name="connsiteX34" fmla="*/ 433964 w 2214515"/>
                      <a:gd name="connsiteY34" fmla="*/ 228826 h 1987924"/>
                      <a:gd name="connsiteX35" fmla="*/ 682455 w 2214515"/>
                      <a:gd name="connsiteY35" fmla="*/ 383909 h 1987924"/>
                      <a:gd name="connsiteX36" fmla="*/ 893404 w 2214515"/>
                      <a:gd name="connsiteY36" fmla="*/ 975638 h 1987924"/>
                      <a:gd name="connsiteX37" fmla="*/ 893404 w 2214515"/>
                      <a:gd name="connsiteY37" fmla="*/ 1303234 h 1987924"/>
                      <a:gd name="connsiteX38" fmla="*/ 1002453 w 2214515"/>
                      <a:gd name="connsiteY38" fmla="*/ 1594182 h 1987924"/>
                      <a:gd name="connsiteX39" fmla="*/ 1002453 w 2214515"/>
                      <a:gd name="connsiteY39" fmla="*/ 1987924 h 1987924"/>
                      <a:gd name="connsiteX40" fmla="*/ 1212508 w 2214515"/>
                      <a:gd name="connsiteY40" fmla="*/ 1987924 h 1987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214515" h="1987924">
                        <a:moveTo>
                          <a:pt x="1212508" y="1987924"/>
                        </a:moveTo>
                        <a:lnTo>
                          <a:pt x="1212061" y="1594182"/>
                        </a:lnTo>
                        <a:lnTo>
                          <a:pt x="1321111" y="1303234"/>
                        </a:lnTo>
                        <a:lnTo>
                          <a:pt x="1321111" y="975638"/>
                        </a:lnTo>
                        <a:lnTo>
                          <a:pt x="1532060" y="383909"/>
                        </a:lnTo>
                        <a:cubicBezTo>
                          <a:pt x="1568261" y="277541"/>
                          <a:pt x="1667925" y="228826"/>
                          <a:pt x="1780550" y="228826"/>
                        </a:cubicBezTo>
                        <a:lnTo>
                          <a:pt x="1898985" y="228826"/>
                        </a:lnTo>
                        <a:cubicBezTo>
                          <a:pt x="2014739" y="223463"/>
                          <a:pt x="2113510" y="302121"/>
                          <a:pt x="2113510" y="428601"/>
                        </a:cubicBezTo>
                        <a:cubicBezTo>
                          <a:pt x="2113510" y="547483"/>
                          <a:pt x="2052281" y="592176"/>
                          <a:pt x="2022337" y="610947"/>
                        </a:cubicBezTo>
                        <a:cubicBezTo>
                          <a:pt x="2017421" y="614075"/>
                          <a:pt x="2012058" y="610947"/>
                          <a:pt x="2010717" y="605584"/>
                        </a:cubicBezTo>
                        <a:cubicBezTo>
                          <a:pt x="1993734" y="540333"/>
                          <a:pt x="1928483" y="455864"/>
                          <a:pt x="1797980" y="454523"/>
                        </a:cubicBezTo>
                        <a:cubicBezTo>
                          <a:pt x="1667478" y="453182"/>
                          <a:pt x="1559769" y="537651"/>
                          <a:pt x="1559769" y="639550"/>
                        </a:cubicBezTo>
                        <a:cubicBezTo>
                          <a:pt x="1559769" y="741449"/>
                          <a:pt x="1666584" y="824577"/>
                          <a:pt x="1797980" y="824577"/>
                        </a:cubicBezTo>
                        <a:cubicBezTo>
                          <a:pt x="1886472" y="824577"/>
                          <a:pt x="1967365" y="786142"/>
                          <a:pt x="2008035" y="726700"/>
                        </a:cubicBezTo>
                        <a:cubicBezTo>
                          <a:pt x="2011611" y="721784"/>
                          <a:pt x="2016080" y="718209"/>
                          <a:pt x="2021890" y="716421"/>
                        </a:cubicBezTo>
                        <a:cubicBezTo>
                          <a:pt x="2136750" y="677986"/>
                          <a:pt x="2214515" y="570724"/>
                          <a:pt x="2214515" y="447819"/>
                        </a:cubicBezTo>
                        <a:lnTo>
                          <a:pt x="2214515" y="412959"/>
                        </a:lnTo>
                        <a:cubicBezTo>
                          <a:pt x="2214515" y="258323"/>
                          <a:pt x="2088929" y="132737"/>
                          <a:pt x="1934293" y="132737"/>
                        </a:cubicBezTo>
                        <a:lnTo>
                          <a:pt x="1435524" y="132737"/>
                        </a:lnTo>
                        <a:cubicBezTo>
                          <a:pt x="1360441" y="49162"/>
                          <a:pt x="1237089" y="0"/>
                          <a:pt x="1101224" y="0"/>
                        </a:cubicBezTo>
                        <a:lnTo>
                          <a:pt x="1113291" y="0"/>
                        </a:lnTo>
                        <a:cubicBezTo>
                          <a:pt x="976979" y="0"/>
                          <a:pt x="853627" y="49162"/>
                          <a:pt x="778991" y="132737"/>
                        </a:cubicBezTo>
                        <a:lnTo>
                          <a:pt x="280222" y="132737"/>
                        </a:lnTo>
                        <a:cubicBezTo>
                          <a:pt x="125586" y="132737"/>
                          <a:pt x="0" y="258323"/>
                          <a:pt x="0" y="412959"/>
                        </a:cubicBezTo>
                        <a:lnTo>
                          <a:pt x="0" y="447819"/>
                        </a:lnTo>
                        <a:cubicBezTo>
                          <a:pt x="0" y="570724"/>
                          <a:pt x="78212" y="677986"/>
                          <a:pt x="192625" y="716421"/>
                        </a:cubicBezTo>
                        <a:cubicBezTo>
                          <a:pt x="198435" y="718209"/>
                          <a:pt x="202904" y="721784"/>
                          <a:pt x="206479" y="726700"/>
                        </a:cubicBezTo>
                        <a:cubicBezTo>
                          <a:pt x="247150" y="786142"/>
                          <a:pt x="328043" y="824577"/>
                          <a:pt x="416534" y="824577"/>
                        </a:cubicBezTo>
                        <a:cubicBezTo>
                          <a:pt x="547930" y="824577"/>
                          <a:pt x="654746" y="741449"/>
                          <a:pt x="654746" y="639550"/>
                        </a:cubicBezTo>
                        <a:cubicBezTo>
                          <a:pt x="654746" y="537651"/>
                          <a:pt x="547930" y="453182"/>
                          <a:pt x="416534" y="454523"/>
                        </a:cubicBezTo>
                        <a:cubicBezTo>
                          <a:pt x="285138" y="455864"/>
                          <a:pt x="220781" y="540333"/>
                          <a:pt x="203798" y="605584"/>
                        </a:cubicBezTo>
                        <a:cubicBezTo>
                          <a:pt x="202457" y="610947"/>
                          <a:pt x="196647" y="614075"/>
                          <a:pt x="192178" y="610947"/>
                        </a:cubicBezTo>
                        <a:cubicBezTo>
                          <a:pt x="162234" y="592176"/>
                          <a:pt x="101005" y="547483"/>
                          <a:pt x="101005" y="428601"/>
                        </a:cubicBezTo>
                        <a:cubicBezTo>
                          <a:pt x="101005" y="302121"/>
                          <a:pt x="199776" y="223463"/>
                          <a:pt x="315529" y="228826"/>
                        </a:cubicBezTo>
                        <a:lnTo>
                          <a:pt x="433964" y="228826"/>
                        </a:lnTo>
                        <a:cubicBezTo>
                          <a:pt x="546590" y="228826"/>
                          <a:pt x="646254" y="277541"/>
                          <a:pt x="682455" y="383909"/>
                        </a:cubicBezTo>
                        <a:lnTo>
                          <a:pt x="893404" y="975638"/>
                        </a:lnTo>
                        <a:lnTo>
                          <a:pt x="893404" y="1303234"/>
                        </a:lnTo>
                        <a:lnTo>
                          <a:pt x="1002453" y="1594182"/>
                        </a:lnTo>
                        <a:lnTo>
                          <a:pt x="1002453" y="1987924"/>
                        </a:lnTo>
                        <a:lnTo>
                          <a:pt x="1212508" y="1987924"/>
                        </a:lnTo>
                        <a:close/>
                      </a:path>
                    </a:pathLst>
                  </a:custGeom>
                  <a:solidFill>
                    <a:srgbClr val="F3D8E8"/>
                  </a:solidFill>
                  <a:ln w="6350"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85" name="Freeform: Shape 194">
                    <a:extLst>
                      <a:ext uri="{FF2B5EF4-FFF2-40B4-BE49-F238E27FC236}">
                        <a16:creationId xmlns:a16="http://schemas.microsoft.com/office/drawing/2014/main" id="{E025203E-73FC-6409-A4C3-FF6A22101ADD}"/>
                      </a:ext>
                    </a:extLst>
                  </p:cNvPr>
                  <p:cNvSpPr/>
                  <p:nvPr/>
                </p:nvSpPr>
                <p:spPr>
                  <a:xfrm>
                    <a:off x="3537181" y="1970510"/>
                    <a:ext cx="98556" cy="197113"/>
                  </a:xfrm>
                  <a:custGeom>
                    <a:avLst/>
                    <a:gdLst>
                      <a:gd name="connsiteX0" fmla="*/ 0 w 72848"/>
                      <a:gd name="connsiteY0" fmla="*/ 0 h 145697"/>
                      <a:gd name="connsiteX1" fmla="*/ 72849 w 72848"/>
                      <a:gd name="connsiteY1" fmla="*/ 0 h 145697"/>
                      <a:gd name="connsiteX2" fmla="*/ 72849 w 72848"/>
                      <a:gd name="connsiteY2" fmla="*/ 145698 h 145697"/>
                      <a:gd name="connsiteX3" fmla="*/ 0 w 72848"/>
                      <a:gd name="connsiteY3" fmla="*/ 145698 h 145697"/>
                    </a:gdLst>
                    <a:ahLst/>
                    <a:cxnLst>
                      <a:cxn ang="0">
                        <a:pos x="connsiteX0" y="connsiteY0"/>
                      </a:cxn>
                      <a:cxn ang="0">
                        <a:pos x="connsiteX1" y="connsiteY1"/>
                      </a:cxn>
                      <a:cxn ang="0">
                        <a:pos x="connsiteX2" y="connsiteY2"/>
                      </a:cxn>
                      <a:cxn ang="0">
                        <a:pos x="connsiteX3" y="connsiteY3"/>
                      </a:cxn>
                    </a:cxnLst>
                    <a:rect l="l" t="t" r="r" b="b"/>
                    <a:pathLst>
                      <a:path w="72848" h="145697">
                        <a:moveTo>
                          <a:pt x="0" y="0"/>
                        </a:moveTo>
                        <a:lnTo>
                          <a:pt x="72849" y="0"/>
                        </a:lnTo>
                        <a:lnTo>
                          <a:pt x="72849" y="145698"/>
                        </a:lnTo>
                        <a:lnTo>
                          <a:pt x="0" y="145698"/>
                        </a:lnTo>
                        <a:close/>
                      </a:path>
                    </a:pathLst>
                  </a:custGeom>
                  <a:noFill/>
                  <a:ln w="6350" cap="flat">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86" name="Freeform: Shape 195">
                    <a:extLst>
                      <a:ext uri="{FF2B5EF4-FFF2-40B4-BE49-F238E27FC236}">
                        <a16:creationId xmlns:a16="http://schemas.microsoft.com/office/drawing/2014/main" id="{FDB097FC-895E-FF2E-EE09-5FA8412A7DD9}"/>
                      </a:ext>
                    </a:extLst>
                  </p:cNvPr>
                  <p:cNvSpPr/>
                  <p:nvPr/>
                </p:nvSpPr>
                <p:spPr>
                  <a:xfrm>
                    <a:off x="1536640" y="1428750"/>
                    <a:ext cx="706002" cy="4332872"/>
                  </a:xfrm>
                  <a:custGeom>
                    <a:avLst/>
                    <a:gdLst>
                      <a:gd name="connsiteX0" fmla="*/ 521845 w 521845"/>
                      <a:gd name="connsiteY0" fmla="*/ 0 h 3202666"/>
                      <a:gd name="connsiteX1" fmla="*/ 292126 w 521845"/>
                      <a:gd name="connsiteY1" fmla="*/ 813851 h 3202666"/>
                      <a:gd name="connsiteX2" fmla="*/ 4306 w 521845"/>
                      <a:gd name="connsiteY2" fmla="*/ 2012505 h 3202666"/>
                      <a:gd name="connsiteX3" fmla="*/ 150003 w 521845"/>
                      <a:gd name="connsiteY3" fmla="*/ 3159762 h 3202666"/>
                      <a:gd name="connsiteX4" fmla="*/ 160730 w 521845"/>
                      <a:gd name="connsiteY4" fmla="*/ 3202667 h 3202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1845" h="3202666">
                        <a:moveTo>
                          <a:pt x="521845" y="0"/>
                        </a:moveTo>
                        <a:cubicBezTo>
                          <a:pt x="481175" y="289608"/>
                          <a:pt x="389555" y="544355"/>
                          <a:pt x="292126" y="813851"/>
                        </a:cubicBezTo>
                        <a:cubicBezTo>
                          <a:pt x="164305" y="1167369"/>
                          <a:pt x="32015" y="1532954"/>
                          <a:pt x="4306" y="2012505"/>
                        </a:cubicBezTo>
                        <a:cubicBezTo>
                          <a:pt x="-22957" y="2479989"/>
                          <a:pt x="85646" y="2905461"/>
                          <a:pt x="150003" y="3159762"/>
                        </a:cubicBezTo>
                        <a:cubicBezTo>
                          <a:pt x="154026" y="3174957"/>
                          <a:pt x="157601" y="3188812"/>
                          <a:pt x="160730" y="3202667"/>
                        </a:cubicBezTo>
                      </a:path>
                    </a:pathLst>
                  </a:custGeom>
                  <a:noFill/>
                  <a:ln w="6350" cap="flat">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87" name="Freeform: Shape 196">
                    <a:extLst>
                      <a:ext uri="{FF2B5EF4-FFF2-40B4-BE49-F238E27FC236}">
                        <a16:creationId xmlns:a16="http://schemas.microsoft.com/office/drawing/2014/main" id="{290E8FAD-E9DF-B297-DC40-2AD37E7392EF}"/>
                      </a:ext>
                    </a:extLst>
                  </p:cNvPr>
                  <p:cNvSpPr/>
                  <p:nvPr/>
                </p:nvSpPr>
                <p:spPr>
                  <a:xfrm>
                    <a:off x="4929070" y="1428750"/>
                    <a:ext cx="706021" cy="4332872"/>
                  </a:xfrm>
                  <a:custGeom>
                    <a:avLst/>
                    <a:gdLst>
                      <a:gd name="connsiteX0" fmla="*/ 361116 w 521859"/>
                      <a:gd name="connsiteY0" fmla="*/ 3202667 h 3202666"/>
                      <a:gd name="connsiteX1" fmla="*/ 371842 w 521859"/>
                      <a:gd name="connsiteY1" fmla="*/ 3159762 h 3202666"/>
                      <a:gd name="connsiteX2" fmla="*/ 517540 w 521859"/>
                      <a:gd name="connsiteY2" fmla="*/ 2012505 h 3202666"/>
                      <a:gd name="connsiteX3" fmla="*/ 229720 w 521859"/>
                      <a:gd name="connsiteY3" fmla="*/ 813851 h 3202666"/>
                      <a:gd name="connsiteX4" fmla="*/ 0 w 521859"/>
                      <a:gd name="connsiteY4" fmla="*/ 0 h 3202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1859" h="3202666">
                        <a:moveTo>
                          <a:pt x="361116" y="3202667"/>
                        </a:moveTo>
                        <a:cubicBezTo>
                          <a:pt x="364691" y="3188812"/>
                          <a:pt x="368266" y="3174957"/>
                          <a:pt x="371842" y="3159762"/>
                        </a:cubicBezTo>
                        <a:cubicBezTo>
                          <a:pt x="436646" y="2905461"/>
                          <a:pt x="544802" y="2479989"/>
                          <a:pt x="517540" y="2012505"/>
                        </a:cubicBezTo>
                        <a:cubicBezTo>
                          <a:pt x="489830" y="1532954"/>
                          <a:pt x="357540" y="1167369"/>
                          <a:pt x="229720" y="813851"/>
                        </a:cubicBezTo>
                        <a:cubicBezTo>
                          <a:pt x="132290" y="544802"/>
                          <a:pt x="40670" y="289608"/>
                          <a:pt x="0" y="0"/>
                        </a:cubicBezTo>
                      </a:path>
                    </a:pathLst>
                  </a:custGeom>
                  <a:noFill/>
                  <a:ln w="6350" cap="flat">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sp>
              <p:nvSpPr>
                <p:cNvPr id="83" name="Graphic 9">
                  <a:extLst>
                    <a:ext uri="{FF2B5EF4-FFF2-40B4-BE49-F238E27FC236}">
                      <a16:creationId xmlns:a16="http://schemas.microsoft.com/office/drawing/2014/main" id="{3A7A54C4-6871-BD0D-CC3A-4A48813ECDE2}"/>
                    </a:ext>
                  </a:extLst>
                </p:cNvPr>
                <p:cNvSpPr/>
                <p:nvPr/>
              </p:nvSpPr>
              <p:spPr>
                <a:xfrm>
                  <a:off x="3292206" y="3479700"/>
                  <a:ext cx="614902" cy="898022"/>
                </a:xfrm>
                <a:custGeom>
                  <a:avLst/>
                  <a:gdLst>
                    <a:gd name="connsiteX0" fmla="*/ 334921 w 799869"/>
                    <a:gd name="connsiteY0" fmla="*/ 1166311 h 1167099"/>
                    <a:gd name="connsiteX1" fmla="*/ 336497 w 799869"/>
                    <a:gd name="connsiteY1" fmla="*/ 1100903 h 1167099"/>
                    <a:gd name="connsiteX2" fmla="*/ 239567 w 799869"/>
                    <a:gd name="connsiteY2" fmla="*/ 687966 h 1167099"/>
                    <a:gd name="connsiteX3" fmla="*/ 0 w 799869"/>
                    <a:gd name="connsiteY3" fmla="*/ 0 h 1167099"/>
                    <a:gd name="connsiteX4" fmla="*/ 799869 w 799869"/>
                    <a:gd name="connsiteY4" fmla="*/ 0 h 1167099"/>
                    <a:gd name="connsiteX5" fmla="*/ 560302 w 799869"/>
                    <a:gd name="connsiteY5" fmla="*/ 688754 h 1167099"/>
                    <a:gd name="connsiteX6" fmla="*/ 463372 w 799869"/>
                    <a:gd name="connsiteY6" fmla="*/ 1101691 h 1167099"/>
                    <a:gd name="connsiteX7" fmla="*/ 464949 w 799869"/>
                    <a:gd name="connsiteY7" fmla="*/ 1167099 h 1167099"/>
                    <a:gd name="connsiteX8" fmla="*/ 334133 w 799869"/>
                    <a:gd name="connsiteY8" fmla="*/ 1167099 h 1167099"/>
                    <a:gd name="connsiteX0" fmla="*/ 336111 w 799869"/>
                    <a:gd name="connsiteY0" fmla="*/ 1167502 h 1167549"/>
                    <a:gd name="connsiteX1" fmla="*/ 336497 w 799869"/>
                    <a:gd name="connsiteY1" fmla="*/ 1100903 h 1167549"/>
                    <a:gd name="connsiteX2" fmla="*/ 239567 w 799869"/>
                    <a:gd name="connsiteY2" fmla="*/ 687966 h 1167549"/>
                    <a:gd name="connsiteX3" fmla="*/ 0 w 799869"/>
                    <a:gd name="connsiteY3" fmla="*/ 0 h 1167549"/>
                    <a:gd name="connsiteX4" fmla="*/ 799869 w 799869"/>
                    <a:gd name="connsiteY4" fmla="*/ 0 h 1167549"/>
                    <a:gd name="connsiteX5" fmla="*/ 560302 w 799869"/>
                    <a:gd name="connsiteY5" fmla="*/ 688754 h 1167549"/>
                    <a:gd name="connsiteX6" fmla="*/ 463372 w 799869"/>
                    <a:gd name="connsiteY6" fmla="*/ 1101691 h 1167549"/>
                    <a:gd name="connsiteX7" fmla="*/ 464949 w 799869"/>
                    <a:gd name="connsiteY7" fmla="*/ 1167099 h 1167549"/>
                    <a:gd name="connsiteX8" fmla="*/ 334133 w 799869"/>
                    <a:gd name="connsiteY8" fmla="*/ 1167099 h 1167549"/>
                    <a:gd name="connsiteX9" fmla="*/ 336111 w 799869"/>
                    <a:gd name="connsiteY9" fmla="*/ 1167502 h 1167549"/>
                    <a:gd name="connsiteX0" fmla="*/ 334133 w 799869"/>
                    <a:gd name="connsiteY0" fmla="*/ 1167099 h 1167099"/>
                    <a:gd name="connsiteX1" fmla="*/ 336497 w 799869"/>
                    <a:gd name="connsiteY1" fmla="*/ 1100903 h 1167099"/>
                    <a:gd name="connsiteX2" fmla="*/ 239567 w 799869"/>
                    <a:gd name="connsiteY2" fmla="*/ 687966 h 1167099"/>
                    <a:gd name="connsiteX3" fmla="*/ 0 w 799869"/>
                    <a:gd name="connsiteY3" fmla="*/ 0 h 1167099"/>
                    <a:gd name="connsiteX4" fmla="*/ 799869 w 799869"/>
                    <a:gd name="connsiteY4" fmla="*/ 0 h 1167099"/>
                    <a:gd name="connsiteX5" fmla="*/ 560302 w 799869"/>
                    <a:gd name="connsiteY5" fmla="*/ 688754 h 1167099"/>
                    <a:gd name="connsiteX6" fmla="*/ 463372 w 799869"/>
                    <a:gd name="connsiteY6" fmla="*/ 1101691 h 1167099"/>
                    <a:gd name="connsiteX7" fmla="*/ 464949 w 799869"/>
                    <a:gd name="connsiteY7" fmla="*/ 1167099 h 1167099"/>
                    <a:gd name="connsiteX8" fmla="*/ 334133 w 799869"/>
                    <a:gd name="connsiteY8" fmla="*/ 1167099 h 1167099"/>
                    <a:gd name="connsiteX0" fmla="*/ 334133 w 799869"/>
                    <a:gd name="connsiteY0" fmla="*/ 1167099 h 1168868"/>
                    <a:gd name="connsiteX1" fmla="*/ 336497 w 799869"/>
                    <a:gd name="connsiteY1" fmla="*/ 1100903 h 1168868"/>
                    <a:gd name="connsiteX2" fmla="*/ 239567 w 799869"/>
                    <a:gd name="connsiteY2" fmla="*/ 687966 h 1168868"/>
                    <a:gd name="connsiteX3" fmla="*/ 0 w 799869"/>
                    <a:gd name="connsiteY3" fmla="*/ 0 h 1168868"/>
                    <a:gd name="connsiteX4" fmla="*/ 799869 w 799869"/>
                    <a:gd name="connsiteY4" fmla="*/ 0 h 1168868"/>
                    <a:gd name="connsiteX5" fmla="*/ 560302 w 799869"/>
                    <a:gd name="connsiteY5" fmla="*/ 688754 h 1168868"/>
                    <a:gd name="connsiteX6" fmla="*/ 463372 w 799869"/>
                    <a:gd name="connsiteY6" fmla="*/ 1101691 h 1168868"/>
                    <a:gd name="connsiteX7" fmla="*/ 464949 w 799869"/>
                    <a:gd name="connsiteY7" fmla="*/ 1167099 h 1168868"/>
                    <a:gd name="connsiteX8" fmla="*/ 334133 w 799869"/>
                    <a:gd name="connsiteY8" fmla="*/ 1167099 h 1168868"/>
                    <a:gd name="connsiteX0" fmla="*/ 334133 w 799869"/>
                    <a:gd name="connsiteY0" fmla="*/ 1167099 h 1167144"/>
                    <a:gd name="connsiteX1" fmla="*/ 336497 w 799869"/>
                    <a:gd name="connsiteY1" fmla="*/ 1100903 h 1167144"/>
                    <a:gd name="connsiteX2" fmla="*/ 239567 w 799869"/>
                    <a:gd name="connsiteY2" fmla="*/ 687966 h 1167144"/>
                    <a:gd name="connsiteX3" fmla="*/ 0 w 799869"/>
                    <a:gd name="connsiteY3" fmla="*/ 0 h 1167144"/>
                    <a:gd name="connsiteX4" fmla="*/ 799869 w 799869"/>
                    <a:gd name="connsiteY4" fmla="*/ 0 h 1167144"/>
                    <a:gd name="connsiteX5" fmla="*/ 560302 w 799869"/>
                    <a:gd name="connsiteY5" fmla="*/ 688754 h 1167144"/>
                    <a:gd name="connsiteX6" fmla="*/ 463372 w 799869"/>
                    <a:gd name="connsiteY6" fmla="*/ 1101691 h 1167144"/>
                    <a:gd name="connsiteX7" fmla="*/ 464949 w 799869"/>
                    <a:gd name="connsiteY7" fmla="*/ 1167099 h 1167144"/>
                    <a:gd name="connsiteX8" fmla="*/ 334133 w 799869"/>
                    <a:gd name="connsiteY8" fmla="*/ 1167099 h 1167144"/>
                    <a:gd name="connsiteX0" fmla="*/ 334133 w 799869"/>
                    <a:gd name="connsiteY0" fmla="*/ 1167099 h 1168157"/>
                    <a:gd name="connsiteX1" fmla="*/ 336497 w 799869"/>
                    <a:gd name="connsiteY1" fmla="*/ 1100903 h 1168157"/>
                    <a:gd name="connsiteX2" fmla="*/ 239567 w 799869"/>
                    <a:gd name="connsiteY2" fmla="*/ 687966 h 1168157"/>
                    <a:gd name="connsiteX3" fmla="*/ 0 w 799869"/>
                    <a:gd name="connsiteY3" fmla="*/ 0 h 1168157"/>
                    <a:gd name="connsiteX4" fmla="*/ 799869 w 799869"/>
                    <a:gd name="connsiteY4" fmla="*/ 0 h 1168157"/>
                    <a:gd name="connsiteX5" fmla="*/ 560302 w 799869"/>
                    <a:gd name="connsiteY5" fmla="*/ 688754 h 1168157"/>
                    <a:gd name="connsiteX6" fmla="*/ 463372 w 799869"/>
                    <a:gd name="connsiteY6" fmla="*/ 1101691 h 1168157"/>
                    <a:gd name="connsiteX7" fmla="*/ 464949 w 799869"/>
                    <a:gd name="connsiteY7" fmla="*/ 1167099 h 1168157"/>
                    <a:gd name="connsiteX8" fmla="*/ 334133 w 799869"/>
                    <a:gd name="connsiteY8" fmla="*/ 1167099 h 116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9869" h="1168157">
                      <a:moveTo>
                        <a:pt x="334133" y="1167099"/>
                      </a:moveTo>
                      <a:cubicBezTo>
                        <a:pt x="334155" y="1169163"/>
                        <a:pt x="333208" y="1099796"/>
                        <a:pt x="336497" y="1100903"/>
                      </a:cubicBezTo>
                      <a:cubicBezTo>
                        <a:pt x="330192" y="947234"/>
                        <a:pt x="299458" y="858972"/>
                        <a:pt x="239567" y="687966"/>
                      </a:cubicBezTo>
                      <a:lnTo>
                        <a:pt x="0" y="0"/>
                      </a:lnTo>
                      <a:lnTo>
                        <a:pt x="799869" y="0"/>
                      </a:lnTo>
                      <a:lnTo>
                        <a:pt x="560302" y="688754"/>
                      </a:lnTo>
                      <a:cubicBezTo>
                        <a:pt x="501199" y="858972"/>
                        <a:pt x="470465" y="948022"/>
                        <a:pt x="463372" y="1101691"/>
                      </a:cubicBezTo>
                      <a:cubicBezTo>
                        <a:pt x="463898" y="1123494"/>
                        <a:pt x="464423" y="1145296"/>
                        <a:pt x="464949" y="1167099"/>
                      </a:cubicBezTo>
                      <a:cubicBezTo>
                        <a:pt x="421344" y="1167099"/>
                        <a:pt x="331303" y="1169481"/>
                        <a:pt x="334133" y="1167099"/>
                      </a:cubicBezTo>
                      <a:close/>
                    </a:path>
                  </a:pathLst>
                </a:custGeom>
                <a:solidFill>
                  <a:srgbClr val="B90066"/>
                </a:solidFill>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grpSp>
        </p:grpSp>
        <p:grpSp>
          <p:nvGrpSpPr>
            <p:cNvPr id="88" name="グループ化 87">
              <a:extLst>
                <a:ext uri="{FF2B5EF4-FFF2-40B4-BE49-F238E27FC236}">
                  <a16:creationId xmlns:a16="http://schemas.microsoft.com/office/drawing/2014/main" id="{CDCF2D9F-E000-1793-20D6-A7238FBC7A3D}"/>
                </a:ext>
              </a:extLst>
            </p:cNvPr>
            <p:cNvGrpSpPr>
              <a:grpSpLocks noChangeAspect="1"/>
            </p:cNvGrpSpPr>
            <p:nvPr/>
          </p:nvGrpSpPr>
          <p:grpSpPr>
            <a:xfrm>
              <a:off x="7416000" y="2423507"/>
              <a:ext cx="720000" cy="719870"/>
              <a:chOff x="2703379" y="2678412"/>
              <a:chExt cx="1342102" cy="1341862"/>
            </a:xfrm>
          </p:grpSpPr>
          <p:sp>
            <p:nvSpPr>
              <p:cNvPr id="89" name="Freeform: Shape 128">
                <a:extLst>
                  <a:ext uri="{FF2B5EF4-FFF2-40B4-BE49-F238E27FC236}">
                    <a16:creationId xmlns:a16="http://schemas.microsoft.com/office/drawing/2014/main" id="{77C23C28-F6CD-E49B-255D-0D54DFBC2754}"/>
                  </a:ext>
                </a:extLst>
              </p:cNvPr>
              <p:cNvSpPr>
                <a:spLocks noChangeAspect="1"/>
              </p:cNvSpPr>
              <p:nvPr/>
            </p:nvSpPr>
            <p:spPr>
              <a:xfrm>
                <a:off x="2703379" y="2678412"/>
                <a:ext cx="1342102" cy="1341862"/>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a:solidFill>
                <a:schemeClr val="bg1"/>
              </a:solidFill>
              <a:ln w="12700" cap="flat" cmpd="sng" algn="ctr">
                <a:solidFill>
                  <a:srgbClr val="BEBEBE"/>
                </a:solidFill>
                <a:prstDash val="solid"/>
              </a:ln>
              <a:effectLst/>
            </p:spPr>
            <p:txBody>
              <a:bodyPr spcFirstLastPara="0" vert="horz" wrap="square" lIns="294737" tIns="294741" rIns="294738" bIns="294740" numCol="1" spcCol="1270" anchor="ctr" anchorCtr="0">
                <a:noAutofit/>
              </a:bodyPr>
              <a:lstStyle/>
              <a:p>
                <a:pPr marL="0" marR="0" lvl="0" indent="0" algn="ctr" defTabSz="1644650" eaLnBrk="1" fontAlgn="auto" latinLnBrk="0" hangingPunct="1">
                  <a:lnSpc>
                    <a:spcPct val="100000"/>
                  </a:lnSpc>
                  <a:spcBef>
                    <a:spcPct val="0"/>
                  </a:spcBef>
                  <a:spcAft>
                    <a:spcPct val="35000"/>
                  </a:spcAft>
                  <a:buClrTx/>
                  <a:buSzTx/>
                  <a:buFontTx/>
                  <a:buNone/>
                  <a:tabLst/>
                  <a:defRPr/>
                </a:pPr>
                <a:endParaRPr kumimoji="0" lang="en-GB" sz="1100" b="0" i="0" u="none" strike="noStrike" kern="1200" cap="none" spc="0" normalizeH="0" baseline="0" noProof="0" dirty="0">
                  <a:ln>
                    <a:noFill/>
                  </a:ln>
                  <a:solidFill>
                    <a:schemeClr val="tx1"/>
                  </a:solidFill>
                  <a:effectLst/>
                  <a:uLnTx/>
                  <a:uFillTx/>
                  <a:latin typeface="Gotham Narrow"/>
                </a:endParaRPr>
              </a:p>
            </p:txBody>
          </p:sp>
          <p:grpSp>
            <p:nvGrpSpPr>
              <p:cNvPr id="90" name="Group 242">
                <a:extLst>
                  <a:ext uri="{FF2B5EF4-FFF2-40B4-BE49-F238E27FC236}">
                    <a16:creationId xmlns:a16="http://schemas.microsoft.com/office/drawing/2014/main" id="{8105C495-FB00-5375-4C21-B40CAAA6FA39}"/>
                  </a:ext>
                </a:extLst>
              </p:cNvPr>
              <p:cNvGrpSpPr/>
              <p:nvPr/>
            </p:nvGrpSpPr>
            <p:grpSpPr>
              <a:xfrm>
                <a:off x="3036094" y="2880322"/>
                <a:ext cx="676672" cy="938042"/>
                <a:chOff x="2068842" y="1477552"/>
                <a:chExt cx="3061629" cy="4244208"/>
              </a:xfrm>
            </p:grpSpPr>
            <p:sp>
              <p:nvSpPr>
                <p:cNvPr id="91" name="Freeform: Shape 234">
                  <a:extLst>
                    <a:ext uri="{FF2B5EF4-FFF2-40B4-BE49-F238E27FC236}">
                      <a16:creationId xmlns:a16="http://schemas.microsoft.com/office/drawing/2014/main" id="{C9EE9FEC-BE65-5BEF-82FD-47238EA33224}"/>
                    </a:ext>
                  </a:extLst>
                </p:cNvPr>
                <p:cNvSpPr/>
                <p:nvPr/>
              </p:nvSpPr>
              <p:spPr>
                <a:xfrm>
                  <a:off x="2068842" y="1477552"/>
                  <a:ext cx="3061629" cy="4244208"/>
                </a:xfrm>
                <a:custGeom>
                  <a:avLst/>
                  <a:gdLst>
                    <a:gd name="connsiteX0" fmla="*/ 1204793 w 3092135"/>
                    <a:gd name="connsiteY0" fmla="*/ 4283942 h 4286497"/>
                    <a:gd name="connsiteX1" fmla="*/ 1132221 w 3092135"/>
                    <a:gd name="connsiteY1" fmla="*/ 4245196 h 4286497"/>
                    <a:gd name="connsiteX2" fmla="*/ 1129711 w 3092135"/>
                    <a:gd name="connsiteY2" fmla="*/ 4227800 h 4286497"/>
                    <a:gd name="connsiteX3" fmla="*/ 1129711 w 3092135"/>
                    <a:gd name="connsiteY3" fmla="*/ 3196952 h 4286497"/>
                    <a:gd name="connsiteX4" fmla="*/ 739422 w 3092135"/>
                    <a:gd name="connsiteY4" fmla="*/ 3196952 h 4286497"/>
                    <a:gd name="connsiteX5" fmla="*/ 418804 w 3092135"/>
                    <a:gd name="connsiteY5" fmla="*/ 2916919 h 4286497"/>
                    <a:gd name="connsiteX6" fmla="*/ 371455 w 3092135"/>
                    <a:gd name="connsiteY6" fmla="*/ 2558423 h 4286497"/>
                    <a:gd name="connsiteX7" fmla="*/ 357251 w 3092135"/>
                    <a:gd name="connsiteY7" fmla="*/ 2469137 h 4286497"/>
                    <a:gd name="connsiteX8" fmla="*/ 272023 w 3092135"/>
                    <a:gd name="connsiteY8" fmla="*/ 2455608 h 4286497"/>
                    <a:gd name="connsiteX9" fmla="*/ 13634 w 3092135"/>
                    <a:gd name="connsiteY9" fmla="*/ 2226982 h 4286497"/>
                    <a:gd name="connsiteX10" fmla="*/ 242261 w 3092135"/>
                    <a:gd name="connsiteY10" fmla="*/ 1593864 h 4286497"/>
                    <a:gd name="connsiteX11" fmla="*/ 295697 w 3092135"/>
                    <a:gd name="connsiteY11" fmla="*/ 1369972 h 4286497"/>
                    <a:gd name="connsiteX12" fmla="*/ 328841 w 3092135"/>
                    <a:gd name="connsiteY12" fmla="*/ 918808 h 4286497"/>
                    <a:gd name="connsiteX13" fmla="*/ 790829 w 3092135"/>
                    <a:gd name="connsiteY13" fmla="*/ 236311 h 4286497"/>
                    <a:gd name="connsiteX14" fmla="*/ 2143650 w 3092135"/>
                    <a:gd name="connsiteY14" fmla="*/ 59092 h 4286497"/>
                    <a:gd name="connsiteX15" fmla="*/ 3010132 w 3092135"/>
                    <a:gd name="connsiteY15" fmla="*/ 933012 h 4286497"/>
                    <a:gd name="connsiteX16" fmla="*/ 3034482 w 3092135"/>
                    <a:gd name="connsiteY16" fmla="*/ 1931392 h 4286497"/>
                    <a:gd name="connsiteX17" fmla="*/ 2704394 w 3092135"/>
                    <a:gd name="connsiteY17" fmla="*/ 2502957 h 4286497"/>
                    <a:gd name="connsiteX18" fmla="*/ 2562348 w 3092135"/>
                    <a:gd name="connsiteY18" fmla="*/ 2962915 h 4286497"/>
                    <a:gd name="connsiteX19" fmla="*/ 2737538 w 3092135"/>
                    <a:gd name="connsiteY19" fmla="*/ 4193302 h 4286497"/>
                    <a:gd name="connsiteX20" fmla="*/ 2626607 w 3092135"/>
                    <a:gd name="connsiteY20" fmla="*/ 4283942 h 4286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92135" h="4286497">
                      <a:moveTo>
                        <a:pt x="1204793" y="4283942"/>
                      </a:moveTo>
                      <a:cubicBezTo>
                        <a:pt x="1174056" y="4293283"/>
                        <a:pt x="1141562" y="4275933"/>
                        <a:pt x="1132221" y="4245196"/>
                      </a:cubicBezTo>
                      <a:cubicBezTo>
                        <a:pt x="1130509" y="4239555"/>
                        <a:pt x="1129664" y="4233691"/>
                        <a:pt x="1129711" y="4227800"/>
                      </a:cubicBezTo>
                      <a:cubicBezTo>
                        <a:pt x="1129711" y="3957236"/>
                        <a:pt x="1129711" y="3412050"/>
                        <a:pt x="1129711" y="3196952"/>
                      </a:cubicBezTo>
                      <a:lnTo>
                        <a:pt x="739422" y="3196952"/>
                      </a:lnTo>
                      <a:cubicBezTo>
                        <a:pt x="578058" y="3195600"/>
                        <a:pt x="441849" y="3076633"/>
                        <a:pt x="418804" y="2916919"/>
                      </a:cubicBezTo>
                      <a:cubicBezTo>
                        <a:pt x="401217" y="2797871"/>
                        <a:pt x="387013" y="2678147"/>
                        <a:pt x="371455" y="2558423"/>
                      </a:cubicBezTo>
                      <a:cubicBezTo>
                        <a:pt x="367397" y="2528661"/>
                        <a:pt x="361985" y="2499575"/>
                        <a:pt x="357251" y="2469137"/>
                      </a:cubicBezTo>
                      <a:cubicBezTo>
                        <a:pt x="326136" y="2464402"/>
                        <a:pt x="298403" y="2462373"/>
                        <a:pt x="272023" y="2455608"/>
                      </a:cubicBezTo>
                      <a:cubicBezTo>
                        <a:pt x="101568" y="2412318"/>
                        <a:pt x="-46566" y="2397437"/>
                        <a:pt x="13634" y="2226982"/>
                      </a:cubicBezTo>
                      <a:cubicBezTo>
                        <a:pt x="69100" y="2068703"/>
                        <a:pt x="187472" y="1753496"/>
                        <a:pt x="242261" y="1593864"/>
                      </a:cubicBezTo>
                      <a:cubicBezTo>
                        <a:pt x="268160" y="1521400"/>
                        <a:pt x="286079" y="1446325"/>
                        <a:pt x="295697" y="1369972"/>
                      </a:cubicBezTo>
                      <a:cubicBezTo>
                        <a:pt x="313284" y="1219810"/>
                        <a:pt x="309225" y="1067618"/>
                        <a:pt x="328841" y="918808"/>
                      </a:cubicBezTo>
                      <a:cubicBezTo>
                        <a:pt x="359395" y="628506"/>
                        <a:pt x="532657" y="372540"/>
                        <a:pt x="790829" y="236311"/>
                      </a:cubicBezTo>
                      <a:cubicBezTo>
                        <a:pt x="1201370" y="2971"/>
                        <a:pt x="1686864" y="-60626"/>
                        <a:pt x="2143650" y="59092"/>
                      </a:cubicBezTo>
                      <a:cubicBezTo>
                        <a:pt x="2598198" y="174758"/>
                        <a:pt x="2874850" y="496052"/>
                        <a:pt x="3010132" y="933012"/>
                      </a:cubicBezTo>
                      <a:cubicBezTo>
                        <a:pt x="3110423" y="1257147"/>
                        <a:pt x="3118851" y="1602752"/>
                        <a:pt x="3034482" y="1931392"/>
                      </a:cubicBezTo>
                      <a:cubicBezTo>
                        <a:pt x="2985483" y="2151184"/>
                        <a:pt x="2870277" y="2350664"/>
                        <a:pt x="2704394" y="2502957"/>
                      </a:cubicBezTo>
                      <a:cubicBezTo>
                        <a:pt x="2565852" y="2611717"/>
                        <a:pt x="2509257" y="2794976"/>
                        <a:pt x="2562348" y="2962915"/>
                      </a:cubicBezTo>
                      <a:cubicBezTo>
                        <a:pt x="2629989" y="3207098"/>
                        <a:pt x="2710482" y="3943708"/>
                        <a:pt x="2737538" y="4193302"/>
                      </a:cubicBezTo>
                      <a:cubicBezTo>
                        <a:pt x="2755125" y="4286647"/>
                        <a:pt x="2707776" y="4286647"/>
                        <a:pt x="2626607" y="4283942"/>
                      </a:cubicBezTo>
                      <a:close/>
                    </a:path>
                  </a:pathLst>
                </a:custGeom>
                <a:solidFill>
                  <a:srgbClr val="FFFFFF"/>
                </a:solid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92" name="Freeform: Shape 235">
                  <a:extLst>
                    <a:ext uri="{FF2B5EF4-FFF2-40B4-BE49-F238E27FC236}">
                      <a16:creationId xmlns:a16="http://schemas.microsoft.com/office/drawing/2014/main" id="{80CD1D8B-B99A-0C61-80C6-2D17327DDE4F}"/>
                    </a:ext>
                  </a:extLst>
                </p:cNvPr>
                <p:cNvSpPr/>
                <p:nvPr/>
              </p:nvSpPr>
              <p:spPr>
                <a:xfrm>
                  <a:off x="2941650" y="2030353"/>
                  <a:ext cx="1484137" cy="1287231"/>
                </a:xfrm>
                <a:custGeom>
                  <a:avLst/>
                  <a:gdLst>
                    <a:gd name="connsiteX0" fmla="*/ 1498925 w 1498925"/>
                    <a:gd name="connsiteY0" fmla="*/ 650029 h 1300057"/>
                    <a:gd name="connsiteX1" fmla="*/ 749462 w 1498925"/>
                    <a:gd name="connsiteY1" fmla="*/ 1300058 h 1300057"/>
                    <a:gd name="connsiteX2" fmla="*/ 0 w 1498925"/>
                    <a:gd name="connsiteY2" fmla="*/ 650029 h 1300057"/>
                    <a:gd name="connsiteX3" fmla="*/ 749462 w 1498925"/>
                    <a:gd name="connsiteY3" fmla="*/ 0 h 1300057"/>
                    <a:gd name="connsiteX4" fmla="*/ 1498925 w 1498925"/>
                    <a:gd name="connsiteY4" fmla="*/ 650029 h 1300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8925" h="1300057">
                      <a:moveTo>
                        <a:pt x="1498925" y="650029"/>
                      </a:moveTo>
                      <a:cubicBezTo>
                        <a:pt x="1498925" y="1009030"/>
                        <a:pt x="1163379" y="1300058"/>
                        <a:pt x="749462" y="1300058"/>
                      </a:cubicBezTo>
                      <a:cubicBezTo>
                        <a:pt x="335546" y="1300058"/>
                        <a:pt x="0" y="1009030"/>
                        <a:pt x="0" y="650029"/>
                      </a:cubicBezTo>
                      <a:cubicBezTo>
                        <a:pt x="0" y="291028"/>
                        <a:pt x="335546" y="0"/>
                        <a:pt x="749462" y="0"/>
                      </a:cubicBezTo>
                      <a:cubicBezTo>
                        <a:pt x="1163379" y="0"/>
                        <a:pt x="1498925" y="291028"/>
                        <a:pt x="1498925" y="650029"/>
                      </a:cubicBezTo>
                      <a:close/>
                    </a:path>
                  </a:pathLst>
                </a:custGeom>
                <a:solidFill>
                  <a:srgbClr val="F3D8E8"/>
                </a:solidFill>
                <a:ln w="9525" cap="flat">
                  <a:solidFill>
                    <a:srgbClr val="010102"/>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93" name="Freeform: Shape 236">
                  <a:extLst>
                    <a:ext uri="{FF2B5EF4-FFF2-40B4-BE49-F238E27FC236}">
                      <a16:creationId xmlns:a16="http://schemas.microsoft.com/office/drawing/2014/main" id="{1A3F8AE4-A09A-3FAA-776D-A45191B96494}"/>
                    </a:ext>
                  </a:extLst>
                </p:cNvPr>
                <p:cNvSpPr/>
                <p:nvPr/>
              </p:nvSpPr>
              <p:spPr>
                <a:xfrm>
                  <a:off x="2679113" y="2216540"/>
                  <a:ext cx="394474" cy="831811"/>
                </a:xfrm>
                <a:custGeom>
                  <a:avLst/>
                  <a:gdLst>
                    <a:gd name="connsiteX0" fmla="*/ 398370 w 398405"/>
                    <a:gd name="connsiteY0" fmla="*/ 840072 h 840099"/>
                    <a:gd name="connsiteX1" fmla="*/ 398370 w 398405"/>
                    <a:gd name="connsiteY1" fmla="*/ 840072 h 840099"/>
                    <a:gd name="connsiteX2" fmla="*/ -36 w 398405"/>
                    <a:gd name="connsiteY2" fmla="*/ 442344 h 840099"/>
                    <a:gd name="connsiteX3" fmla="*/ -36 w 398405"/>
                    <a:gd name="connsiteY3" fmla="*/ 398377 h 840099"/>
                    <a:gd name="connsiteX4" fmla="*/ 398370 w 398405"/>
                    <a:gd name="connsiteY4" fmla="*/ -28 h 840099"/>
                    <a:gd name="connsiteX5" fmla="*/ 398370 w 398405"/>
                    <a:gd name="connsiteY5" fmla="*/ -28 h 84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405" h="840099">
                      <a:moveTo>
                        <a:pt x="398370" y="840072"/>
                      </a:moveTo>
                      <a:lnTo>
                        <a:pt x="398370" y="840072"/>
                      </a:lnTo>
                      <a:cubicBezTo>
                        <a:pt x="178597" y="840072"/>
                        <a:pt x="336" y="662116"/>
                        <a:pt x="-36" y="442344"/>
                      </a:cubicBezTo>
                      <a:lnTo>
                        <a:pt x="-36" y="398377"/>
                      </a:lnTo>
                      <a:cubicBezTo>
                        <a:pt x="-36" y="178342"/>
                        <a:pt x="178333" y="-28"/>
                        <a:pt x="398370" y="-28"/>
                      </a:cubicBezTo>
                      <a:lnTo>
                        <a:pt x="398370" y="-28"/>
                      </a:lnTo>
                    </a:path>
                  </a:pathLst>
                </a:custGeom>
                <a:solidFill>
                  <a:srgbClr val="F3D8E8"/>
                </a:solidFill>
                <a:ln w="9525" cap="flat">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94" name="Freeform: Shape 237">
                  <a:extLst>
                    <a:ext uri="{FF2B5EF4-FFF2-40B4-BE49-F238E27FC236}">
                      <a16:creationId xmlns:a16="http://schemas.microsoft.com/office/drawing/2014/main" id="{7F47778A-26B3-72FD-5999-94B14BC76600}"/>
                    </a:ext>
                  </a:extLst>
                </p:cNvPr>
                <p:cNvSpPr/>
                <p:nvPr/>
              </p:nvSpPr>
              <p:spPr>
                <a:xfrm>
                  <a:off x="3075584" y="1759395"/>
                  <a:ext cx="1684871" cy="1086025"/>
                </a:xfrm>
                <a:custGeom>
                  <a:avLst/>
                  <a:gdLst>
                    <a:gd name="connsiteX0" fmla="*/ 1333857 w 1701658"/>
                    <a:gd name="connsiteY0" fmla="*/ 1096820 h 1096847"/>
                    <a:gd name="connsiteX1" fmla="*/ 1693031 w 1701658"/>
                    <a:gd name="connsiteY1" fmla="*/ 562457 h 1096847"/>
                    <a:gd name="connsiteX2" fmla="*/ 1158667 w 1701658"/>
                    <a:gd name="connsiteY2" fmla="*/ 203284 h 1096847"/>
                    <a:gd name="connsiteX3" fmla="*/ 904337 w 1701658"/>
                    <a:gd name="connsiteY3" fmla="*/ 353447 h 1096847"/>
                    <a:gd name="connsiteX4" fmla="*/ 769055 w 1701658"/>
                    <a:gd name="connsiteY4" fmla="*/ 128203 h 1096847"/>
                    <a:gd name="connsiteX5" fmla="*/ 128204 w 1701658"/>
                    <a:gd name="connsiteY5" fmla="*/ 137287 h 1096847"/>
                    <a:gd name="connsiteX6" fmla="*/ 25004 w 1701658"/>
                    <a:gd name="connsiteY6" fmla="*/ 601689 h 1096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01658" h="1096847">
                      <a:moveTo>
                        <a:pt x="1333857" y="1096820"/>
                      </a:moveTo>
                      <a:cubicBezTo>
                        <a:pt x="1580598" y="1048443"/>
                        <a:pt x="1741408" y="809198"/>
                        <a:pt x="1693031" y="562457"/>
                      </a:cubicBezTo>
                      <a:cubicBezTo>
                        <a:pt x="1644655" y="315717"/>
                        <a:pt x="1405408" y="154907"/>
                        <a:pt x="1158667" y="203284"/>
                      </a:cubicBezTo>
                      <a:cubicBezTo>
                        <a:pt x="1059174" y="222670"/>
                        <a:pt x="969374" y="275694"/>
                        <a:pt x="904337" y="353447"/>
                      </a:cubicBezTo>
                      <a:cubicBezTo>
                        <a:pt x="872458" y="271182"/>
                        <a:pt x="826705" y="194991"/>
                        <a:pt x="769055" y="128203"/>
                      </a:cubicBezTo>
                      <a:cubicBezTo>
                        <a:pt x="589583" y="-46257"/>
                        <a:pt x="302663" y="-42191"/>
                        <a:pt x="128204" y="137287"/>
                      </a:cubicBezTo>
                      <a:cubicBezTo>
                        <a:pt x="8790" y="260136"/>
                        <a:pt x="-31145" y="439824"/>
                        <a:pt x="25004" y="601689"/>
                      </a:cubicBezTo>
                    </a:path>
                  </a:pathLst>
                </a:custGeom>
                <a:solidFill>
                  <a:srgbClr val="F3D8E8"/>
                </a:solidFill>
                <a:ln w="9525" cap="flat">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95" name="Freeform: Shape 238">
                  <a:extLst>
                    <a:ext uri="{FF2B5EF4-FFF2-40B4-BE49-F238E27FC236}">
                      <a16:creationId xmlns:a16="http://schemas.microsoft.com/office/drawing/2014/main" id="{5C3A8051-FCD5-BB9C-E4BD-258551DFEC71}"/>
                    </a:ext>
                  </a:extLst>
                </p:cNvPr>
                <p:cNvSpPr/>
                <p:nvPr/>
              </p:nvSpPr>
              <p:spPr>
                <a:xfrm>
                  <a:off x="3089662" y="2760364"/>
                  <a:ext cx="1171370" cy="1156632"/>
                </a:xfrm>
                <a:custGeom>
                  <a:avLst/>
                  <a:gdLst>
                    <a:gd name="connsiteX0" fmla="*/ 270528 w 1183041"/>
                    <a:gd name="connsiteY0" fmla="*/ -28 h 1168157"/>
                    <a:gd name="connsiteX1" fmla="*/ 270528 w 1183041"/>
                    <a:gd name="connsiteY1" fmla="*/ -28 h 1168157"/>
                    <a:gd name="connsiteX2" fmla="*/ -36 w 1183041"/>
                    <a:gd name="connsiteY2" fmla="*/ 270536 h 1168157"/>
                    <a:gd name="connsiteX3" fmla="*/ -36 w 1183041"/>
                    <a:gd name="connsiteY3" fmla="*/ 355087 h 1168157"/>
                    <a:gd name="connsiteX4" fmla="*/ 270528 w 1183041"/>
                    <a:gd name="connsiteY4" fmla="*/ 625651 h 1168157"/>
                    <a:gd name="connsiteX5" fmla="*/ 553944 w 1183041"/>
                    <a:gd name="connsiteY5" fmla="*/ 625651 h 1168157"/>
                    <a:gd name="connsiteX6" fmla="*/ 785378 w 1183041"/>
                    <a:gd name="connsiteY6" fmla="*/ 856881 h 1168157"/>
                    <a:gd name="connsiteX7" fmla="*/ 785276 w 1183041"/>
                    <a:gd name="connsiteY7" fmla="*/ 863746 h 1168157"/>
                    <a:gd name="connsiteX8" fmla="*/ 785276 w 1183041"/>
                    <a:gd name="connsiteY8" fmla="*/ 1168130 h 1168157"/>
                    <a:gd name="connsiteX9" fmla="*/ 1183006 w 1183041"/>
                    <a:gd name="connsiteY9" fmla="*/ 1168130 h 1168157"/>
                    <a:gd name="connsiteX10" fmla="*/ 1183006 w 1183041"/>
                    <a:gd name="connsiteY10" fmla="*/ 664206 h 116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3041" h="1168157">
                      <a:moveTo>
                        <a:pt x="270528" y="-28"/>
                      </a:moveTo>
                      <a:lnTo>
                        <a:pt x="270528" y="-28"/>
                      </a:lnTo>
                      <a:cubicBezTo>
                        <a:pt x="121102" y="-28"/>
                        <a:pt x="-36" y="121111"/>
                        <a:pt x="-36" y="270536"/>
                      </a:cubicBezTo>
                      <a:lnTo>
                        <a:pt x="-36" y="355087"/>
                      </a:lnTo>
                      <a:cubicBezTo>
                        <a:pt x="-36" y="504512"/>
                        <a:pt x="121102" y="625651"/>
                        <a:pt x="270528" y="625651"/>
                      </a:cubicBezTo>
                      <a:lnTo>
                        <a:pt x="553944" y="625651"/>
                      </a:lnTo>
                      <a:cubicBezTo>
                        <a:pt x="681704" y="625596"/>
                        <a:pt x="785324" y="729121"/>
                        <a:pt x="785378" y="856881"/>
                      </a:cubicBezTo>
                      <a:cubicBezTo>
                        <a:pt x="785378" y="859174"/>
                        <a:pt x="785344" y="861460"/>
                        <a:pt x="785276" y="863746"/>
                      </a:cubicBezTo>
                      <a:lnTo>
                        <a:pt x="785276" y="1168130"/>
                      </a:lnTo>
                      <a:lnTo>
                        <a:pt x="1183006" y="1168130"/>
                      </a:lnTo>
                      <a:lnTo>
                        <a:pt x="1183006" y="664206"/>
                      </a:lnTo>
                    </a:path>
                  </a:pathLst>
                </a:custGeom>
                <a:solidFill>
                  <a:srgbClr val="F3D8E8"/>
                </a:solidFill>
                <a:ln w="9525" cap="flat">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96" name="Freeform: Shape 239">
                  <a:extLst>
                    <a:ext uri="{FF2B5EF4-FFF2-40B4-BE49-F238E27FC236}">
                      <a16:creationId xmlns:a16="http://schemas.microsoft.com/office/drawing/2014/main" id="{4996EAD7-8EA1-5B9C-3805-567E88EB34B6}"/>
                    </a:ext>
                  </a:extLst>
                </p:cNvPr>
                <p:cNvSpPr/>
                <p:nvPr/>
              </p:nvSpPr>
              <p:spPr>
                <a:xfrm>
                  <a:off x="3971036" y="2684684"/>
                  <a:ext cx="830473" cy="830471"/>
                </a:xfrm>
                <a:custGeom>
                  <a:avLst/>
                  <a:gdLst>
                    <a:gd name="connsiteX0" fmla="*/ 419338 w 838748"/>
                    <a:gd name="connsiteY0" fmla="*/ -28 h 838746"/>
                    <a:gd name="connsiteX1" fmla="*/ 838713 w 838748"/>
                    <a:gd name="connsiteY1" fmla="*/ 419346 h 838746"/>
                    <a:gd name="connsiteX2" fmla="*/ 419338 w 838748"/>
                    <a:gd name="connsiteY2" fmla="*/ 838719 h 838746"/>
                    <a:gd name="connsiteX3" fmla="*/ -36 w 838748"/>
                    <a:gd name="connsiteY3" fmla="*/ 419346 h 838746"/>
                  </a:gdLst>
                  <a:ahLst/>
                  <a:cxnLst>
                    <a:cxn ang="0">
                      <a:pos x="connsiteX0" y="connsiteY0"/>
                    </a:cxn>
                    <a:cxn ang="0">
                      <a:pos x="connsiteX1" y="connsiteY1"/>
                    </a:cxn>
                    <a:cxn ang="0">
                      <a:pos x="connsiteX2" y="connsiteY2"/>
                    </a:cxn>
                    <a:cxn ang="0">
                      <a:pos x="connsiteX3" y="connsiteY3"/>
                    </a:cxn>
                  </a:cxnLst>
                  <a:rect l="l" t="t" r="r" b="b"/>
                  <a:pathLst>
                    <a:path w="838748" h="838746">
                      <a:moveTo>
                        <a:pt x="419338" y="-28"/>
                      </a:moveTo>
                      <a:cubicBezTo>
                        <a:pt x="650955" y="-28"/>
                        <a:pt x="838713" y="187730"/>
                        <a:pt x="838713" y="419346"/>
                      </a:cubicBezTo>
                      <a:cubicBezTo>
                        <a:pt x="838713" y="650962"/>
                        <a:pt x="650955" y="838719"/>
                        <a:pt x="419338" y="838719"/>
                      </a:cubicBezTo>
                      <a:cubicBezTo>
                        <a:pt x="187722" y="838719"/>
                        <a:pt x="-36" y="650962"/>
                        <a:pt x="-36" y="419346"/>
                      </a:cubicBezTo>
                    </a:path>
                  </a:pathLst>
                </a:custGeom>
                <a:solidFill>
                  <a:srgbClr val="F3D8E8"/>
                </a:solidFill>
                <a:ln w="9525" cap="flat">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97" name="Freeform: Shape 240">
                  <a:extLst>
                    <a:ext uri="{FF2B5EF4-FFF2-40B4-BE49-F238E27FC236}">
                      <a16:creationId xmlns:a16="http://schemas.microsoft.com/office/drawing/2014/main" id="{437CF754-8E9A-6044-DCE2-FEB680B040F9}"/>
                    </a:ext>
                  </a:extLst>
                </p:cNvPr>
                <p:cNvSpPr/>
                <p:nvPr/>
              </p:nvSpPr>
              <p:spPr>
                <a:xfrm>
                  <a:off x="3748730" y="2840733"/>
                  <a:ext cx="441058" cy="254612"/>
                </a:xfrm>
                <a:custGeom>
                  <a:avLst/>
                  <a:gdLst>
                    <a:gd name="connsiteX0" fmla="*/ 593 w 445453"/>
                    <a:gd name="connsiteY0" fmla="*/ 5384 h 257149"/>
                    <a:gd name="connsiteX1" fmla="*/ 41178 w 445453"/>
                    <a:gd name="connsiteY1" fmla="*/ 153517 h 257149"/>
                    <a:gd name="connsiteX2" fmla="*/ 350311 w 445453"/>
                    <a:gd name="connsiteY2" fmla="*/ 222017 h 257149"/>
                    <a:gd name="connsiteX3" fmla="*/ 351650 w 445453"/>
                    <a:gd name="connsiteY3" fmla="*/ 221158 h 257149"/>
                    <a:gd name="connsiteX4" fmla="*/ 441613 w 445453"/>
                    <a:gd name="connsiteY4" fmla="*/ -28 h 257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453" h="257149">
                      <a:moveTo>
                        <a:pt x="593" y="5384"/>
                      </a:moveTo>
                      <a:cubicBezTo>
                        <a:pt x="-3309" y="57961"/>
                        <a:pt x="11024" y="110274"/>
                        <a:pt x="41178" y="153517"/>
                      </a:cubicBezTo>
                      <a:cubicBezTo>
                        <a:pt x="107629" y="257799"/>
                        <a:pt x="246029" y="288467"/>
                        <a:pt x="350311" y="222017"/>
                      </a:cubicBezTo>
                      <a:cubicBezTo>
                        <a:pt x="350758" y="221733"/>
                        <a:pt x="351204" y="221449"/>
                        <a:pt x="351650" y="221158"/>
                      </a:cubicBezTo>
                      <a:cubicBezTo>
                        <a:pt x="422417" y="171449"/>
                        <a:pt x="457590" y="84963"/>
                        <a:pt x="441613" y="-28"/>
                      </a:cubicBezTo>
                    </a:path>
                  </a:pathLst>
                </a:custGeom>
                <a:solidFill>
                  <a:srgbClr val="F3D8E8"/>
                </a:solidFill>
                <a:ln w="9525" cap="flat">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98" name="Freeform: Shape 241">
                  <a:extLst>
                    <a:ext uri="{FF2B5EF4-FFF2-40B4-BE49-F238E27FC236}">
                      <a16:creationId xmlns:a16="http://schemas.microsoft.com/office/drawing/2014/main" id="{E175F0ED-0C13-70B7-C9D8-9F62AD144A20}"/>
                    </a:ext>
                  </a:extLst>
                </p:cNvPr>
                <p:cNvSpPr/>
                <p:nvPr/>
              </p:nvSpPr>
              <p:spPr>
                <a:xfrm>
                  <a:off x="3449980" y="2247375"/>
                  <a:ext cx="435933" cy="296665"/>
                </a:xfrm>
                <a:custGeom>
                  <a:avLst/>
                  <a:gdLst>
                    <a:gd name="connsiteX0" fmla="*/ 430838 w 440277"/>
                    <a:gd name="connsiteY0" fmla="*/ 299594 h 299621"/>
                    <a:gd name="connsiteX1" fmla="*/ 423397 w 440277"/>
                    <a:gd name="connsiteY1" fmla="*/ 146050 h 299621"/>
                    <a:gd name="connsiteX2" fmla="*/ 135611 w 440277"/>
                    <a:gd name="connsiteY2" fmla="*/ 14015 h 299621"/>
                    <a:gd name="connsiteX3" fmla="*/ 135246 w 440277"/>
                    <a:gd name="connsiteY3" fmla="*/ 14150 h 299621"/>
                    <a:gd name="connsiteX4" fmla="*/ -36 w 440277"/>
                    <a:gd name="connsiteY4" fmla="*/ 210308 h 299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277" h="299621">
                      <a:moveTo>
                        <a:pt x="430838" y="299594"/>
                      </a:moveTo>
                      <a:cubicBezTo>
                        <a:pt x="445556" y="249019"/>
                        <a:pt x="442938" y="194968"/>
                        <a:pt x="423397" y="146050"/>
                      </a:cubicBezTo>
                      <a:cubicBezTo>
                        <a:pt x="380384" y="30120"/>
                        <a:pt x="251541" y="-28998"/>
                        <a:pt x="135611" y="14015"/>
                      </a:cubicBezTo>
                      <a:cubicBezTo>
                        <a:pt x="135490" y="14062"/>
                        <a:pt x="135368" y="14103"/>
                        <a:pt x="135246" y="14150"/>
                      </a:cubicBezTo>
                      <a:cubicBezTo>
                        <a:pt x="55666" y="47443"/>
                        <a:pt x="2805" y="124087"/>
                        <a:pt x="-36" y="210308"/>
                      </a:cubicBezTo>
                    </a:path>
                  </a:pathLst>
                </a:custGeom>
                <a:solidFill>
                  <a:srgbClr val="F3D8E8"/>
                </a:solidFill>
                <a:ln w="9525" cap="flat">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cxnSp>
          <p:nvCxnSpPr>
            <p:cNvPr id="99" name="直線コネクタ 98">
              <a:extLst>
                <a:ext uri="{FF2B5EF4-FFF2-40B4-BE49-F238E27FC236}">
                  <a16:creationId xmlns:a16="http://schemas.microsoft.com/office/drawing/2014/main" id="{0C7940FC-F6B0-CF46-6D47-9B1CD313115B}"/>
                </a:ext>
              </a:extLst>
            </p:cNvPr>
            <p:cNvCxnSpPr>
              <a:cxnSpLocks/>
              <a:stCxn id="89" idx="0"/>
            </p:cNvCxnSpPr>
            <p:nvPr/>
          </p:nvCxnSpPr>
          <p:spPr bwMode="auto">
            <a:xfrm flipH="1" flipV="1">
              <a:off x="6093901" y="2565244"/>
              <a:ext cx="1322099" cy="218198"/>
            </a:xfrm>
            <a:prstGeom prst="line">
              <a:avLst/>
            </a:prstGeom>
            <a:solidFill>
              <a:schemeClr val="accent1"/>
            </a:solidFill>
            <a:ln w="9525" cap="flat" cmpd="sng" algn="ctr">
              <a:solidFill>
                <a:srgbClr val="BEBEBE"/>
              </a:solidFill>
              <a:prstDash val="solid"/>
              <a:round/>
              <a:headEnd type="none" w="med" len="med"/>
              <a:tailEnd type="oval" w="med" len="med"/>
            </a:ln>
            <a:effectLst/>
          </p:spPr>
        </p:cxnSp>
        <p:cxnSp>
          <p:nvCxnSpPr>
            <p:cNvPr id="101" name="直線コネクタ 100">
              <a:extLst>
                <a:ext uri="{FF2B5EF4-FFF2-40B4-BE49-F238E27FC236}">
                  <a16:creationId xmlns:a16="http://schemas.microsoft.com/office/drawing/2014/main" id="{8B2D147E-7604-CAF8-AD45-6557D1ECD355}"/>
                </a:ext>
              </a:extLst>
            </p:cNvPr>
            <p:cNvCxnSpPr>
              <a:cxnSpLocks/>
              <a:stCxn id="59" idx="2"/>
            </p:cNvCxnSpPr>
            <p:nvPr/>
          </p:nvCxnSpPr>
          <p:spPr bwMode="auto">
            <a:xfrm flipH="1" flipV="1">
              <a:off x="6254959" y="3517798"/>
              <a:ext cx="1161041" cy="50276"/>
            </a:xfrm>
            <a:prstGeom prst="line">
              <a:avLst/>
            </a:prstGeom>
            <a:solidFill>
              <a:schemeClr val="accent1"/>
            </a:solidFill>
            <a:ln w="9525" cap="flat" cmpd="sng" algn="ctr">
              <a:solidFill>
                <a:srgbClr val="BEBEBE"/>
              </a:solidFill>
              <a:prstDash val="solid"/>
              <a:round/>
              <a:headEnd type="none" w="med" len="med"/>
              <a:tailEnd type="oval" w="med" len="med"/>
            </a:ln>
            <a:effectLst/>
          </p:spPr>
        </p:cxnSp>
        <p:cxnSp>
          <p:nvCxnSpPr>
            <p:cNvPr id="103" name="直線コネクタ 102">
              <a:extLst>
                <a:ext uri="{FF2B5EF4-FFF2-40B4-BE49-F238E27FC236}">
                  <a16:creationId xmlns:a16="http://schemas.microsoft.com/office/drawing/2014/main" id="{A92BB580-685C-D4CA-7249-DE3BA629B7A3}"/>
                </a:ext>
              </a:extLst>
            </p:cNvPr>
            <p:cNvCxnSpPr>
              <a:cxnSpLocks/>
              <a:stCxn id="69" idx="2"/>
            </p:cNvCxnSpPr>
            <p:nvPr/>
          </p:nvCxnSpPr>
          <p:spPr bwMode="auto">
            <a:xfrm flipH="1" flipV="1">
              <a:off x="6121236" y="4145674"/>
              <a:ext cx="1294764" cy="335064"/>
            </a:xfrm>
            <a:prstGeom prst="line">
              <a:avLst/>
            </a:prstGeom>
            <a:solidFill>
              <a:schemeClr val="accent1"/>
            </a:solidFill>
            <a:ln w="9525" cap="flat" cmpd="sng" algn="ctr">
              <a:solidFill>
                <a:srgbClr val="BEBEBE"/>
              </a:solidFill>
              <a:prstDash val="solid"/>
              <a:round/>
              <a:headEnd type="none" w="med" len="med"/>
              <a:tailEnd type="oval" w="med" len="med"/>
            </a:ln>
            <a:effectLst/>
          </p:spPr>
        </p:cxnSp>
        <p:cxnSp>
          <p:nvCxnSpPr>
            <p:cNvPr id="106" name="直線コネクタ 105">
              <a:extLst>
                <a:ext uri="{FF2B5EF4-FFF2-40B4-BE49-F238E27FC236}">
                  <a16:creationId xmlns:a16="http://schemas.microsoft.com/office/drawing/2014/main" id="{92C97D18-FE65-2BC9-CCA1-A793DDBA948A}"/>
                </a:ext>
              </a:extLst>
            </p:cNvPr>
            <p:cNvCxnSpPr>
              <a:cxnSpLocks/>
              <a:stCxn id="80" idx="1"/>
            </p:cNvCxnSpPr>
            <p:nvPr/>
          </p:nvCxnSpPr>
          <p:spPr bwMode="auto">
            <a:xfrm flipH="1" flipV="1">
              <a:off x="6101368" y="4599131"/>
              <a:ext cx="1420074" cy="530110"/>
            </a:xfrm>
            <a:prstGeom prst="line">
              <a:avLst/>
            </a:prstGeom>
            <a:solidFill>
              <a:schemeClr val="accent1"/>
            </a:solidFill>
            <a:ln w="9525" cap="flat" cmpd="sng" algn="ctr">
              <a:solidFill>
                <a:srgbClr val="BEBEBE"/>
              </a:solidFill>
              <a:prstDash val="solid"/>
              <a:round/>
              <a:headEnd type="none" w="med" len="med"/>
              <a:tailEnd type="oval" w="med" len="med"/>
            </a:ln>
            <a:effectLst/>
          </p:spPr>
        </p:cxnSp>
        <p:cxnSp>
          <p:nvCxnSpPr>
            <p:cNvPr id="110" name="直線コネクタ 109">
              <a:extLst>
                <a:ext uri="{FF2B5EF4-FFF2-40B4-BE49-F238E27FC236}">
                  <a16:creationId xmlns:a16="http://schemas.microsoft.com/office/drawing/2014/main" id="{5B9F634A-9EE6-4813-BBD3-5D1437DD1FAB}"/>
                </a:ext>
              </a:extLst>
            </p:cNvPr>
            <p:cNvCxnSpPr>
              <a:cxnSpLocks/>
              <a:stCxn id="38" idx="6"/>
            </p:cNvCxnSpPr>
            <p:nvPr/>
          </p:nvCxnSpPr>
          <p:spPr bwMode="auto">
            <a:xfrm flipV="1">
              <a:off x="4752000" y="3980256"/>
              <a:ext cx="1225789" cy="171511"/>
            </a:xfrm>
            <a:prstGeom prst="line">
              <a:avLst/>
            </a:prstGeom>
            <a:solidFill>
              <a:schemeClr val="accent1"/>
            </a:solidFill>
            <a:ln w="9525" cap="flat" cmpd="sng" algn="ctr">
              <a:solidFill>
                <a:srgbClr val="BEBEBE"/>
              </a:solidFill>
              <a:prstDash val="solid"/>
              <a:round/>
              <a:headEnd type="none" w="med" len="med"/>
              <a:tailEnd type="oval" w="med" len="med"/>
            </a:ln>
            <a:effectLst/>
          </p:spPr>
        </p:cxnSp>
        <p:cxnSp>
          <p:nvCxnSpPr>
            <p:cNvPr id="112" name="直線コネクタ 111">
              <a:extLst>
                <a:ext uri="{FF2B5EF4-FFF2-40B4-BE49-F238E27FC236}">
                  <a16:creationId xmlns:a16="http://schemas.microsoft.com/office/drawing/2014/main" id="{1E0FD199-CFA4-0859-E5DC-D36006285BC5}"/>
                </a:ext>
              </a:extLst>
            </p:cNvPr>
            <p:cNvCxnSpPr>
              <a:cxnSpLocks/>
              <a:stCxn id="44" idx="6"/>
            </p:cNvCxnSpPr>
            <p:nvPr/>
          </p:nvCxnSpPr>
          <p:spPr bwMode="auto">
            <a:xfrm flipV="1">
              <a:off x="4752000" y="4313206"/>
              <a:ext cx="1139976" cy="1066014"/>
            </a:xfrm>
            <a:prstGeom prst="line">
              <a:avLst/>
            </a:prstGeom>
            <a:solidFill>
              <a:schemeClr val="accent1"/>
            </a:solidFill>
            <a:ln w="9525" cap="flat" cmpd="sng" algn="ctr">
              <a:solidFill>
                <a:srgbClr val="BEBEBE"/>
              </a:solidFill>
              <a:prstDash val="solid"/>
              <a:round/>
              <a:headEnd type="none" w="med" len="med"/>
              <a:tailEnd type="oval" w="med" len="med"/>
            </a:ln>
            <a:effectLst/>
          </p:spPr>
        </p:cxnSp>
      </p:grpSp>
    </p:spTree>
    <p:extLst>
      <p:ext uri="{BB962C8B-B14F-4D97-AF65-F5344CB8AC3E}">
        <p14:creationId xmlns:p14="http://schemas.microsoft.com/office/powerpoint/2010/main" val="2501049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31AB2-6BAE-1A7A-099B-A18DED0AEFEF}"/>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D4F44C28-49BA-8E81-02BF-7C2712758E71}"/>
              </a:ext>
            </a:extLst>
          </p:cNvPr>
          <p:cNvSpPr>
            <a:spLocks noGrp="1"/>
          </p:cNvSpPr>
          <p:nvPr>
            <p:ph type="title"/>
          </p:nvPr>
        </p:nvSpPr>
        <p:spPr/>
        <p:txBody>
          <a:bodyPr/>
          <a:lstStyle/>
          <a:p>
            <a:r>
              <a:rPr lang="ja-JP" altLang="en-US" sz="2600" b="1" dirty="0">
                <a:latin typeface="+mj-ea"/>
              </a:rPr>
              <a:t>脂肪萎縮症患者の死亡時年齢と臓器異常の有病率（海外データ）</a:t>
            </a:r>
          </a:p>
        </p:txBody>
      </p:sp>
      <p:sp>
        <p:nvSpPr>
          <p:cNvPr id="3" name="スライド番号プレースホルダー 2">
            <a:extLst>
              <a:ext uri="{FF2B5EF4-FFF2-40B4-BE49-F238E27FC236}">
                <a16:creationId xmlns:a16="http://schemas.microsoft.com/office/drawing/2014/main" id="{AB71B0A8-3E47-2024-9511-4E4B21ED2B08}"/>
              </a:ext>
            </a:extLst>
          </p:cNvPr>
          <p:cNvSpPr>
            <a:spLocks noGrp="1"/>
          </p:cNvSpPr>
          <p:nvPr>
            <p:ph type="sldNum" sz="quarter" idx="10"/>
          </p:nvPr>
        </p:nvSpPr>
        <p:spPr/>
        <p:txBody>
          <a:bodyPr/>
          <a:lstStyle/>
          <a:p>
            <a:fld id="{3C22E879-25C1-4BAC-8729-693BB4353F20}" type="slidenum">
              <a:rPr kumimoji="1" lang="ja-JP" altLang="en-US" smtClean="0"/>
              <a:t>10</a:t>
            </a:fld>
            <a:endParaRPr kumimoji="1" lang="ja-JP" altLang="en-US"/>
          </a:p>
        </p:txBody>
      </p:sp>
      <p:sp>
        <p:nvSpPr>
          <p:cNvPr id="2" name="テキスト プレースホルダー 3">
            <a:extLst>
              <a:ext uri="{FF2B5EF4-FFF2-40B4-BE49-F238E27FC236}">
                <a16:creationId xmlns:a16="http://schemas.microsoft.com/office/drawing/2014/main" id="{4B742900-6051-3B47-6356-182F7DBA10FB}"/>
              </a:ext>
            </a:extLst>
          </p:cNvPr>
          <p:cNvSpPr txBox="1">
            <a:spLocks/>
          </p:cNvSpPr>
          <p:nvPr/>
        </p:nvSpPr>
        <p:spPr>
          <a:xfrm>
            <a:off x="695325" y="916016"/>
            <a:ext cx="10801351" cy="978729"/>
          </a:xfrm>
          <a:prstGeom prst="rect">
            <a:avLst/>
          </a:prstGeom>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1800" i="0" dirty="0">
                <a:latin typeface="+mn-ea"/>
              </a:rPr>
              <a:t>死亡時の平均年齢は、全身性脂肪萎縮症（</a:t>
            </a:r>
            <a:r>
              <a:rPr kumimoji="1" lang="en-US" altLang="ja-JP" sz="1800" i="0" dirty="0">
                <a:latin typeface="+mn-ea"/>
              </a:rPr>
              <a:t>GL</a:t>
            </a:r>
            <a:r>
              <a:rPr kumimoji="1" lang="ja-JP" altLang="en-US" sz="1800" i="0" dirty="0">
                <a:latin typeface="+mn-ea"/>
              </a:rPr>
              <a:t>）患者が</a:t>
            </a:r>
            <a:r>
              <a:rPr kumimoji="1" lang="en-US" altLang="ja-JP" sz="1800" i="0" dirty="0">
                <a:latin typeface="+mn-ea"/>
              </a:rPr>
              <a:t>33.8</a:t>
            </a:r>
            <a:r>
              <a:rPr kumimoji="1" lang="ja-JP" altLang="en-US" sz="1800" i="0" dirty="0">
                <a:latin typeface="+mn-ea"/>
              </a:rPr>
              <a:t>歳、部分性脂肪萎縮症（</a:t>
            </a:r>
            <a:r>
              <a:rPr kumimoji="1" lang="en-US" altLang="ja-JP" sz="1800" i="0" dirty="0">
                <a:latin typeface="+mn-ea"/>
              </a:rPr>
              <a:t>PL</a:t>
            </a:r>
            <a:r>
              <a:rPr kumimoji="1" lang="ja-JP" altLang="en-US" sz="1800" i="0" dirty="0">
                <a:latin typeface="+mn-ea"/>
              </a:rPr>
              <a:t>）患者が</a:t>
            </a:r>
            <a:r>
              <a:rPr kumimoji="1" lang="en-US" altLang="ja-JP" sz="1800" i="0" dirty="0">
                <a:latin typeface="+mn-ea"/>
              </a:rPr>
              <a:t>52.9</a:t>
            </a:r>
            <a:r>
              <a:rPr kumimoji="1" lang="ja-JP" altLang="en-US" sz="1800" i="0" dirty="0">
                <a:latin typeface="+mn-ea"/>
              </a:rPr>
              <a:t>歳</a:t>
            </a:r>
            <a:endParaRPr kumimoji="1" lang="en-US" altLang="ja-JP" sz="1800" i="0" dirty="0">
              <a:latin typeface="+mn-ea"/>
            </a:endParaRPr>
          </a:p>
          <a:p>
            <a:pPr>
              <a:buClr>
                <a:srgbClr val="BC136B"/>
              </a:buClr>
              <a:buFont typeface="Wingdings" panose="05000000000000000000" pitchFamily="2" charset="2"/>
              <a:buChar char="l"/>
            </a:pPr>
            <a:r>
              <a:rPr kumimoji="1" lang="ja-JP" altLang="en-US" sz="1800" i="0" dirty="0">
                <a:latin typeface="+mn-ea"/>
              </a:rPr>
              <a:t>有病率は、糖尿病</a:t>
            </a:r>
            <a:r>
              <a:rPr kumimoji="1" lang="en-US" altLang="ja-JP" sz="1800" i="0" dirty="0">
                <a:latin typeface="+mn-ea"/>
              </a:rPr>
              <a:t>/</a:t>
            </a:r>
            <a:r>
              <a:rPr kumimoji="1" lang="ja-JP" altLang="en-US" sz="1800" i="0" dirty="0">
                <a:latin typeface="+mn-ea"/>
              </a:rPr>
              <a:t>インスリン抵抗性が</a:t>
            </a:r>
            <a:r>
              <a:rPr kumimoji="1" lang="en-US" altLang="ja-JP" sz="1800" i="0" dirty="0">
                <a:latin typeface="+mn-ea"/>
              </a:rPr>
              <a:t>58.3</a:t>
            </a:r>
            <a:r>
              <a:rPr kumimoji="1" lang="ja-JP" altLang="en-US" sz="1800" i="0" dirty="0">
                <a:latin typeface="+mn-ea"/>
              </a:rPr>
              <a:t>％、肝臓の異常が</a:t>
            </a:r>
            <a:r>
              <a:rPr kumimoji="1" lang="en-US" altLang="ja-JP" sz="1800" i="0" dirty="0">
                <a:latin typeface="+mn-ea"/>
              </a:rPr>
              <a:t>71.7</a:t>
            </a:r>
            <a:r>
              <a:rPr kumimoji="1" lang="ja-JP" altLang="en-US" sz="1800" i="0" dirty="0">
                <a:latin typeface="+mn-ea"/>
              </a:rPr>
              <a:t>％、腎臓の異常が</a:t>
            </a:r>
            <a:r>
              <a:rPr kumimoji="1" lang="en-US" altLang="ja-JP" sz="1800" i="0" dirty="0">
                <a:latin typeface="+mn-ea"/>
              </a:rPr>
              <a:t>40.4</a:t>
            </a:r>
            <a:r>
              <a:rPr kumimoji="1" lang="ja-JP" altLang="en-US" sz="1800" i="0" dirty="0">
                <a:latin typeface="+mn-ea"/>
              </a:rPr>
              <a:t>％、心臓の異常が</a:t>
            </a:r>
            <a:r>
              <a:rPr kumimoji="1" lang="en-US" altLang="ja-JP" sz="1800" i="0" dirty="0">
                <a:latin typeface="+mn-ea"/>
              </a:rPr>
              <a:t>30.4</a:t>
            </a:r>
            <a:r>
              <a:rPr kumimoji="1" lang="ja-JP" altLang="en-US" sz="1800" i="0" dirty="0">
                <a:latin typeface="+mn-ea"/>
              </a:rPr>
              <a:t>％、膵炎が</a:t>
            </a:r>
            <a:r>
              <a:rPr kumimoji="1" lang="en-US" altLang="ja-JP" sz="1800" i="0" dirty="0">
                <a:latin typeface="+mn-ea"/>
              </a:rPr>
              <a:t>13.0</a:t>
            </a:r>
            <a:r>
              <a:rPr kumimoji="1" lang="ja-JP" altLang="en-US" sz="1800" i="0" dirty="0">
                <a:latin typeface="+mn-ea"/>
              </a:rPr>
              <a:t>％</a:t>
            </a:r>
          </a:p>
        </p:txBody>
      </p:sp>
      <p:sp>
        <p:nvSpPr>
          <p:cNvPr id="10" name="テキスト ボックス 9">
            <a:extLst>
              <a:ext uri="{FF2B5EF4-FFF2-40B4-BE49-F238E27FC236}">
                <a16:creationId xmlns:a16="http://schemas.microsoft.com/office/drawing/2014/main" id="{79E48791-605E-5F88-A8B9-716CB380754B}"/>
              </a:ext>
            </a:extLst>
          </p:cNvPr>
          <p:cNvSpPr txBox="1"/>
          <p:nvPr/>
        </p:nvSpPr>
        <p:spPr>
          <a:xfrm>
            <a:off x="8163612" y="6688723"/>
            <a:ext cx="3336505" cy="169277"/>
          </a:xfrm>
          <a:prstGeom prst="rect">
            <a:avLst/>
          </a:prstGeom>
          <a:noFill/>
        </p:spPr>
        <p:txBody>
          <a:bodyPr wrap="square" lIns="0" tIns="0" rIns="0" anchor="b">
            <a:spAutoFit/>
          </a:bodyPr>
          <a:lstStyle/>
          <a:p>
            <a:pPr marL="131763" indent="-131763" algn="l">
              <a:buFont typeface="+mj-lt"/>
              <a:buAutoNum type="arabicPeriod"/>
            </a:pPr>
            <a:r>
              <a:rPr lang="en-US" altLang="ja-JP" sz="800" b="0" i="0" dirty="0">
                <a:solidFill>
                  <a:srgbClr val="212121"/>
                </a:solidFill>
                <a:effectLst/>
                <a:latin typeface="+mn-ea"/>
                <a:ea typeface="+mn-ea"/>
              </a:rPr>
              <a:t>Akinci B, et al. J Clin Endocrinol </a:t>
            </a:r>
            <a:r>
              <a:rPr lang="en-US" altLang="ja-JP" sz="800" b="0" i="0" dirty="0" err="1">
                <a:solidFill>
                  <a:srgbClr val="212121"/>
                </a:solidFill>
                <a:effectLst/>
                <a:latin typeface="+mn-ea"/>
                <a:ea typeface="+mn-ea"/>
              </a:rPr>
              <a:t>Metab</a:t>
            </a:r>
            <a:r>
              <a:rPr lang="en-US" altLang="ja-JP" sz="800" b="0" i="0" dirty="0">
                <a:solidFill>
                  <a:srgbClr val="212121"/>
                </a:solidFill>
                <a:effectLst/>
                <a:latin typeface="+mn-ea"/>
                <a:ea typeface="+mn-ea"/>
              </a:rPr>
              <a:t>. 2019; 104: 5120-5135.</a:t>
            </a:r>
          </a:p>
        </p:txBody>
      </p:sp>
      <p:sp>
        <p:nvSpPr>
          <p:cNvPr id="6" name="テキスト ボックス 5">
            <a:extLst>
              <a:ext uri="{FF2B5EF4-FFF2-40B4-BE49-F238E27FC236}">
                <a16:creationId xmlns:a16="http://schemas.microsoft.com/office/drawing/2014/main" id="{32068041-B4C3-B6D1-4DA6-880003508109}"/>
              </a:ext>
            </a:extLst>
          </p:cNvPr>
          <p:cNvSpPr txBox="1"/>
          <p:nvPr/>
        </p:nvSpPr>
        <p:spPr>
          <a:xfrm>
            <a:off x="695326" y="5560806"/>
            <a:ext cx="10801350" cy="1061829"/>
          </a:xfrm>
          <a:prstGeom prst="rect">
            <a:avLst/>
          </a:prstGeom>
          <a:noFill/>
        </p:spPr>
        <p:txBody>
          <a:bodyPr wrap="square">
            <a:spAutoFit/>
          </a:bodyPr>
          <a:lstStyle/>
          <a:p>
            <a:pPr marL="358775" indent="-358775" defTabSz="914151" eaLnBrk="0" hangingPunct="0">
              <a:lnSpc>
                <a:spcPct val="90000"/>
              </a:lnSpc>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目的</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医療カルテ情報を利用して脂肪萎縮症の治療を受けたことがない</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および</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患者の自然歴を評価すること</a:t>
            </a:r>
          </a:p>
          <a:p>
            <a:pPr marL="358775" indent="-358775" defTabSz="914151" eaLnBrk="0" hangingPunct="0">
              <a:lnSpc>
                <a:spcPct val="90000"/>
              </a:lnSpc>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対象</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2015</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年</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月</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日より前に</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または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HIV</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関連脂肪萎縮症を除く）と診断され、脂肪萎縮症の治療を受けたことがない患者</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230</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81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149</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a:t>
            </a:r>
          </a:p>
          <a:p>
            <a:pPr marL="358775" indent="-358775" defTabSz="914151" eaLnBrk="0" hangingPunct="0">
              <a:lnSpc>
                <a:spcPct val="90000"/>
              </a:lnSpc>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方法</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2017</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年</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3</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月</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6</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日から</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2018</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年</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3</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月</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20</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日にデータを抽出し、カルテレビューを実施した。研究観察期間は患者の出生から追跡不能、死亡、またはカルテ抽出日のいずれか早い日までとした（ベースライン期間は出生から</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または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の診断日まで、追跡期間は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または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の診断日から観察期間の終了日まで）</a:t>
            </a:r>
          </a:p>
          <a:p>
            <a:pPr marL="719138" indent="-719138" defTabSz="914151" eaLnBrk="0" hangingPunct="0">
              <a:lnSpc>
                <a:spcPct val="90000"/>
              </a:lnSpc>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リミテーション</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①研究デザインが脂肪萎縮症患者に対するコンセンサススクリーニングプロトコルが発表される前に検討されたため、脂肪萎縮症患者の多臓器障害を確実にとらえる方法でデータ収集が実施されなかった　②より重症度の低い患者への選択バイアスが生じた可能性がある　③代謝障害および臓器異常の有無は過小評価された可能性がある　④観察期間中の死亡者数が限られていた　⑤データ収集方法が限られたため、脂肪萎縮症の臨床負担推定値の正確性に影響する可能性がある　⑥データ入力エラーが結果の正確性に影響する可能性がある</a:t>
            </a:r>
          </a:p>
        </p:txBody>
      </p:sp>
      <p:graphicFrame>
        <p:nvGraphicFramePr>
          <p:cNvPr id="11" name="表 10">
            <a:extLst>
              <a:ext uri="{FF2B5EF4-FFF2-40B4-BE49-F238E27FC236}">
                <a16:creationId xmlns:a16="http://schemas.microsoft.com/office/drawing/2014/main" id="{DDD9AD49-AEA3-78BF-3798-CAD45A8BD0BF}"/>
              </a:ext>
            </a:extLst>
          </p:cNvPr>
          <p:cNvGraphicFramePr>
            <a:graphicFrameLocks noGrp="1"/>
          </p:cNvGraphicFramePr>
          <p:nvPr>
            <p:extLst>
              <p:ext uri="{D42A27DB-BD31-4B8C-83A1-F6EECF244321}">
                <p14:modId xmlns:p14="http://schemas.microsoft.com/office/powerpoint/2010/main" val="1324830627"/>
              </p:ext>
            </p:extLst>
          </p:nvPr>
        </p:nvGraphicFramePr>
        <p:xfrm>
          <a:off x="876846" y="2118414"/>
          <a:ext cx="10620000" cy="609600"/>
        </p:xfrm>
        <a:graphic>
          <a:graphicData uri="http://schemas.openxmlformats.org/drawingml/2006/table">
            <a:tbl>
              <a:tblPr firstRow="1" bandRow="1">
                <a:tableStyleId>{5940675A-B579-460E-94D1-54222C63F5DA}</a:tableStyleId>
              </a:tblPr>
              <a:tblGrid>
                <a:gridCol w="3168000">
                  <a:extLst>
                    <a:ext uri="{9D8B030D-6E8A-4147-A177-3AD203B41FA5}">
                      <a16:colId xmlns:a16="http://schemas.microsoft.com/office/drawing/2014/main" val="3493850941"/>
                    </a:ext>
                  </a:extLst>
                </a:gridCol>
                <a:gridCol w="1584000">
                  <a:extLst>
                    <a:ext uri="{9D8B030D-6E8A-4147-A177-3AD203B41FA5}">
                      <a16:colId xmlns:a16="http://schemas.microsoft.com/office/drawing/2014/main" val="1708286981"/>
                    </a:ext>
                  </a:extLst>
                </a:gridCol>
                <a:gridCol w="2880000">
                  <a:extLst>
                    <a:ext uri="{9D8B030D-6E8A-4147-A177-3AD203B41FA5}">
                      <a16:colId xmlns:a16="http://schemas.microsoft.com/office/drawing/2014/main" val="573329127"/>
                    </a:ext>
                  </a:extLst>
                </a:gridCol>
                <a:gridCol w="2988000">
                  <a:extLst>
                    <a:ext uri="{9D8B030D-6E8A-4147-A177-3AD203B41FA5}">
                      <a16:colId xmlns:a16="http://schemas.microsoft.com/office/drawing/2014/main" val="2921216231"/>
                    </a:ext>
                  </a:extLst>
                </a:gridCol>
              </a:tblGrid>
              <a:tr h="0">
                <a:tc>
                  <a:txBody>
                    <a:bodyPr/>
                    <a:lstStyle/>
                    <a:p>
                      <a:endParaRPr kumimoji="1" lang="ja-JP" altLang="en-US" sz="1400" dirty="0">
                        <a:latin typeface="+mn-ea"/>
                        <a:ea typeface="+mn-ea"/>
                      </a:endParaRPr>
                    </a:p>
                  </a:txBody>
                  <a:tcPr marL="0" marR="0" anchor="ctr">
                    <a:solidFill>
                      <a:srgbClr val="D0CFD0"/>
                    </a:solidFill>
                  </a:tcPr>
                </a:tc>
                <a:tc>
                  <a:txBody>
                    <a:bodyPr/>
                    <a:lstStyle/>
                    <a:p>
                      <a:endParaRPr kumimoji="1" lang="ja-JP" altLang="en-US" sz="1400" dirty="0">
                        <a:latin typeface="+mn-ea"/>
                        <a:ea typeface="+mn-ea"/>
                      </a:endParaRPr>
                    </a:p>
                  </a:txBody>
                  <a:tcPr marL="0" marR="0" anchor="ctr">
                    <a:solidFill>
                      <a:srgbClr val="D0CFD0"/>
                    </a:solidFill>
                  </a:tcPr>
                </a:tc>
                <a:tc>
                  <a:txBody>
                    <a:bodyPr/>
                    <a:lstStyle/>
                    <a:p>
                      <a:pPr algn="ctr"/>
                      <a:r>
                        <a:rPr kumimoji="1" lang="ja-JP" altLang="en-US" sz="1400" dirty="0">
                          <a:latin typeface="+mn-ea"/>
                          <a:ea typeface="+mn-ea"/>
                        </a:rPr>
                        <a:t>全身性脂肪萎縮症（</a:t>
                      </a:r>
                      <a:r>
                        <a:rPr kumimoji="1" lang="en-US" altLang="ja-JP" sz="1400" dirty="0">
                          <a:latin typeface="+mn-ea"/>
                          <a:ea typeface="+mn-ea"/>
                        </a:rPr>
                        <a:t>GL</a:t>
                      </a:r>
                      <a:r>
                        <a:rPr kumimoji="1" lang="ja-JP" altLang="en-US" sz="1400" dirty="0">
                          <a:latin typeface="+mn-ea"/>
                          <a:ea typeface="+mn-ea"/>
                        </a:rPr>
                        <a:t>）（</a:t>
                      </a:r>
                      <a:r>
                        <a:rPr kumimoji="1" lang="en-US" altLang="ja-JP" sz="1400" dirty="0">
                          <a:latin typeface="+mn-ea"/>
                          <a:ea typeface="+mn-ea"/>
                        </a:rPr>
                        <a:t>n=10</a:t>
                      </a:r>
                      <a:r>
                        <a:rPr kumimoji="1" lang="ja-JP" altLang="en-US" sz="1400" dirty="0">
                          <a:latin typeface="+mn-ea"/>
                          <a:ea typeface="+mn-ea"/>
                        </a:rPr>
                        <a:t>）</a:t>
                      </a:r>
                    </a:p>
                  </a:txBody>
                  <a:tcPr marL="0" marR="0" anchor="ctr">
                    <a:solidFill>
                      <a:srgbClr val="D0CFD0"/>
                    </a:solidFill>
                  </a:tcPr>
                </a:tc>
                <a:tc>
                  <a:txBody>
                    <a:bodyPr/>
                    <a:lstStyle/>
                    <a:p>
                      <a:pPr algn="ctr"/>
                      <a:r>
                        <a:rPr kumimoji="1" lang="ja-JP" altLang="en-US" sz="1400" dirty="0">
                          <a:latin typeface="+mn-ea"/>
                          <a:ea typeface="+mn-ea"/>
                        </a:rPr>
                        <a:t>部分性脂肪萎縮症（</a:t>
                      </a:r>
                      <a:r>
                        <a:rPr kumimoji="1" lang="en-US" altLang="ja-JP" sz="1400" dirty="0">
                          <a:latin typeface="+mn-ea"/>
                          <a:ea typeface="+mn-ea"/>
                        </a:rPr>
                        <a:t>PL</a:t>
                      </a:r>
                      <a:r>
                        <a:rPr kumimoji="1" lang="ja-JP" altLang="en-US" sz="1400" dirty="0">
                          <a:latin typeface="+mn-ea"/>
                          <a:ea typeface="+mn-ea"/>
                        </a:rPr>
                        <a:t>）（</a:t>
                      </a:r>
                      <a:r>
                        <a:rPr kumimoji="1" lang="en-US" altLang="ja-JP" sz="1400" dirty="0">
                          <a:latin typeface="+mn-ea"/>
                          <a:ea typeface="+mn-ea"/>
                        </a:rPr>
                        <a:t>n=8</a:t>
                      </a:r>
                      <a:r>
                        <a:rPr kumimoji="1" lang="ja-JP" altLang="en-US" sz="1400" dirty="0">
                          <a:latin typeface="+mn-ea"/>
                          <a:ea typeface="+mn-ea"/>
                        </a:rPr>
                        <a:t>）</a:t>
                      </a:r>
                    </a:p>
                  </a:txBody>
                  <a:tcPr marL="0" marR="0" anchor="ctr">
                    <a:solidFill>
                      <a:srgbClr val="D0CFD0"/>
                    </a:solidFill>
                  </a:tcPr>
                </a:tc>
                <a:extLst>
                  <a:ext uri="{0D108BD9-81ED-4DB2-BD59-A6C34878D82A}">
                    <a16:rowId xmlns:a16="http://schemas.microsoft.com/office/drawing/2014/main" val="2070206095"/>
                  </a:ext>
                </a:extLst>
              </a:tr>
              <a:tr h="0">
                <a:tc>
                  <a:txBody>
                    <a:bodyPr/>
                    <a:lstStyle/>
                    <a:p>
                      <a:pPr algn="ctr"/>
                      <a:r>
                        <a:rPr kumimoji="1" lang="ja-JP" altLang="en-US" sz="1400" dirty="0">
                          <a:latin typeface="+mn-ea"/>
                          <a:ea typeface="+mn-ea"/>
                        </a:rPr>
                        <a:t>死亡時の平均年齢</a:t>
                      </a:r>
                    </a:p>
                  </a:txBody>
                  <a:tcPr marL="0" marR="0" anchor="ctr">
                    <a:solidFill>
                      <a:schemeClr val="bg1">
                        <a:lumMod val="95000"/>
                      </a:schemeClr>
                    </a:solidFill>
                  </a:tcPr>
                </a:tc>
                <a:tc>
                  <a:txBody>
                    <a:bodyPr/>
                    <a:lstStyle/>
                    <a:p>
                      <a:pPr algn="ctr"/>
                      <a:r>
                        <a:rPr kumimoji="1" lang="ja-JP" altLang="en-US" sz="1400" dirty="0">
                          <a:latin typeface="+mn-ea"/>
                          <a:ea typeface="+mn-ea"/>
                        </a:rPr>
                        <a:t>平均値</a:t>
                      </a:r>
                      <a:r>
                        <a:rPr kumimoji="1" lang="en-US" altLang="ja-JP" sz="1400" dirty="0">
                          <a:latin typeface="+mn-ea"/>
                          <a:ea typeface="+mn-ea"/>
                        </a:rPr>
                        <a:t>±SD</a:t>
                      </a:r>
                      <a:endParaRPr kumimoji="1" lang="ja-JP" altLang="en-US" sz="1400" dirty="0">
                        <a:latin typeface="+mn-ea"/>
                        <a:ea typeface="+mn-ea"/>
                      </a:endParaRPr>
                    </a:p>
                  </a:txBody>
                  <a:tcPr marL="0" marR="0" anchor="ctr"/>
                </a:tc>
                <a:tc>
                  <a:txBody>
                    <a:bodyPr/>
                    <a:lstStyle/>
                    <a:p>
                      <a:pPr algn="ctr"/>
                      <a:r>
                        <a:rPr kumimoji="1" lang="en-US" altLang="ja-JP" sz="1400" dirty="0">
                          <a:latin typeface="+mn-ea"/>
                          <a:ea typeface="+mn-ea"/>
                        </a:rPr>
                        <a:t>33.8±17.0</a:t>
                      </a:r>
                      <a:r>
                        <a:rPr kumimoji="1" lang="ja-JP" altLang="en-US" sz="1400" dirty="0">
                          <a:latin typeface="+mn-ea"/>
                          <a:ea typeface="+mn-ea"/>
                        </a:rPr>
                        <a:t>歳</a:t>
                      </a:r>
                    </a:p>
                  </a:txBody>
                  <a:tcPr marL="0" marR="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mn-ea"/>
                          <a:ea typeface="+mn-ea"/>
                        </a:rPr>
                        <a:t>52.9±14.7</a:t>
                      </a:r>
                      <a:r>
                        <a:rPr kumimoji="1" lang="ja-JP" altLang="en-US" sz="1400" dirty="0">
                          <a:latin typeface="+mn-ea"/>
                          <a:ea typeface="+mn-ea"/>
                        </a:rPr>
                        <a:t>歳</a:t>
                      </a:r>
                    </a:p>
                  </a:txBody>
                  <a:tcPr marL="0" marR="0" anchor="ctr"/>
                </a:tc>
                <a:extLst>
                  <a:ext uri="{0D108BD9-81ED-4DB2-BD59-A6C34878D82A}">
                    <a16:rowId xmlns:a16="http://schemas.microsoft.com/office/drawing/2014/main" val="108133826"/>
                  </a:ext>
                </a:extLst>
              </a:tr>
            </a:tbl>
          </a:graphicData>
        </a:graphic>
      </p:graphicFrame>
      <p:graphicFrame>
        <p:nvGraphicFramePr>
          <p:cNvPr id="13" name="表 12">
            <a:extLst>
              <a:ext uri="{FF2B5EF4-FFF2-40B4-BE49-F238E27FC236}">
                <a16:creationId xmlns:a16="http://schemas.microsoft.com/office/drawing/2014/main" id="{C9CE37BA-DC6A-F828-9FEB-1000A7886A15}"/>
              </a:ext>
            </a:extLst>
          </p:cNvPr>
          <p:cNvGraphicFramePr>
            <a:graphicFrameLocks noGrp="1"/>
          </p:cNvGraphicFramePr>
          <p:nvPr>
            <p:extLst>
              <p:ext uri="{D42A27DB-BD31-4B8C-83A1-F6EECF244321}">
                <p14:modId xmlns:p14="http://schemas.microsoft.com/office/powerpoint/2010/main" val="315219390"/>
              </p:ext>
            </p:extLst>
          </p:nvPr>
        </p:nvGraphicFramePr>
        <p:xfrm>
          <a:off x="876846" y="3179692"/>
          <a:ext cx="10620000" cy="2160000"/>
        </p:xfrm>
        <a:graphic>
          <a:graphicData uri="http://schemas.openxmlformats.org/drawingml/2006/table">
            <a:tbl>
              <a:tblPr firstRow="1" bandRow="1">
                <a:tableStyleId>{5940675A-B579-460E-94D1-54222C63F5DA}</a:tableStyleId>
              </a:tblPr>
              <a:tblGrid>
                <a:gridCol w="3168000">
                  <a:extLst>
                    <a:ext uri="{9D8B030D-6E8A-4147-A177-3AD203B41FA5}">
                      <a16:colId xmlns:a16="http://schemas.microsoft.com/office/drawing/2014/main" val="3493850941"/>
                    </a:ext>
                  </a:extLst>
                </a:gridCol>
                <a:gridCol w="1584000">
                  <a:extLst>
                    <a:ext uri="{9D8B030D-6E8A-4147-A177-3AD203B41FA5}">
                      <a16:colId xmlns:a16="http://schemas.microsoft.com/office/drawing/2014/main" val="1708286981"/>
                    </a:ext>
                  </a:extLst>
                </a:gridCol>
                <a:gridCol w="2880000">
                  <a:extLst>
                    <a:ext uri="{9D8B030D-6E8A-4147-A177-3AD203B41FA5}">
                      <a16:colId xmlns:a16="http://schemas.microsoft.com/office/drawing/2014/main" val="573329127"/>
                    </a:ext>
                  </a:extLst>
                </a:gridCol>
                <a:gridCol w="2988000">
                  <a:extLst>
                    <a:ext uri="{9D8B030D-6E8A-4147-A177-3AD203B41FA5}">
                      <a16:colId xmlns:a16="http://schemas.microsoft.com/office/drawing/2014/main" val="2921216231"/>
                    </a:ext>
                  </a:extLst>
                </a:gridCol>
              </a:tblGrid>
              <a:tr h="360000">
                <a:tc>
                  <a:txBody>
                    <a:bodyPr/>
                    <a:lstStyle/>
                    <a:p>
                      <a:pPr algn="ctr"/>
                      <a:endParaRPr kumimoji="1" lang="ja-JP" altLang="en-US" sz="1400" dirty="0">
                        <a:latin typeface="+mn-ea"/>
                        <a:ea typeface="+mn-ea"/>
                      </a:endParaRPr>
                    </a:p>
                  </a:txBody>
                  <a:tcPr marL="0" marR="0" anchor="ctr">
                    <a:solidFill>
                      <a:srgbClr val="D0CFD0"/>
                    </a:solidFill>
                  </a:tcPr>
                </a:tc>
                <a:tc>
                  <a:txBody>
                    <a:bodyPr/>
                    <a:lstStyle/>
                    <a:p>
                      <a:pPr algn="ctr"/>
                      <a:r>
                        <a:rPr kumimoji="1" lang="ja-JP" altLang="en-US" sz="1400" dirty="0">
                          <a:latin typeface="+mn-ea"/>
                          <a:ea typeface="+mn-ea"/>
                        </a:rPr>
                        <a:t>全体（</a:t>
                      </a:r>
                      <a:r>
                        <a:rPr kumimoji="1" lang="en-US" altLang="ja-JP" sz="1400" dirty="0">
                          <a:latin typeface="+mn-ea"/>
                          <a:ea typeface="+mn-ea"/>
                        </a:rPr>
                        <a:t>n=230</a:t>
                      </a:r>
                      <a:r>
                        <a:rPr kumimoji="1" lang="ja-JP" altLang="en-US" sz="1400" dirty="0">
                          <a:latin typeface="+mn-ea"/>
                          <a:ea typeface="+mn-ea"/>
                        </a:rPr>
                        <a:t>）</a:t>
                      </a:r>
                    </a:p>
                  </a:txBody>
                  <a:tcPr marL="0" marR="0" anchor="ctr">
                    <a:solidFill>
                      <a:srgbClr val="D0CFD0"/>
                    </a:solidFill>
                  </a:tcPr>
                </a:tc>
                <a:tc>
                  <a:txBody>
                    <a:bodyPr/>
                    <a:lstStyle/>
                    <a:p>
                      <a:pPr algn="ctr"/>
                      <a:r>
                        <a:rPr kumimoji="1" lang="ja-JP" altLang="en-US" sz="1400" dirty="0">
                          <a:latin typeface="+mn-ea"/>
                          <a:ea typeface="+mn-ea"/>
                        </a:rPr>
                        <a:t>全身性脂肪萎縮症（</a:t>
                      </a:r>
                      <a:r>
                        <a:rPr kumimoji="1" lang="en-US" altLang="ja-JP" sz="1400" dirty="0">
                          <a:latin typeface="+mn-ea"/>
                          <a:ea typeface="+mn-ea"/>
                        </a:rPr>
                        <a:t>GL</a:t>
                      </a:r>
                      <a:r>
                        <a:rPr kumimoji="1" lang="ja-JP" altLang="en-US" sz="1400" dirty="0">
                          <a:latin typeface="+mn-ea"/>
                          <a:ea typeface="+mn-ea"/>
                        </a:rPr>
                        <a:t>）（</a:t>
                      </a:r>
                      <a:r>
                        <a:rPr kumimoji="1" lang="en-US" altLang="ja-JP" sz="1400" dirty="0">
                          <a:latin typeface="+mn-ea"/>
                          <a:ea typeface="+mn-ea"/>
                        </a:rPr>
                        <a:t>n=81</a:t>
                      </a:r>
                      <a:r>
                        <a:rPr kumimoji="1" lang="ja-JP" altLang="en-US" sz="1400" dirty="0">
                          <a:latin typeface="+mn-ea"/>
                          <a:ea typeface="+mn-ea"/>
                        </a:rPr>
                        <a:t>）</a:t>
                      </a:r>
                    </a:p>
                  </a:txBody>
                  <a:tcPr marL="0" marR="0" anchor="ctr">
                    <a:solidFill>
                      <a:srgbClr val="D0CFD0"/>
                    </a:solidFill>
                  </a:tcPr>
                </a:tc>
                <a:tc>
                  <a:txBody>
                    <a:bodyPr/>
                    <a:lstStyle/>
                    <a:p>
                      <a:pPr algn="ctr"/>
                      <a:r>
                        <a:rPr kumimoji="1" lang="ja-JP" altLang="en-US" sz="1400" dirty="0">
                          <a:latin typeface="+mn-ea"/>
                          <a:ea typeface="+mn-ea"/>
                        </a:rPr>
                        <a:t>部分性脂肪萎縮症（</a:t>
                      </a:r>
                      <a:r>
                        <a:rPr kumimoji="1" lang="en-US" altLang="ja-JP" sz="1400" dirty="0">
                          <a:latin typeface="+mn-ea"/>
                          <a:ea typeface="+mn-ea"/>
                        </a:rPr>
                        <a:t>PL</a:t>
                      </a:r>
                      <a:r>
                        <a:rPr kumimoji="1" lang="ja-JP" altLang="en-US" sz="1400" dirty="0">
                          <a:latin typeface="+mn-ea"/>
                          <a:ea typeface="+mn-ea"/>
                        </a:rPr>
                        <a:t>）（</a:t>
                      </a:r>
                      <a:r>
                        <a:rPr kumimoji="1" lang="en-US" altLang="ja-JP" sz="1400" dirty="0">
                          <a:latin typeface="+mn-ea"/>
                          <a:ea typeface="+mn-ea"/>
                        </a:rPr>
                        <a:t>n=149</a:t>
                      </a:r>
                      <a:r>
                        <a:rPr kumimoji="1" lang="ja-JP" altLang="en-US" sz="1400" dirty="0">
                          <a:latin typeface="+mn-ea"/>
                          <a:ea typeface="+mn-ea"/>
                        </a:rPr>
                        <a:t>）</a:t>
                      </a:r>
                    </a:p>
                  </a:txBody>
                  <a:tcPr marL="0" marR="0" anchor="ctr">
                    <a:solidFill>
                      <a:srgbClr val="D0CFD0"/>
                    </a:solidFill>
                  </a:tcPr>
                </a:tc>
                <a:extLst>
                  <a:ext uri="{0D108BD9-81ED-4DB2-BD59-A6C34878D82A}">
                    <a16:rowId xmlns:a16="http://schemas.microsoft.com/office/drawing/2014/main" val="2070206095"/>
                  </a:ext>
                </a:extLst>
              </a:tr>
              <a:tr h="360000">
                <a:tc>
                  <a:txBody>
                    <a:bodyPr/>
                    <a:lstStyle/>
                    <a:p>
                      <a:pPr marL="452438" indent="0" algn="ctr"/>
                      <a:r>
                        <a:rPr kumimoji="1" lang="ja-JP" altLang="en-US" sz="1400" dirty="0">
                          <a:latin typeface="+mn-ea"/>
                          <a:ea typeface="+mn-ea"/>
                        </a:rPr>
                        <a:t>糖尿病および</a:t>
                      </a:r>
                      <a:r>
                        <a:rPr kumimoji="1" lang="en-US" altLang="ja-JP" sz="1400" dirty="0">
                          <a:latin typeface="+mn-ea"/>
                          <a:ea typeface="+mn-ea"/>
                        </a:rPr>
                        <a:t>/</a:t>
                      </a:r>
                      <a:r>
                        <a:rPr kumimoji="1" lang="ja-JP" altLang="en-US" sz="1400" dirty="0">
                          <a:latin typeface="+mn-ea"/>
                          <a:ea typeface="+mn-ea"/>
                        </a:rPr>
                        <a:t>またはインスリン抵抗性</a:t>
                      </a:r>
                    </a:p>
                  </a:txBody>
                  <a:tcPr marL="0" marR="0" anchor="ctr">
                    <a:solidFill>
                      <a:schemeClr val="bg1">
                        <a:lumMod val="95000"/>
                      </a:schemeClr>
                    </a:solidFill>
                  </a:tcPr>
                </a:tc>
                <a:tc>
                  <a:txBody>
                    <a:bodyPr/>
                    <a:lstStyle/>
                    <a:p>
                      <a:pPr algn="l">
                        <a:tabLst>
                          <a:tab pos="595313" algn="r"/>
                          <a:tab pos="627063" algn="l"/>
                        </a:tabLst>
                      </a:pPr>
                      <a:r>
                        <a:rPr kumimoji="1" lang="en-US" altLang="ja-JP" sz="1400" dirty="0">
                          <a:latin typeface="+mn-ea"/>
                          <a:ea typeface="+mn-ea"/>
                        </a:rPr>
                        <a:t>	134</a:t>
                      </a:r>
                      <a:r>
                        <a:rPr kumimoji="1" lang="ja-JP" altLang="en-US" sz="1400" dirty="0">
                          <a:latin typeface="+mn-ea"/>
                          <a:ea typeface="+mn-ea"/>
                        </a:rPr>
                        <a:t>例</a:t>
                      </a:r>
                      <a:r>
                        <a:rPr kumimoji="1" lang="en-US" altLang="ja-JP" sz="1400" dirty="0">
                          <a:latin typeface="+mn-ea"/>
                          <a:ea typeface="+mn-ea"/>
                        </a:rPr>
                        <a:t>	</a:t>
                      </a:r>
                      <a:r>
                        <a:rPr kumimoji="1" lang="ja-JP" altLang="en-US" sz="1400" dirty="0">
                          <a:latin typeface="+mn-ea"/>
                          <a:ea typeface="+mn-ea"/>
                        </a:rPr>
                        <a:t>（</a:t>
                      </a:r>
                      <a:r>
                        <a:rPr kumimoji="1" lang="en-US" altLang="ja-JP" sz="1400" dirty="0">
                          <a:latin typeface="+mn-ea"/>
                          <a:ea typeface="+mn-ea"/>
                        </a:rPr>
                        <a:t>58.3</a:t>
                      </a:r>
                      <a:r>
                        <a:rPr kumimoji="1" lang="ja-JP" altLang="en-US" sz="1400" dirty="0">
                          <a:latin typeface="+mn-ea"/>
                          <a:ea typeface="+mn-ea"/>
                        </a:rPr>
                        <a:t>％）</a:t>
                      </a:r>
                    </a:p>
                  </a:txBody>
                  <a:tcPr marL="0" marR="0" anchor="ctr"/>
                </a:tc>
                <a:tc>
                  <a:txBody>
                    <a:bodyPr/>
                    <a:lstStyle/>
                    <a:p>
                      <a:pPr algn="l">
                        <a:tabLst>
                          <a:tab pos="1160463" algn="r"/>
                          <a:tab pos="1192213" algn="l"/>
                        </a:tabLst>
                      </a:pPr>
                      <a:r>
                        <a:rPr kumimoji="1" lang="en-US" altLang="ja-JP" sz="1400" dirty="0">
                          <a:latin typeface="+mn-ea"/>
                          <a:ea typeface="+mn-ea"/>
                        </a:rPr>
                        <a:t>	47</a:t>
                      </a:r>
                      <a:r>
                        <a:rPr kumimoji="1" lang="ja-JP" altLang="en-US" sz="1400" dirty="0">
                          <a:latin typeface="+mn-ea"/>
                          <a:ea typeface="+mn-ea"/>
                        </a:rPr>
                        <a:t>例</a:t>
                      </a:r>
                      <a:r>
                        <a:rPr kumimoji="1" lang="en-US" altLang="ja-JP" sz="1400" dirty="0">
                          <a:latin typeface="+mn-ea"/>
                          <a:ea typeface="+mn-ea"/>
                        </a:rPr>
                        <a:t>	</a:t>
                      </a:r>
                      <a:r>
                        <a:rPr kumimoji="1" lang="ja-JP" altLang="en-US" sz="1400" dirty="0">
                          <a:latin typeface="+mn-ea"/>
                          <a:ea typeface="+mn-ea"/>
                        </a:rPr>
                        <a:t>（</a:t>
                      </a:r>
                      <a:r>
                        <a:rPr kumimoji="1" lang="en-US" altLang="ja-JP" sz="1400" dirty="0">
                          <a:latin typeface="+mn-ea"/>
                          <a:ea typeface="+mn-ea"/>
                        </a:rPr>
                        <a:t>75.7</a:t>
                      </a:r>
                      <a:r>
                        <a:rPr kumimoji="1" lang="ja-JP" altLang="en-US" sz="1400" dirty="0">
                          <a:latin typeface="+mn-ea"/>
                          <a:ea typeface="+mn-ea"/>
                        </a:rPr>
                        <a:t>％</a:t>
                      </a:r>
                      <a:r>
                        <a:rPr kumimoji="1" lang="en-US" altLang="ja-JP" sz="1400" baseline="30000" dirty="0">
                          <a:latin typeface="+mn-ea"/>
                          <a:ea typeface="+mn-ea"/>
                        </a:rPr>
                        <a:t>a</a:t>
                      </a:r>
                      <a:r>
                        <a:rPr kumimoji="1" lang="ja-JP" altLang="en-US" sz="1400" dirty="0">
                          <a:latin typeface="+mn-ea"/>
                          <a:ea typeface="+mn-ea"/>
                        </a:rPr>
                        <a:t>）</a:t>
                      </a:r>
                    </a:p>
                  </a:txBody>
                  <a:tcPr marL="0" marR="0" anchor="ctr"/>
                </a:tc>
                <a:tc>
                  <a:txBody>
                    <a:bodyPr/>
                    <a:lstStyle/>
                    <a:p>
                      <a:pPr marL="0" algn="l" defTabSz="914400" rtl="0" eaLnBrk="1" latinLnBrk="0" hangingPunct="1">
                        <a:tabLst>
                          <a:tab pos="1160463" algn="r"/>
                          <a:tab pos="1192213" algn="l"/>
                        </a:tabLst>
                      </a:pPr>
                      <a:r>
                        <a:rPr kumimoji="1" lang="en-US" altLang="ja-JP" sz="1400" kern="1200" noProof="0" dirty="0">
                          <a:solidFill>
                            <a:schemeClr val="tx1"/>
                          </a:solidFill>
                          <a:latin typeface="+mn-ea"/>
                          <a:ea typeface="+mn-ea"/>
                          <a:cs typeface="+mn-cs"/>
                        </a:rPr>
                        <a:t>	87</a:t>
                      </a:r>
                      <a:r>
                        <a:rPr kumimoji="1" lang="ja-JP" altLang="en-US" sz="1400" kern="1200" noProof="0" dirty="0">
                          <a:solidFill>
                            <a:schemeClr val="tx1"/>
                          </a:solidFill>
                          <a:latin typeface="+mn-ea"/>
                          <a:ea typeface="+mn-ea"/>
                          <a:cs typeface="+mn-cs"/>
                        </a:rPr>
                        <a:t>例</a:t>
                      </a:r>
                      <a:r>
                        <a:rPr kumimoji="1" lang="en-US" altLang="ja-JP" sz="1400" kern="1200" noProof="0" dirty="0">
                          <a:solidFill>
                            <a:schemeClr val="tx1"/>
                          </a:solidFill>
                          <a:latin typeface="+mn-ea"/>
                          <a:ea typeface="+mn-ea"/>
                          <a:cs typeface="+mn-cs"/>
                        </a:rPr>
                        <a:t>	</a:t>
                      </a:r>
                      <a:r>
                        <a:rPr kumimoji="1" lang="ja-JP" altLang="en-US" sz="1400" kern="1200" noProof="0" dirty="0">
                          <a:solidFill>
                            <a:schemeClr val="tx1"/>
                          </a:solidFill>
                          <a:latin typeface="+mn-ea"/>
                          <a:ea typeface="+mn-ea"/>
                          <a:cs typeface="+mn-cs"/>
                        </a:rPr>
                        <a:t>（</a:t>
                      </a:r>
                      <a:r>
                        <a:rPr kumimoji="1" lang="en-US" altLang="ja-JP" sz="1400" kern="1200" noProof="0" dirty="0">
                          <a:solidFill>
                            <a:schemeClr val="tx1"/>
                          </a:solidFill>
                          <a:latin typeface="+mn-ea"/>
                          <a:ea typeface="+mn-ea"/>
                          <a:cs typeface="+mn-cs"/>
                        </a:rPr>
                        <a:t>51.8</a:t>
                      </a:r>
                      <a:r>
                        <a:rPr kumimoji="1" lang="ja-JP" altLang="en-US" sz="1400" kern="1200" noProof="0" dirty="0">
                          <a:solidFill>
                            <a:schemeClr val="tx1"/>
                          </a:solidFill>
                          <a:latin typeface="+mn-ea"/>
                          <a:ea typeface="+mn-ea"/>
                          <a:cs typeface="+mn-cs"/>
                        </a:rPr>
                        <a:t>％</a:t>
                      </a:r>
                      <a:r>
                        <a:rPr kumimoji="1" lang="en-US" altLang="ja-JP" sz="1400" kern="1200" baseline="30000" dirty="0">
                          <a:solidFill>
                            <a:schemeClr val="tx1"/>
                          </a:solidFill>
                          <a:latin typeface="+mn-ea"/>
                          <a:ea typeface="+mn-ea"/>
                          <a:cs typeface="+mn-cs"/>
                        </a:rPr>
                        <a:t>a</a:t>
                      </a:r>
                      <a:r>
                        <a:rPr kumimoji="1" lang="ja-JP" altLang="en-US" sz="1400" kern="1200" noProof="0" dirty="0">
                          <a:solidFill>
                            <a:schemeClr val="tx1"/>
                          </a:solidFill>
                          <a:latin typeface="+mn-ea"/>
                          <a:ea typeface="+mn-ea"/>
                          <a:cs typeface="+mn-cs"/>
                        </a:rPr>
                        <a:t>）</a:t>
                      </a:r>
                      <a:endParaRPr kumimoji="1" lang="ja-JP" altLang="en-US" sz="1400" kern="1200" dirty="0">
                        <a:solidFill>
                          <a:schemeClr val="tx1"/>
                        </a:solidFill>
                        <a:latin typeface="+mn-ea"/>
                        <a:ea typeface="+mn-ea"/>
                        <a:cs typeface="+mn-cs"/>
                      </a:endParaRPr>
                    </a:p>
                  </a:txBody>
                  <a:tcPr marL="0" marR="0" anchor="ctr"/>
                </a:tc>
                <a:extLst>
                  <a:ext uri="{0D108BD9-81ED-4DB2-BD59-A6C34878D82A}">
                    <a16:rowId xmlns:a16="http://schemas.microsoft.com/office/drawing/2014/main" val="2265498617"/>
                  </a:ext>
                </a:extLst>
              </a:tr>
              <a:tr h="360000">
                <a:tc>
                  <a:txBody>
                    <a:bodyPr/>
                    <a:lstStyle/>
                    <a:p>
                      <a:pPr marL="452438" indent="0" algn="ctr"/>
                      <a:r>
                        <a:rPr kumimoji="1" lang="ja-JP" altLang="en-US" sz="1400" dirty="0">
                          <a:latin typeface="+mn-ea"/>
                          <a:ea typeface="+mn-ea"/>
                        </a:rPr>
                        <a:t>肝臓の異常</a:t>
                      </a:r>
                      <a:endParaRPr kumimoji="1" lang="en-US" altLang="ja-JP" sz="1400" dirty="0">
                        <a:latin typeface="+mn-ea"/>
                        <a:ea typeface="+mn-ea"/>
                      </a:endParaRPr>
                    </a:p>
                  </a:txBody>
                  <a:tcPr marL="0" marR="0" anchor="ctr">
                    <a:solidFill>
                      <a:schemeClr val="bg1">
                        <a:lumMod val="95000"/>
                      </a:schemeClr>
                    </a:solidFill>
                  </a:tcPr>
                </a:tc>
                <a:tc>
                  <a:txBody>
                    <a:bodyPr/>
                    <a:lstStyle/>
                    <a:p>
                      <a:pPr marL="0" algn="l" defTabSz="914400" rtl="0" eaLnBrk="1" latinLnBrk="0" hangingPunct="1">
                        <a:tabLst>
                          <a:tab pos="595313" algn="r"/>
                          <a:tab pos="627063" algn="l"/>
                        </a:tabLst>
                      </a:pPr>
                      <a:r>
                        <a:rPr kumimoji="1" lang="en-US" altLang="ja-JP" sz="1400" kern="1200" dirty="0">
                          <a:solidFill>
                            <a:schemeClr val="tx1"/>
                          </a:solidFill>
                          <a:latin typeface="+mn-ea"/>
                          <a:ea typeface="+mn-ea"/>
                          <a:cs typeface="+mn-cs"/>
                        </a:rPr>
                        <a:t>	165</a:t>
                      </a:r>
                      <a:r>
                        <a:rPr kumimoji="1" lang="ja-JP" altLang="en-US" sz="1400" kern="1200" dirty="0">
                          <a:solidFill>
                            <a:schemeClr val="tx1"/>
                          </a:solidFill>
                          <a:latin typeface="+mn-ea"/>
                          <a:ea typeface="+mn-ea"/>
                          <a:cs typeface="+mn-cs"/>
                        </a:rPr>
                        <a:t>例</a:t>
                      </a:r>
                      <a:r>
                        <a:rPr kumimoji="1" lang="en-US" altLang="ja-JP" sz="1400" kern="1200" dirty="0">
                          <a:solidFill>
                            <a:schemeClr val="tx1"/>
                          </a:solidFill>
                          <a:latin typeface="+mn-ea"/>
                          <a:ea typeface="+mn-ea"/>
                          <a:cs typeface="+mn-cs"/>
                        </a:rPr>
                        <a:t>	</a:t>
                      </a:r>
                      <a:r>
                        <a:rPr kumimoji="1" lang="ja-JP" altLang="en-US" sz="1400" kern="1200" dirty="0">
                          <a:solidFill>
                            <a:schemeClr val="tx1"/>
                          </a:solidFill>
                          <a:latin typeface="+mn-ea"/>
                          <a:ea typeface="+mn-ea"/>
                          <a:cs typeface="+mn-cs"/>
                        </a:rPr>
                        <a:t>（</a:t>
                      </a:r>
                      <a:r>
                        <a:rPr kumimoji="1" lang="en-US" altLang="ja-JP" sz="1400" kern="1200" dirty="0">
                          <a:solidFill>
                            <a:schemeClr val="tx1"/>
                          </a:solidFill>
                          <a:latin typeface="+mn-ea"/>
                          <a:ea typeface="+mn-ea"/>
                          <a:cs typeface="+mn-cs"/>
                        </a:rPr>
                        <a:t>71.7</a:t>
                      </a:r>
                      <a:r>
                        <a:rPr kumimoji="1" lang="ja-JP" altLang="en-US" sz="1400" kern="1200" dirty="0">
                          <a:solidFill>
                            <a:schemeClr val="tx1"/>
                          </a:solidFill>
                          <a:latin typeface="+mn-ea"/>
                          <a:ea typeface="+mn-ea"/>
                          <a:cs typeface="+mn-cs"/>
                        </a:rPr>
                        <a:t>％）</a:t>
                      </a:r>
                    </a:p>
                  </a:txBody>
                  <a:tcPr marL="0" marR="0" anchor="ctr"/>
                </a:tc>
                <a:tc>
                  <a:txBody>
                    <a:bodyPr/>
                    <a:lstStyle/>
                    <a:p>
                      <a:pPr marL="0" algn="l" defTabSz="914400" rtl="0" eaLnBrk="1" latinLnBrk="0" hangingPunct="1">
                        <a:tabLst>
                          <a:tab pos="1160463" algn="r"/>
                          <a:tab pos="1192213" algn="l"/>
                        </a:tabLst>
                      </a:pPr>
                      <a:r>
                        <a:rPr kumimoji="1" lang="en-US" altLang="ja-JP" sz="1400" kern="1200" noProof="0" dirty="0">
                          <a:solidFill>
                            <a:schemeClr val="tx1"/>
                          </a:solidFill>
                          <a:latin typeface="+mn-ea"/>
                          <a:ea typeface="+mn-ea"/>
                          <a:cs typeface="+mn-cs"/>
                        </a:rPr>
                        <a:t>	71</a:t>
                      </a:r>
                      <a:r>
                        <a:rPr kumimoji="1" lang="ja-JP" altLang="en-US" sz="1400" kern="1200" noProof="0" dirty="0">
                          <a:solidFill>
                            <a:schemeClr val="tx1"/>
                          </a:solidFill>
                          <a:latin typeface="+mn-ea"/>
                          <a:ea typeface="+mn-ea"/>
                          <a:cs typeface="+mn-cs"/>
                        </a:rPr>
                        <a:t>例</a:t>
                      </a:r>
                      <a:r>
                        <a:rPr kumimoji="1" lang="en-US" altLang="ja-JP" sz="1400" kern="1200" noProof="0" dirty="0">
                          <a:solidFill>
                            <a:schemeClr val="tx1"/>
                          </a:solidFill>
                          <a:latin typeface="+mn-ea"/>
                          <a:ea typeface="+mn-ea"/>
                          <a:cs typeface="+mn-cs"/>
                        </a:rPr>
                        <a:t>	</a:t>
                      </a:r>
                      <a:r>
                        <a:rPr kumimoji="1" lang="ja-JP" altLang="en-US" sz="1400" kern="1200" noProof="0" dirty="0">
                          <a:solidFill>
                            <a:schemeClr val="tx1"/>
                          </a:solidFill>
                          <a:latin typeface="+mn-ea"/>
                          <a:ea typeface="+mn-ea"/>
                          <a:cs typeface="+mn-cs"/>
                        </a:rPr>
                        <a:t>（</a:t>
                      </a:r>
                      <a:r>
                        <a:rPr kumimoji="1" lang="en-US" altLang="ja-JP" sz="1400" kern="1200" noProof="0" dirty="0">
                          <a:solidFill>
                            <a:schemeClr val="tx1"/>
                          </a:solidFill>
                          <a:latin typeface="+mn-ea"/>
                          <a:ea typeface="+mn-ea"/>
                          <a:cs typeface="+mn-cs"/>
                        </a:rPr>
                        <a:t>88.6</a:t>
                      </a:r>
                      <a:r>
                        <a:rPr kumimoji="1" lang="ja-JP" altLang="en-US" sz="1400" kern="1200" noProof="0" dirty="0">
                          <a:solidFill>
                            <a:schemeClr val="tx1"/>
                          </a:solidFill>
                          <a:latin typeface="+mn-ea"/>
                          <a:ea typeface="+mn-ea"/>
                          <a:cs typeface="+mn-cs"/>
                        </a:rPr>
                        <a:t>％</a:t>
                      </a:r>
                      <a:r>
                        <a:rPr kumimoji="1" lang="en-US" altLang="ja-JP" sz="1400" kern="1200" baseline="30000" dirty="0">
                          <a:solidFill>
                            <a:schemeClr val="tx1"/>
                          </a:solidFill>
                          <a:latin typeface="+mn-ea"/>
                          <a:ea typeface="+mn-ea"/>
                          <a:cs typeface="+mn-cs"/>
                        </a:rPr>
                        <a:t>a</a:t>
                      </a:r>
                      <a:r>
                        <a:rPr kumimoji="1" lang="ja-JP" altLang="en-US" sz="1400" kern="1200" noProof="0" dirty="0">
                          <a:solidFill>
                            <a:schemeClr val="tx1"/>
                          </a:solidFill>
                          <a:latin typeface="+mn-ea"/>
                          <a:ea typeface="+mn-ea"/>
                          <a:cs typeface="+mn-cs"/>
                        </a:rPr>
                        <a:t>）</a:t>
                      </a:r>
                      <a:endParaRPr kumimoji="1" lang="ja-JP" altLang="en-US" sz="1400" kern="1200" dirty="0">
                        <a:solidFill>
                          <a:schemeClr val="tx1"/>
                        </a:solidFill>
                        <a:latin typeface="+mn-ea"/>
                        <a:ea typeface="+mn-ea"/>
                        <a:cs typeface="+mn-cs"/>
                      </a:endParaRPr>
                    </a:p>
                  </a:txBody>
                  <a:tcPr marL="0" marR="0" anchor="ctr"/>
                </a:tc>
                <a:tc>
                  <a:txBody>
                    <a:bodyPr/>
                    <a:lstStyle/>
                    <a:p>
                      <a:pPr marL="0" algn="l" defTabSz="914400" rtl="0" eaLnBrk="1" latinLnBrk="0" hangingPunct="1">
                        <a:tabLst>
                          <a:tab pos="1160463" algn="r"/>
                          <a:tab pos="1192213" algn="l"/>
                        </a:tabLst>
                      </a:pPr>
                      <a:r>
                        <a:rPr kumimoji="1" lang="en-US" altLang="ja-JP" sz="1400" kern="1200" noProof="0" dirty="0">
                          <a:solidFill>
                            <a:schemeClr val="tx1"/>
                          </a:solidFill>
                          <a:latin typeface="+mn-ea"/>
                          <a:ea typeface="+mn-ea"/>
                          <a:cs typeface="+mn-cs"/>
                        </a:rPr>
                        <a:t>	94</a:t>
                      </a:r>
                      <a:r>
                        <a:rPr kumimoji="1" lang="ja-JP" altLang="en-US" sz="1400" kern="1200" noProof="0" dirty="0">
                          <a:solidFill>
                            <a:schemeClr val="tx1"/>
                          </a:solidFill>
                          <a:latin typeface="+mn-ea"/>
                          <a:ea typeface="+mn-ea"/>
                          <a:cs typeface="+mn-cs"/>
                        </a:rPr>
                        <a:t>例</a:t>
                      </a:r>
                      <a:r>
                        <a:rPr kumimoji="1" lang="en-US" altLang="ja-JP" sz="1400" kern="1200" noProof="0" dirty="0">
                          <a:solidFill>
                            <a:schemeClr val="tx1"/>
                          </a:solidFill>
                          <a:latin typeface="+mn-ea"/>
                          <a:ea typeface="+mn-ea"/>
                          <a:cs typeface="+mn-cs"/>
                        </a:rPr>
                        <a:t>	</a:t>
                      </a:r>
                      <a:r>
                        <a:rPr kumimoji="1" lang="ja-JP" altLang="en-US" sz="1400" kern="1200" noProof="0" dirty="0">
                          <a:solidFill>
                            <a:schemeClr val="tx1"/>
                          </a:solidFill>
                          <a:latin typeface="+mn-ea"/>
                          <a:ea typeface="+mn-ea"/>
                          <a:cs typeface="+mn-cs"/>
                        </a:rPr>
                        <a:t>（</a:t>
                      </a:r>
                      <a:r>
                        <a:rPr kumimoji="1" lang="en-US" altLang="ja-JP" sz="1400" kern="1200" noProof="0" dirty="0">
                          <a:solidFill>
                            <a:schemeClr val="tx1"/>
                          </a:solidFill>
                          <a:latin typeface="+mn-ea"/>
                          <a:ea typeface="+mn-ea"/>
                          <a:cs typeface="+mn-cs"/>
                        </a:rPr>
                        <a:t>59.1</a:t>
                      </a:r>
                      <a:r>
                        <a:rPr kumimoji="1" lang="ja-JP" altLang="en-US" sz="1400" kern="1200" noProof="0" dirty="0">
                          <a:solidFill>
                            <a:schemeClr val="tx1"/>
                          </a:solidFill>
                          <a:latin typeface="+mn-ea"/>
                          <a:ea typeface="+mn-ea"/>
                          <a:cs typeface="+mn-cs"/>
                        </a:rPr>
                        <a:t>％</a:t>
                      </a:r>
                      <a:r>
                        <a:rPr kumimoji="1" lang="en-US" altLang="ja-JP" sz="1400" kern="1200" baseline="30000" dirty="0">
                          <a:solidFill>
                            <a:schemeClr val="tx1"/>
                          </a:solidFill>
                          <a:latin typeface="+mn-ea"/>
                          <a:ea typeface="+mn-ea"/>
                          <a:cs typeface="+mn-cs"/>
                        </a:rPr>
                        <a:t>a</a:t>
                      </a:r>
                      <a:r>
                        <a:rPr kumimoji="1" lang="ja-JP" altLang="en-US" sz="1400" kern="1200" noProof="0" dirty="0">
                          <a:solidFill>
                            <a:schemeClr val="tx1"/>
                          </a:solidFill>
                          <a:latin typeface="+mn-ea"/>
                          <a:ea typeface="+mn-ea"/>
                          <a:cs typeface="+mn-cs"/>
                        </a:rPr>
                        <a:t>）</a:t>
                      </a:r>
                      <a:endParaRPr kumimoji="1" lang="ja-JP" altLang="en-US" sz="1400" kern="1200" dirty="0">
                        <a:solidFill>
                          <a:schemeClr val="tx1"/>
                        </a:solidFill>
                        <a:latin typeface="+mn-ea"/>
                        <a:ea typeface="+mn-ea"/>
                        <a:cs typeface="+mn-cs"/>
                      </a:endParaRPr>
                    </a:p>
                  </a:txBody>
                  <a:tcPr marL="0" marR="0" anchor="ctr"/>
                </a:tc>
                <a:extLst>
                  <a:ext uri="{0D108BD9-81ED-4DB2-BD59-A6C34878D82A}">
                    <a16:rowId xmlns:a16="http://schemas.microsoft.com/office/drawing/2014/main" val="4060275610"/>
                  </a:ext>
                </a:extLst>
              </a:tr>
              <a:tr h="360000">
                <a:tc>
                  <a:txBody>
                    <a:bodyPr/>
                    <a:lstStyle/>
                    <a:p>
                      <a:pPr marL="452438" indent="0" algn="ctr"/>
                      <a:r>
                        <a:rPr kumimoji="1" lang="ja-JP" altLang="en-US" sz="1400" dirty="0">
                          <a:latin typeface="+mn-ea"/>
                          <a:ea typeface="+mn-ea"/>
                        </a:rPr>
                        <a:t>腎臓の異常</a:t>
                      </a:r>
                    </a:p>
                  </a:txBody>
                  <a:tcPr marL="0" marR="0" anchor="ctr">
                    <a:solidFill>
                      <a:schemeClr val="bg1">
                        <a:lumMod val="95000"/>
                      </a:schemeClr>
                    </a:solidFill>
                  </a:tcPr>
                </a:tc>
                <a:tc>
                  <a:txBody>
                    <a:bodyPr/>
                    <a:lstStyle/>
                    <a:p>
                      <a:pPr marL="0" algn="l" defTabSz="914400" rtl="0" eaLnBrk="1" latinLnBrk="0" hangingPunct="1">
                        <a:tabLst>
                          <a:tab pos="595313" algn="r"/>
                          <a:tab pos="627063" algn="l"/>
                        </a:tabLst>
                      </a:pPr>
                      <a:r>
                        <a:rPr kumimoji="1" lang="en-US" altLang="ja-JP" sz="1400" kern="1200" dirty="0">
                          <a:solidFill>
                            <a:schemeClr val="tx1"/>
                          </a:solidFill>
                          <a:latin typeface="+mn-ea"/>
                          <a:ea typeface="+mn-ea"/>
                          <a:cs typeface="+mn-cs"/>
                        </a:rPr>
                        <a:t>	93</a:t>
                      </a:r>
                      <a:r>
                        <a:rPr kumimoji="1" lang="ja-JP" altLang="en-US" sz="1400" kern="1200" dirty="0">
                          <a:solidFill>
                            <a:schemeClr val="tx1"/>
                          </a:solidFill>
                          <a:latin typeface="+mn-ea"/>
                          <a:ea typeface="+mn-ea"/>
                          <a:cs typeface="+mn-cs"/>
                        </a:rPr>
                        <a:t>例</a:t>
                      </a:r>
                      <a:r>
                        <a:rPr kumimoji="1" lang="en-US" altLang="ja-JP" sz="1400" kern="1200" dirty="0">
                          <a:solidFill>
                            <a:schemeClr val="tx1"/>
                          </a:solidFill>
                          <a:latin typeface="+mn-ea"/>
                          <a:ea typeface="+mn-ea"/>
                          <a:cs typeface="+mn-cs"/>
                        </a:rPr>
                        <a:t>	</a:t>
                      </a:r>
                      <a:r>
                        <a:rPr kumimoji="1" lang="ja-JP" altLang="en-US" sz="1400" kern="1200" dirty="0">
                          <a:solidFill>
                            <a:schemeClr val="tx1"/>
                          </a:solidFill>
                          <a:latin typeface="+mn-ea"/>
                          <a:ea typeface="+mn-ea"/>
                          <a:cs typeface="+mn-cs"/>
                        </a:rPr>
                        <a:t>（</a:t>
                      </a:r>
                      <a:r>
                        <a:rPr kumimoji="1" lang="en-US" altLang="ja-JP" sz="1400" kern="1200" dirty="0">
                          <a:solidFill>
                            <a:schemeClr val="tx1"/>
                          </a:solidFill>
                          <a:latin typeface="+mn-ea"/>
                          <a:ea typeface="+mn-ea"/>
                          <a:cs typeface="+mn-cs"/>
                        </a:rPr>
                        <a:t>40.4</a:t>
                      </a:r>
                      <a:r>
                        <a:rPr kumimoji="1" lang="ja-JP" altLang="en-US" sz="1400" kern="1200" dirty="0">
                          <a:solidFill>
                            <a:schemeClr val="tx1"/>
                          </a:solidFill>
                          <a:latin typeface="+mn-ea"/>
                          <a:ea typeface="+mn-ea"/>
                          <a:cs typeface="+mn-cs"/>
                        </a:rPr>
                        <a:t>％）</a:t>
                      </a:r>
                    </a:p>
                  </a:txBody>
                  <a:tcPr marL="0" marR="0" anchor="ctr"/>
                </a:tc>
                <a:tc>
                  <a:txBody>
                    <a:bodyPr/>
                    <a:lstStyle/>
                    <a:p>
                      <a:pPr marL="0" algn="l" defTabSz="914400" rtl="0" eaLnBrk="1" latinLnBrk="0" hangingPunct="1">
                        <a:tabLst>
                          <a:tab pos="1160463" algn="r"/>
                          <a:tab pos="1192213" algn="l"/>
                        </a:tabLst>
                      </a:pPr>
                      <a:r>
                        <a:rPr kumimoji="1" lang="en-US" altLang="ja-JP" sz="1400" kern="1200" noProof="0" dirty="0">
                          <a:solidFill>
                            <a:schemeClr val="tx1"/>
                          </a:solidFill>
                          <a:latin typeface="+mn-ea"/>
                          <a:ea typeface="+mn-ea"/>
                          <a:cs typeface="+mn-cs"/>
                        </a:rPr>
                        <a:t>	44</a:t>
                      </a:r>
                      <a:r>
                        <a:rPr kumimoji="1" lang="ja-JP" altLang="en-US" sz="1400" kern="1200" noProof="0" dirty="0">
                          <a:solidFill>
                            <a:schemeClr val="tx1"/>
                          </a:solidFill>
                          <a:latin typeface="+mn-ea"/>
                          <a:ea typeface="+mn-ea"/>
                          <a:cs typeface="+mn-cs"/>
                        </a:rPr>
                        <a:t>例</a:t>
                      </a:r>
                      <a:r>
                        <a:rPr kumimoji="1" lang="en-US" altLang="ja-JP" sz="1400" kern="1200" noProof="0" dirty="0">
                          <a:solidFill>
                            <a:schemeClr val="tx1"/>
                          </a:solidFill>
                          <a:latin typeface="+mn-ea"/>
                          <a:ea typeface="+mn-ea"/>
                          <a:cs typeface="+mn-cs"/>
                        </a:rPr>
                        <a:t>	</a:t>
                      </a:r>
                      <a:r>
                        <a:rPr kumimoji="1" lang="ja-JP" altLang="en-US" sz="1400" kern="1200" noProof="0" dirty="0">
                          <a:solidFill>
                            <a:schemeClr val="tx1"/>
                          </a:solidFill>
                          <a:latin typeface="+mn-ea"/>
                          <a:ea typeface="+mn-ea"/>
                          <a:cs typeface="+mn-cs"/>
                        </a:rPr>
                        <a:t>（</a:t>
                      </a:r>
                      <a:r>
                        <a:rPr kumimoji="1" lang="en-US" altLang="ja-JP" sz="1400" kern="1200" noProof="0" dirty="0">
                          <a:solidFill>
                            <a:schemeClr val="tx1"/>
                          </a:solidFill>
                          <a:latin typeface="+mn-ea"/>
                          <a:ea typeface="+mn-ea"/>
                          <a:cs typeface="+mn-cs"/>
                        </a:rPr>
                        <a:t>67.5</a:t>
                      </a:r>
                      <a:r>
                        <a:rPr kumimoji="1" lang="ja-JP" altLang="en-US" sz="1400" kern="1200" noProof="0" dirty="0">
                          <a:solidFill>
                            <a:schemeClr val="tx1"/>
                          </a:solidFill>
                          <a:latin typeface="+mn-ea"/>
                          <a:ea typeface="+mn-ea"/>
                          <a:cs typeface="+mn-cs"/>
                        </a:rPr>
                        <a:t>％</a:t>
                      </a:r>
                      <a:r>
                        <a:rPr kumimoji="1" lang="en-US" altLang="ja-JP" sz="1400" kern="1200" baseline="30000" dirty="0">
                          <a:solidFill>
                            <a:schemeClr val="tx1"/>
                          </a:solidFill>
                          <a:latin typeface="+mn-ea"/>
                          <a:ea typeface="+mn-ea"/>
                          <a:cs typeface="+mn-cs"/>
                        </a:rPr>
                        <a:t>a</a:t>
                      </a:r>
                      <a:r>
                        <a:rPr kumimoji="1" lang="ja-JP" altLang="en-US" sz="1400" kern="1200" noProof="0" dirty="0">
                          <a:solidFill>
                            <a:schemeClr val="tx1"/>
                          </a:solidFill>
                          <a:latin typeface="+mn-ea"/>
                          <a:ea typeface="+mn-ea"/>
                          <a:cs typeface="+mn-cs"/>
                        </a:rPr>
                        <a:t>）</a:t>
                      </a:r>
                      <a:endParaRPr kumimoji="1" lang="ja-JP" altLang="en-US" sz="1400" kern="1200" dirty="0">
                        <a:solidFill>
                          <a:schemeClr val="tx1"/>
                        </a:solidFill>
                        <a:latin typeface="+mn-ea"/>
                        <a:ea typeface="+mn-ea"/>
                        <a:cs typeface="+mn-cs"/>
                      </a:endParaRPr>
                    </a:p>
                  </a:txBody>
                  <a:tcPr marL="0" marR="0" anchor="ctr"/>
                </a:tc>
                <a:tc>
                  <a:txBody>
                    <a:bodyPr/>
                    <a:lstStyle/>
                    <a:p>
                      <a:pPr marL="0" algn="l" defTabSz="914400" rtl="0" eaLnBrk="1" latinLnBrk="0" hangingPunct="1">
                        <a:tabLst>
                          <a:tab pos="1160463" algn="r"/>
                          <a:tab pos="1192213" algn="l"/>
                        </a:tabLst>
                      </a:pPr>
                      <a:r>
                        <a:rPr kumimoji="1" lang="en-US" altLang="ja-JP" sz="1400" kern="1200" noProof="0" dirty="0">
                          <a:solidFill>
                            <a:schemeClr val="tx1"/>
                          </a:solidFill>
                          <a:latin typeface="+mn-ea"/>
                          <a:ea typeface="+mn-ea"/>
                          <a:cs typeface="+mn-cs"/>
                        </a:rPr>
                        <a:t>	49</a:t>
                      </a:r>
                      <a:r>
                        <a:rPr kumimoji="1" lang="ja-JP" altLang="en-US" sz="1400" kern="1200" noProof="0" dirty="0">
                          <a:solidFill>
                            <a:schemeClr val="tx1"/>
                          </a:solidFill>
                          <a:latin typeface="+mn-ea"/>
                          <a:ea typeface="+mn-ea"/>
                          <a:cs typeface="+mn-cs"/>
                        </a:rPr>
                        <a:t>例</a:t>
                      </a:r>
                      <a:r>
                        <a:rPr kumimoji="1" lang="en-US" altLang="ja-JP" sz="1400" kern="1200" noProof="0" dirty="0">
                          <a:solidFill>
                            <a:schemeClr val="tx1"/>
                          </a:solidFill>
                          <a:latin typeface="+mn-ea"/>
                          <a:ea typeface="+mn-ea"/>
                          <a:cs typeface="+mn-cs"/>
                        </a:rPr>
                        <a:t>	</a:t>
                      </a:r>
                      <a:r>
                        <a:rPr kumimoji="1" lang="ja-JP" altLang="en-US" sz="1400" kern="1200" noProof="0" dirty="0">
                          <a:solidFill>
                            <a:schemeClr val="tx1"/>
                          </a:solidFill>
                          <a:latin typeface="+mn-ea"/>
                          <a:ea typeface="+mn-ea"/>
                          <a:cs typeface="+mn-cs"/>
                        </a:rPr>
                        <a:t>（</a:t>
                      </a:r>
                      <a:r>
                        <a:rPr kumimoji="1" lang="en-US" altLang="ja-JP" sz="1400" kern="1200" noProof="0" dirty="0">
                          <a:solidFill>
                            <a:schemeClr val="tx1"/>
                          </a:solidFill>
                          <a:latin typeface="+mn-ea"/>
                          <a:ea typeface="+mn-ea"/>
                          <a:cs typeface="+mn-cs"/>
                        </a:rPr>
                        <a:t>28.3</a:t>
                      </a:r>
                      <a:r>
                        <a:rPr kumimoji="1" lang="ja-JP" altLang="en-US" sz="1400" kern="1200" noProof="0" dirty="0">
                          <a:solidFill>
                            <a:schemeClr val="tx1"/>
                          </a:solidFill>
                          <a:latin typeface="+mn-ea"/>
                          <a:ea typeface="+mn-ea"/>
                          <a:cs typeface="+mn-cs"/>
                        </a:rPr>
                        <a:t>％</a:t>
                      </a:r>
                      <a:r>
                        <a:rPr kumimoji="1" lang="en-US" altLang="ja-JP" sz="1400" kern="1200" baseline="30000" dirty="0">
                          <a:solidFill>
                            <a:schemeClr val="tx1"/>
                          </a:solidFill>
                          <a:latin typeface="+mn-ea"/>
                          <a:ea typeface="+mn-ea"/>
                          <a:cs typeface="+mn-cs"/>
                        </a:rPr>
                        <a:t>a</a:t>
                      </a:r>
                      <a:r>
                        <a:rPr kumimoji="1" lang="ja-JP" altLang="en-US" sz="1400" kern="1200" noProof="0" dirty="0">
                          <a:solidFill>
                            <a:schemeClr val="tx1"/>
                          </a:solidFill>
                          <a:latin typeface="+mn-ea"/>
                          <a:ea typeface="+mn-ea"/>
                          <a:cs typeface="+mn-cs"/>
                        </a:rPr>
                        <a:t>）</a:t>
                      </a:r>
                      <a:endParaRPr kumimoji="1" lang="ja-JP" altLang="en-US" sz="1400" kern="1200" dirty="0">
                        <a:solidFill>
                          <a:schemeClr val="tx1"/>
                        </a:solidFill>
                        <a:latin typeface="+mn-ea"/>
                        <a:ea typeface="+mn-ea"/>
                        <a:cs typeface="+mn-cs"/>
                      </a:endParaRPr>
                    </a:p>
                  </a:txBody>
                  <a:tcPr marL="0" marR="0" anchor="ctr"/>
                </a:tc>
                <a:extLst>
                  <a:ext uri="{0D108BD9-81ED-4DB2-BD59-A6C34878D82A}">
                    <a16:rowId xmlns:a16="http://schemas.microsoft.com/office/drawing/2014/main" val="613378694"/>
                  </a:ext>
                </a:extLst>
              </a:tr>
              <a:tr h="360000">
                <a:tc>
                  <a:txBody>
                    <a:bodyPr/>
                    <a:lstStyle/>
                    <a:p>
                      <a:pPr marL="452438" indent="0" algn="ctr"/>
                      <a:r>
                        <a:rPr kumimoji="1" lang="ja-JP" altLang="en-US" sz="1400" dirty="0">
                          <a:latin typeface="+mn-ea"/>
                          <a:ea typeface="+mn-ea"/>
                        </a:rPr>
                        <a:t>心臓の異常</a:t>
                      </a:r>
                    </a:p>
                  </a:txBody>
                  <a:tcPr marL="0" marR="0" anchor="ctr">
                    <a:solidFill>
                      <a:schemeClr val="bg1">
                        <a:lumMod val="95000"/>
                      </a:schemeClr>
                    </a:solidFill>
                  </a:tcPr>
                </a:tc>
                <a:tc>
                  <a:txBody>
                    <a:bodyPr/>
                    <a:lstStyle/>
                    <a:p>
                      <a:pPr marL="0" algn="l" defTabSz="914400" rtl="0" eaLnBrk="1" latinLnBrk="0" hangingPunct="1">
                        <a:tabLst>
                          <a:tab pos="595313" algn="r"/>
                          <a:tab pos="627063" algn="l"/>
                        </a:tabLst>
                      </a:pPr>
                      <a:r>
                        <a:rPr kumimoji="1" lang="en-US" altLang="ja-JP" sz="1400" kern="1200" dirty="0">
                          <a:solidFill>
                            <a:schemeClr val="tx1"/>
                          </a:solidFill>
                          <a:latin typeface="+mn-ea"/>
                          <a:ea typeface="+mn-ea"/>
                          <a:cs typeface="+mn-cs"/>
                        </a:rPr>
                        <a:t>	70</a:t>
                      </a:r>
                      <a:r>
                        <a:rPr kumimoji="1" lang="ja-JP" altLang="en-US" sz="1400" kern="1200" dirty="0">
                          <a:solidFill>
                            <a:schemeClr val="tx1"/>
                          </a:solidFill>
                          <a:latin typeface="+mn-ea"/>
                          <a:ea typeface="+mn-ea"/>
                          <a:cs typeface="+mn-cs"/>
                        </a:rPr>
                        <a:t>例</a:t>
                      </a:r>
                      <a:r>
                        <a:rPr kumimoji="1" lang="en-US" altLang="ja-JP" sz="1400" kern="1200" dirty="0">
                          <a:solidFill>
                            <a:schemeClr val="tx1"/>
                          </a:solidFill>
                          <a:latin typeface="+mn-ea"/>
                          <a:ea typeface="+mn-ea"/>
                          <a:cs typeface="+mn-cs"/>
                        </a:rPr>
                        <a:t>	</a:t>
                      </a:r>
                      <a:r>
                        <a:rPr kumimoji="1" lang="ja-JP" altLang="en-US" sz="1400" kern="1200" dirty="0">
                          <a:solidFill>
                            <a:schemeClr val="tx1"/>
                          </a:solidFill>
                          <a:latin typeface="+mn-ea"/>
                          <a:ea typeface="+mn-ea"/>
                          <a:cs typeface="+mn-cs"/>
                        </a:rPr>
                        <a:t>（</a:t>
                      </a:r>
                      <a:r>
                        <a:rPr kumimoji="1" lang="en-US" altLang="ja-JP" sz="1400" kern="1200" dirty="0">
                          <a:solidFill>
                            <a:schemeClr val="tx1"/>
                          </a:solidFill>
                          <a:latin typeface="+mn-ea"/>
                          <a:ea typeface="+mn-ea"/>
                          <a:cs typeface="+mn-cs"/>
                        </a:rPr>
                        <a:t>30.4%</a:t>
                      </a:r>
                      <a:r>
                        <a:rPr kumimoji="1" lang="ja-JP" altLang="en-US" sz="1400" kern="1200" dirty="0">
                          <a:solidFill>
                            <a:schemeClr val="tx1"/>
                          </a:solidFill>
                          <a:latin typeface="+mn-ea"/>
                          <a:ea typeface="+mn-ea"/>
                          <a:cs typeface="+mn-cs"/>
                        </a:rPr>
                        <a:t>）</a:t>
                      </a:r>
                    </a:p>
                  </a:txBody>
                  <a:tcPr marL="0" marR="0" anchor="ctr"/>
                </a:tc>
                <a:tc>
                  <a:txBody>
                    <a:bodyPr/>
                    <a:lstStyle/>
                    <a:p>
                      <a:pPr marL="0" algn="l" defTabSz="914400" rtl="0" eaLnBrk="1" latinLnBrk="0" hangingPunct="1">
                        <a:tabLst>
                          <a:tab pos="1160463" algn="r"/>
                          <a:tab pos="1192213" algn="l"/>
                        </a:tabLst>
                      </a:pPr>
                      <a:r>
                        <a:rPr kumimoji="1" lang="en-US" altLang="ja-JP" sz="1400" kern="1200" noProof="0" dirty="0">
                          <a:solidFill>
                            <a:schemeClr val="tx1"/>
                          </a:solidFill>
                          <a:latin typeface="+mn-ea"/>
                          <a:ea typeface="+mn-ea"/>
                          <a:cs typeface="+mn-cs"/>
                        </a:rPr>
                        <a:t>	28</a:t>
                      </a:r>
                      <a:r>
                        <a:rPr kumimoji="1" lang="ja-JP" altLang="en-US" sz="1400" kern="1200" noProof="0" dirty="0">
                          <a:solidFill>
                            <a:schemeClr val="tx1"/>
                          </a:solidFill>
                          <a:latin typeface="+mn-ea"/>
                          <a:ea typeface="+mn-ea"/>
                          <a:cs typeface="+mn-cs"/>
                        </a:rPr>
                        <a:t>例</a:t>
                      </a:r>
                      <a:r>
                        <a:rPr kumimoji="1" lang="en-US" altLang="ja-JP" sz="1400" kern="1200" noProof="0" dirty="0">
                          <a:solidFill>
                            <a:schemeClr val="tx1"/>
                          </a:solidFill>
                          <a:latin typeface="+mn-ea"/>
                          <a:ea typeface="+mn-ea"/>
                          <a:cs typeface="+mn-cs"/>
                        </a:rPr>
                        <a:t>	</a:t>
                      </a:r>
                      <a:r>
                        <a:rPr kumimoji="1" lang="ja-JP" altLang="en-US" sz="1400" kern="1200" noProof="0" dirty="0">
                          <a:solidFill>
                            <a:schemeClr val="tx1"/>
                          </a:solidFill>
                          <a:latin typeface="+mn-ea"/>
                          <a:ea typeface="+mn-ea"/>
                          <a:cs typeface="+mn-cs"/>
                        </a:rPr>
                        <a:t>（</a:t>
                      </a:r>
                      <a:r>
                        <a:rPr kumimoji="1" lang="en-US" altLang="ja-JP" sz="1400" kern="1200" noProof="0" dirty="0">
                          <a:solidFill>
                            <a:schemeClr val="tx1"/>
                          </a:solidFill>
                          <a:latin typeface="+mn-ea"/>
                          <a:ea typeface="+mn-ea"/>
                          <a:cs typeface="+mn-cs"/>
                        </a:rPr>
                        <a:t>51.3</a:t>
                      </a:r>
                      <a:r>
                        <a:rPr kumimoji="1" lang="ja-JP" altLang="en-US" sz="1400" kern="1200" noProof="0" dirty="0">
                          <a:solidFill>
                            <a:schemeClr val="tx1"/>
                          </a:solidFill>
                          <a:latin typeface="+mn-ea"/>
                          <a:ea typeface="+mn-ea"/>
                          <a:cs typeface="+mn-cs"/>
                        </a:rPr>
                        <a:t>％</a:t>
                      </a:r>
                      <a:r>
                        <a:rPr kumimoji="1" lang="en-US" altLang="ja-JP" sz="1400" kern="1200" baseline="30000" dirty="0">
                          <a:solidFill>
                            <a:schemeClr val="tx1"/>
                          </a:solidFill>
                          <a:latin typeface="+mn-ea"/>
                          <a:ea typeface="+mn-ea"/>
                          <a:cs typeface="+mn-cs"/>
                        </a:rPr>
                        <a:t>a</a:t>
                      </a:r>
                      <a:r>
                        <a:rPr kumimoji="1" lang="ja-JP" altLang="en-US" sz="1400" kern="1200" noProof="0" dirty="0">
                          <a:solidFill>
                            <a:schemeClr val="tx1"/>
                          </a:solidFill>
                          <a:latin typeface="+mn-ea"/>
                          <a:ea typeface="+mn-ea"/>
                          <a:cs typeface="+mn-cs"/>
                        </a:rPr>
                        <a:t>）</a:t>
                      </a:r>
                      <a:endParaRPr kumimoji="1" lang="ja-JP" altLang="en-US" sz="1400" kern="1200" dirty="0">
                        <a:solidFill>
                          <a:schemeClr val="tx1"/>
                        </a:solidFill>
                        <a:latin typeface="+mn-ea"/>
                        <a:ea typeface="+mn-ea"/>
                        <a:cs typeface="+mn-cs"/>
                      </a:endParaRPr>
                    </a:p>
                  </a:txBody>
                  <a:tcPr marL="0" marR="0" anchor="ctr"/>
                </a:tc>
                <a:tc>
                  <a:txBody>
                    <a:bodyPr/>
                    <a:lstStyle/>
                    <a:p>
                      <a:pPr marL="0" algn="l" defTabSz="914400" rtl="0" eaLnBrk="1" latinLnBrk="0" hangingPunct="1">
                        <a:tabLst>
                          <a:tab pos="1160463" algn="r"/>
                          <a:tab pos="1192213" algn="l"/>
                        </a:tabLst>
                      </a:pPr>
                      <a:r>
                        <a:rPr kumimoji="1" lang="en-US" altLang="ja-JP" sz="1400" kern="1200" noProof="0" dirty="0">
                          <a:solidFill>
                            <a:schemeClr val="tx1"/>
                          </a:solidFill>
                          <a:latin typeface="+mn-ea"/>
                          <a:ea typeface="+mn-ea"/>
                          <a:cs typeface="+mn-cs"/>
                        </a:rPr>
                        <a:t>	42</a:t>
                      </a:r>
                      <a:r>
                        <a:rPr kumimoji="1" lang="ja-JP" altLang="en-US" sz="1400" kern="1200" noProof="0" dirty="0">
                          <a:solidFill>
                            <a:schemeClr val="tx1"/>
                          </a:solidFill>
                          <a:latin typeface="+mn-ea"/>
                          <a:ea typeface="+mn-ea"/>
                          <a:cs typeface="+mn-cs"/>
                        </a:rPr>
                        <a:t>例</a:t>
                      </a:r>
                      <a:r>
                        <a:rPr kumimoji="1" lang="en-US" altLang="ja-JP" sz="1400" kern="1200" noProof="0" dirty="0">
                          <a:solidFill>
                            <a:schemeClr val="tx1"/>
                          </a:solidFill>
                          <a:latin typeface="+mn-ea"/>
                          <a:ea typeface="+mn-ea"/>
                          <a:cs typeface="+mn-cs"/>
                        </a:rPr>
                        <a:t>	</a:t>
                      </a:r>
                      <a:r>
                        <a:rPr kumimoji="1" lang="ja-JP" altLang="en-US" sz="1400" kern="1200" noProof="0" dirty="0">
                          <a:solidFill>
                            <a:schemeClr val="tx1"/>
                          </a:solidFill>
                          <a:latin typeface="+mn-ea"/>
                          <a:ea typeface="+mn-ea"/>
                          <a:cs typeface="+mn-cs"/>
                        </a:rPr>
                        <a:t>（</a:t>
                      </a:r>
                      <a:r>
                        <a:rPr kumimoji="1" lang="en-US" altLang="ja-JP" sz="1400" kern="1200" noProof="0" dirty="0">
                          <a:solidFill>
                            <a:schemeClr val="tx1"/>
                          </a:solidFill>
                          <a:latin typeface="+mn-ea"/>
                          <a:ea typeface="+mn-ea"/>
                          <a:cs typeface="+mn-cs"/>
                        </a:rPr>
                        <a:t>21.8</a:t>
                      </a:r>
                      <a:r>
                        <a:rPr kumimoji="1" lang="ja-JP" altLang="en-US" sz="1400" kern="1200" noProof="0" dirty="0">
                          <a:solidFill>
                            <a:schemeClr val="tx1"/>
                          </a:solidFill>
                          <a:latin typeface="+mn-ea"/>
                          <a:ea typeface="+mn-ea"/>
                          <a:cs typeface="+mn-cs"/>
                        </a:rPr>
                        <a:t>％</a:t>
                      </a:r>
                      <a:r>
                        <a:rPr kumimoji="1" lang="en-US" altLang="ja-JP" sz="1400" kern="1200" baseline="30000" dirty="0">
                          <a:solidFill>
                            <a:schemeClr val="tx1"/>
                          </a:solidFill>
                          <a:latin typeface="+mn-ea"/>
                          <a:ea typeface="+mn-ea"/>
                          <a:cs typeface="+mn-cs"/>
                        </a:rPr>
                        <a:t>a</a:t>
                      </a:r>
                      <a:r>
                        <a:rPr kumimoji="1" lang="ja-JP" altLang="en-US" sz="1400" kern="1200" noProof="0" dirty="0">
                          <a:solidFill>
                            <a:schemeClr val="tx1"/>
                          </a:solidFill>
                          <a:latin typeface="+mn-ea"/>
                          <a:ea typeface="+mn-ea"/>
                          <a:cs typeface="+mn-cs"/>
                        </a:rPr>
                        <a:t>）</a:t>
                      </a:r>
                      <a:endParaRPr kumimoji="1" lang="ja-JP" altLang="en-US" sz="1400" kern="1200" dirty="0">
                        <a:solidFill>
                          <a:schemeClr val="tx1"/>
                        </a:solidFill>
                        <a:latin typeface="+mn-ea"/>
                        <a:ea typeface="+mn-ea"/>
                        <a:cs typeface="+mn-cs"/>
                      </a:endParaRPr>
                    </a:p>
                  </a:txBody>
                  <a:tcPr marL="0" marR="0" anchor="ctr"/>
                </a:tc>
                <a:extLst>
                  <a:ext uri="{0D108BD9-81ED-4DB2-BD59-A6C34878D82A}">
                    <a16:rowId xmlns:a16="http://schemas.microsoft.com/office/drawing/2014/main" val="1411564747"/>
                  </a:ext>
                </a:extLst>
              </a:tr>
              <a:tr h="360000">
                <a:tc>
                  <a:txBody>
                    <a:bodyPr/>
                    <a:lstStyle/>
                    <a:p>
                      <a:pPr marL="452438" indent="0" algn="ctr"/>
                      <a:r>
                        <a:rPr kumimoji="1" lang="ja-JP" altLang="en-US" sz="1400" dirty="0">
                          <a:latin typeface="+mn-ea"/>
                          <a:ea typeface="+mn-ea"/>
                        </a:rPr>
                        <a:t>膵炎</a:t>
                      </a:r>
                    </a:p>
                  </a:txBody>
                  <a:tcPr marL="0" marR="0" anchor="ctr">
                    <a:solidFill>
                      <a:schemeClr val="bg1">
                        <a:lumMod val="95000"/>
                      </a:schemeClr>
                    </a:solidFill>
                  </a:tcPr>
                </a:tc>
                <a:tc>
                  <a:txBody>
                    <a:bodyPr/>
                    <a:lstStyle/>
                    <a:p>
                      <a:pPr marL="0" algn="l" defTabSz="914400" rtl="0" eaLnBrk="1" latinLnBrk="0" hangingPunct="1">
                        <a:tabLst>
                          <a:tab pos="595313" algn="r"/>
                          <a:tab pos="627063" algn="l"/>
                        </a:tabLst>
                      </a:pPr>
                      <a:r>
                        <a:rPr kumimoji="1" lang="en-US" altLang="ja-JP" sz="1400" kern="1200" dirty="0">
                          <a:solidFill>
                            <a:schemeClr val="tx1"/>
                          </a:solidFill>
                          <a:latin typeface="+mn-ea"/>
                          <a:ea typeface="+mn-ea"/>
                          <a:cs typeface="+mn-cs"/>
                        </a:rPr>
                        <a:t>	30</a:t>
                      </a:r>
                      <a:r>
                        <a:rPr kumimoji="1" lang="ja-JP" altLang="en-US" sz="1400" kern="1200" dirty="0">
                          <a:solidFill>
                            <a:schemeClr val="tx1"/>
                          </a:solidFill>
                          <a:latin typeface="+mn-ea"/>
                          <a:ea typeface="+mn-ea"/>
                          <a:cs typeface="+mn-cs"/>
                        </a:rPr>
                        <a:t>例</a:t>
                      </a:r>
                      <a:r>
                        <a:rPr kumimoji="1" lang="en-US" altLang="ja-JP" sz="1400" kern="1200" dirty="0">
                          <a:solidFill>
                            <a:schemeClr val="tx1"/>
                          </a:solidFill>
                          <a:latin typeface="+mn-ea"/>
                          <a:ea typeface="+mn-ea"/>
                          <a:cs typeface="+mn-cs"/>
                        </a:rPr>
                        <a:t>	</a:t>
                      </a:r>
                      <a:r>
                        <a:rPr kumimoji="1" lang="ja-JP" altLang="en-US" sz="1400" kern="1200" dirty="0">
                          <a:solidFill>
                            <a:schemeClr val="tx1"/>
                          </a:solidFill>
                          <a:latin typeface="+mn-ea"/>
                          <a:ea typeface="+mn-ea"/>
                          <a:cs typeface="+mn-cs"/>
                        </a:rPr>
                        <a:t>（</a:t>
                      </a:r>
                      <a:r>
                        <a:rPr kumimoji="1" lang="en-US" altLang="ja-JP" sz="1400" kern="1200" dirty="0">
                          <a:solidFill>
                            <a:schemeClr val="tx1"/>
                          </a:solidFill>
                          <a:latin typeface="+mn-ea"/>
                          <a:ea typeface="+mn-ea"/>
                          <a:cs typeface="+mn-cs"/>
                        </a:rPr>
                        <a:t>13.0</a:t>
                      </a:r>
                      <a:r>
                        <a:rPr kumimoji="1" lang="ja-JP" altLang="en-US" sz="1400" kern="1200" dirty="0">
                          <a:solidFill>
                            <a:schemeClr val="tx1"/>
                          </a:solidFill>
                          <a:latin typeface="+mn-ea"/>
                          <a:ea typeface="+mn-ea"/>
                          <a:cs typeface="+mn-cs"/>
                        </a:rPr>
                        <a:t>％）</a:t>
                      </a:r>
                    </a:p>
                  </a:txBody>
                  <a:tcPr marL="0" marR="0" anchor="ctr"/>
                </a:tc>
                <a:tc>
                  <a:txBody>
                    <a:bodyPr/>
                    <a:lstStyle/>
                    <a:p>
                      <a:pPr marL="0" algn="l" defTabSz="914400" rtl="0" eaLnBrk="1" latinLnBrk="0" hangingPunct="1">
                        <a:tabLst>
                          <a:tab pos="1160463" algn="r"/>
                          <a:tab pos="1192213" algn="l"/>
                        </a:tabLst>
                      </a:pPr>
                      <a:r>
                        <a:rPr kumimoji="1" lang="en-US" altLang="ja-JP" sz="1400" kern="1200" noProof="0" dirty="0">
                          <a:solidFill>
                            <a:schemeClr val="tx1"/>
                          </a:solidFill>
                          <a:latin typeface="+mn-ea"/>
                          <a:ea typeface="+mn-ea"/>
                          <a:cs typeface="+mn-cs"/>
                        </a:rPr>
                        <a:t>	8</a:t>
                      </a:r>
                      <a:r>
                        <a:rPr kumimoji="1" lang="ja-JP" altLang="en-US" sz="1400" kern="1200" noProof="0" dirty="0">
                          <a:solidFill>
                            <a:schemeClr val="tx1"/>
                          </a:solidFill>
                          <a:latin typeface="+mn-ea"/>
                          <a:ea typeface="+mn-ea"/>
                          <a:cs typeface="+mn-cs"/>
                        </a:rPr>
                        <a:t>例</a:t>
                      </a:r>
                      <a:r>
                        <a:rPr kumimoji="1" lang="en-US" altLang="ja-JP" sz="1400" kern="1200" noProof="0" dirty="0">
                          <a:solidFill>
                            <a:schemeClr val="tx1"/>
                          </a:solidFill>
                          <a:latin typeface="+mn-ea"/>
                          <a:ea typeface="+mn-ea"/>
                          <a:cs typeface="+mn-cs"/>
                        </a:rPr>
                        <a:t>	</a:t>
                      </a:r>
                      <a:r>
                        <a:rPr kumimoji="1" lang="ja-JP" altLang="en-US" sz="1400" kern="1200" noProof="0" dirty="0">
                          <a:solidFill>
                            <a:schemeClr val="tx1"/>
                          </a:solidFill>
                          <a:latin typeface="+mn-ea"/>
                          <a:ea typeface="+mn-ea"/>
                          <a:cs typeface="+mn-cs"/>
                        </a:rPr>
                        <a:t>（</a:t>
                      </a:r>
                      <a:r>
                        <a:rPr kumimoji="1" lang="en-US" altLang="ja-JP" sz="1400" kern="1200" noProof="0" dirty="0">
                          <a:solidFill>
                            <a:schemeClr val="tx1"/>
                          </a:solidFill>
                          <a:latin typeface="+mn-ea"/>
                          <a:ea typeface="+mn-ea"/>
                          <a:cs typeface="+mn-cs"/>
                        </a:rPr>
                        <a:t>11.3</a:t>
                      </a:r>
                      <a:r>
                        <a:rPr kumimoji="1" lang="ja-JP" altLang="en-US" sz="1400" kern="1200" noProof="0" dirty="0">
                          <a:solidFill>
                            <a:schemeClr val="tx1"/>
                          </a:solidFill>
                          <a:latin typeface="+mn-ea"/>
                          <a:ea typeface="+mn-ea"/>
                          <a:cs typeface="+mn-cs"/>
                        </a:rPr>
                        <a:t>％</a:t>
                      </a:r>
                      <a:r>
                        <a:rPr kumimoji="1" lang="en-US" altLang="ja-JP" sz="1400" kern="1200" baseline="30000" dirty="0">
                          <a:solidFill>
                            <a:schemeClr val="tx1"/>
                          </a:solidFill>
                          <a:latin typeface="+mn-ea"/>
                          <a:ea typeface="+mn-ea"/>
                          <a:cs typeface="+mn-cs"/>
                        </a:rPr>
                        <a:t>a</a:t>
                      </a:r>
                      <a:r>
                        <a:rPr kumimoji="1" lang="ja-JP" altLang="en-US" sz="1400" kern="1200" noProof="0" dirty="0">
                          <a:solidFill>
                            <a:schemeClr val="tx1"/>
                          </a:solidFill>
                          <a:latin typeface="+mn-ea"/>
                          <a:ea typeface="+mn-ea"/>
                          <a:cs typeface="+mn-cs"/>
                        </a:rPr>
                        <a:t>）</a:t>
                      </a:r>
                      <a:endParaRPr kumimoji="1" lang="ja-JP" altLang="en-US" sz="1400" kern="1200" dirty="0">
                        <a:solidFill>
                          <a:schemeClr val="tx1"/>
                        </a:solidFill>
                        <a:latin typeface="+mn-ea"/>
                        <a:ea typeface="+mn-ea"/>
                        <a:cs typeface="+mn-cs"/>
                      </a:endParaRPr>
                    </a:p>
                  </a:txBody>
                  <a:tcPr marL="0" marR="0" anchor="ctr"/>
                </a:tc>
                <a:tc>
                  <a:txBody>
                    <a:bodyPr/>
                    <a:lstStyle/>
                    <a:p>
                      <a:pPr marL="0" algn="l" defTabSz="914400" rtl="0" eaLnBrk="1" latinLnBrk="0" hangingPunct="1">
                        <a:tabLst>
                          <a:tab pos="1160463" algn="r"/>
                          <a:tab pos="1192213" algn="l"/>
                        </a:tabLst>
                      </a:pPr>
                      <a:r>
                        <a:rPr kumimoji="1" lang="en-US" altLang="ja-JP" sz="1400" kern="1200" noProof="0" dirty="0">
                          <a:solidFill>
                            <a:schemeClr val="tx1"/>
                          </a:solidFill>
                          <a:latin typeface="+mn-ea"/>
                          <a:ea typeface="+mn-ea"/>
                          <a:cs typeface="+mn-cs"/>
                        </a:rPr>
                        <a:t>	22</a:t>
                      </a:r>
                      <a:r>
                        <a:rPr kumimoji="1" lang="ja-JP" altLang="en-US" sz="1400" kern="1200" noProof="0" dirty="0">
                          <a:solidFill>
                            <a:schemeClr val="tx1"/>
                          </a:solidFill>
                          <a:latin typeface="+mn-ea"/>
                          <a:ea typeface="+mn-ea"/>
                          <a:cs typeface="+mn-cs"/>
                        </a:rPr>
                        <a:t>例</a:t>
                      </a:r>
                      <a:r>
                        <a:rPr kumimoji="1" lang="en-US" altLang="ja-JP" sz="1400" kern="1200" noProof="0" dirty="0">
                          <a:solidFill>
                            <a:schemeClr val="tx1"/>
                          </a:solidFill>
                          <a:latin typeface="+mn-ea"/>
                          <a:ea typeface="+mn-ea"/>
                          <a:cs typeface="+mn-cs"/>
                        </a:rPr>
                        <a:t>	</a:t>
                      </a:r>
                      <a:r>
                        <a:rPr kumimoji="1" lang="ja-JP" altLang="en-US" sz="1400" kern="1200" noProof="0" dirty="0">
                          <a:solidFill>
                            <a:schemeClr val="tx1"/>
                          </a:solidFill>
                          <a:latin typeface="+mn-ea"/>
                          <a:ea typeface="+mn-ea"/>
                          <a:cs typeface="+mn-cs"/>
                        </a:rPr>
                        <a:t>（</a:t>
                      </a:r>
                      <a:r>
                        <a:rPr kumimoji="1" lang="en-US" altLang="ja-JP" sz="1400" kern="1200" noProof="0" dirty="0">
                          <a:solidFill>
                            <a:schemeClr val="tx1"/>
                          </a:solidFill>
                          <a:latin typeface="+mn-ea"/>
                          <a:ea typeface="+mn-ea"/>
                          <a:cs typeface="+mn-cs"/>
                        </a:rPr>
                        <a:t>11.9</a:t>
                      </a:r>
                      <a:r>
                        <a:rPr kumimoji="1" lang="ja-JP" altLang="en-US" sz="1400" kern="1200" noProof="0" dirty="0">
                          <a:solidFill>
                            <a:schemeClr val="tx1"/>
                          </a:solidFill>
                          <a:latin typeface="+mn-ea"/>
                          <a:ea typeface="+mn-ea"/>
                          <a:cs typeface="+mn-cs"/>
                        </a:rPr>
                        <a:t>％</a:t>
                      </a:r>
                      <a:r>
                        <a:rPr kumimoji="1" lang="en-US" altLang="ja-JP" sz="1400" kern="1200" baseline="30000" dirty="0">
                          <a:solidFill>
                            <a:schemeClr val="tx1"/>
                          </a:solidFill>
                          <a:latin typeface="+mn-ea"/>
                          <a:ea typeface="+mn-ea"/>
                          <a:cs typeface="+mn-cs"/>
                        </a:rPr>
                        <a:t>a</a:t>
                      </a:r>
                      <a:r>
                        <a:rPr kumimoji="1" lang="ja-JP" altLang="en-US" sz="1400" kern="1200" noProof="0" dirty="0">
                          <a:solidFill>
                            <a:schemeClr val="tx1"/>
                          </a:solidFill>
                          <a:latin typeface="+mn-ea"/>
                          <a:ea typeface="+mn-ea"/>
                          <a:cs typeface="+mn-cs"/>
                        </a:rPr>
                        <a:t>）</a:t>
                      </a:r>
                      <a:endParaRPr kumimoji="1" lang="ja-JP" altLang="en-US" sz="1400" kern="1200" dirty="0">
                        <a:solidFill>
                          <a:schemeClr val="tx1"/>
                        </a:solidFill>
                        <a:latin typeface="+mn-ea"/>
                        <a:ea typeface="+mn-ea"/>
                        <a:cs typeface="+mn-cs"/>
                      </a:endParaRPr>
                    </a:p>
                  </a:txBody>
                  <a:tcPr marL="0" marR="0" anchor="ctr"/>
                </a:tc>
                <a:extLst>
                  <a:ext uri="{0D108BD9-81ED-4DB2-BD59-A6C34878D82A}">
                    <a16:rowId xmlns:a16="http://schemas.microsoft.com/office/drawing/2014/main" val="2203398455"/>
                  </a:ext>
                </a:extLst>
              </a:tr>
            </a:tbl>
          </a:graphicData>
        </a:graphic>
      </p:graphicFrame>
      <p:sp>
        <p:nvSpPr>
          <p:cNvPr id="14" name="テキスト ボックス 13">
            <a:extLst>
              <a:ext uri="{FF2B5EF4-FFF2-40B4-BE49-F238E27FC236}">
                <a16:creationId xmlns:a16="http://schemas.microsoft.com/office/drawing/2014/main" id="{1DAE1408-15AE-366F-96BD-0D96E6AB5868}"/>
              </a:ext>
            </a:extLst>
          </p:cNvPr>
          <p:cNvSpPr txBox="1"/>
          <p:nvPr/>
        </p:nvSpPr>
        <p:spPr>
          <a:xfrm>
            <a:off x="8244661" y="5354158"/>
            <a:ext cx="3249608" cy="215444"/>
          </a:xfrm>
          <a:prstGeom prst="rect">
            <a:avLst/>
          </a:prstGeom>
          <a:noFill/>
        </p:spPr>
        <p:txBody>
          <a:bodyPr wrap="none">
            <a:spAutoFit/>
          </a:bodyPr>
          <a:lstStyle/>
          <a:p>
            <a:pPr algn="r"/>
            <a:r>
              <a:rPr kumimoji="1" lang="en-US" altLang="ja-JP" sz="800" dirty="0">
                <a:latin typeface="+mn-ea"/>
                <a:ea typeface="+mn-ea"/>
              </a:rPr>
              <a:t>a GL</a:t>
            </a:r>
            <a:r>
              <a:rPr kumimoji="1" lang="ja-JP" altLang="en-US" sz="800" dirty="0">
                <a:latin typeface="+mn-ea"/>
                <a:ea typeface="+mn-ea"/>
              </a:rPr>
              <a:t>患者と</a:t>
            </a:r>
            <a:r>
              <a:rPr kumimoji="1" lang="en-US" altLang="ja-JP" sz="800" dirty="0">
                <a:latin typeface="+mn-ea"/>
                <a:ea typeface="+mn-ea"/>
              </a:rPr>
              <a:t>PL</a:t>
            </a:r>
            <a:r>
              <a:rPr kumimoji="1" lang="ja-JP" altLang="en-US" sz="800" dirty="0">
                <a:latin typeface="+mn-ea"/>
                <a:ea typeface="+mn-ea"/>
              </a:rPr>
              <a:t>患者の年齢層分布の変動を考慮した年齢調整生涯有病率</a:t>
            </a:r>
          </a:p>
        </p:txBody>
      </p:sp>
      <p:sp>
        <p:nvSpPr>
          <p:cNvPr id="15" name="テキスト ボックス 14">
            <a:extLst>
              <a:ext uri="{FF2B5EF4-FFF2-40B4-BE49-F238E27FC236}">
                <a16:creationId xmlns:a16="http://schemas.microsoft.com/office/drawing/2014/main" id="{7A08D56A-E87C-B201-4BF8-4E33BF0658D7}"/>
              </a:ext>
            </a:extLst>
          </p:cNvPr>
          <p:cNvSpPr txBox="1"/>
          <p:nvPr/>
        </p:nvSpPr>
        <p:spPr>
          <a:xfrm>
            <a:off x="878816" y="2838540"/>
            <a:ext cx="3167855" cy="338554"/>
          </a:xfrm>
          <a:prstGeom prst="rect">
            <a:avLst/>
          </a:prstGeom>
          <a:noFill/>
        </p:spPr>
        <p:txBody>
          <a:bodyPr wrap="none">
            <a:spAutoFit/>
          </a:bodyPr>
          <a:lstStyle/>
          <a:p>
            <a:r>
              <a:rPr lang="ja-JP" altLang="en-US" sz="1600" b="1" i="0" dirty="0">
                <a:solidFill>
                  <a:srgbClr val="1B1B1B"/>
                </a:solidFill>
                <a:effectLst/>
                <a:latin typeface="+mn-ea"/>
                <a:ea typeface="+mn-ea"/>
              </a:rPr>
              <a:t>代謝障害および臓器異常の有病率</a:t>
            </a:r>
            <a:endParaRPr lang="ja-JP" altLang="en-US" sz="1600" b="1" dirty="0">
              <a:latin typeface="+mn-ea"/>
              <a:ea typeface="+mn-ea"/>
            </a:endParaRPr>
          </a:p>
        </p:txBody>
      </p:sp>
      <p:sp>
        <p:nvSpPr>
          <p:cNvPr id="16" name="テキスト ボックス 15">
            <a:extLst>
              <a:ext uri="{FF2B5EF4-FFF2-40B4-BE49-F238E27FC236}">
                <a16:creationId xmlns:a16="http://schemas.microsoft.com/office/drawing/2014/main" id="{47146840-F347-6D81-284C-E0A85D5835B0}"/>
              </a:ext>
            </a:extLst>
          </p:cNvPr>
          <p:cNvSpPr txBox="1"/>
          <p:nvPr/>
        </p:nvSpPr>
        <p:spPr>
          <a:xfrm>
            <a:off x="877333" y="1785846"/>
            <a:ext cx="1210588" cy="338554"/>
          </a:xfrm>
          <a:prstGeom prst="rect">
            <a:avLst/>
          </a:prstGeom>
          <a:noFill/>
        </p:spPr>
        <p:txBody>
          <a:bodyPr wrap="none">
            <a:spAutoFit/>
          </a:bodyPr>
          <a:lstStyle/>
          <a:p>
            <a:r>
              <a:rPr lang="ja-JP" altLang="en-US" sz="1600" b="1" i="0" dirty="0">
                <a:solidFill>
                  <a:srgbClr val="1B1B1B"/>
                </a:solidFill>
                <a:effectLst/>
                <a:latin typeface="+mn-ea"/>
                <a:ea typeface="+mn-ea"/>
              </a:rPr>
              <a:t>死亡時年齢</a:t>
            </a:r>
          </a:p>
        </p:txBody>
      </p:sp>
      <p:grpSp>
        <p:nvGrpSpPr>
          <p:cNvPr id="9" name="グループ化 8">
            <a:extLst>
              <a:ext uri="{FF2B5EF4-FFF2-40B4-BE49-F238E27FC236}">
                <a16:creationId xmlns:a16="http://schemas.microsoft.com/office/drawing/2014/main" id="{FD2FCD45-3450-F14F-C6EC-739C9A0692CB}"/>
              </a:ext>
            </a:extLst>
          </p:cNvPr>
          <p:cNvGrpSpPr>
            <a:grpSpLocks noChangeAspect="1"/>
          </p:cNvGrpSpPr>
          <p:nvPr/>
        </p:nvGrpSpPr>
        <p:grpSpPr>
          <a:xfrm>
            <a:off x="936000" y="3557862"/>
            <a:ext cx="324000" cy="324000"/>
            <a:chOff x="6041316" y="1796978"/>
            <a:chExt cx="1300480" cy="1300248"/>
          </a:xfrm>
        </p:grpSpPr>
        <p:sp>
          <p:nvSpPr>
            <p:cNvPr id="12" name="Freeform: Shape 41">
              <a:extLst>
                <a:ext uri="{FF2B5EF4-FFF2-40B4-BE49-F238E27FC236}">
                  <a16:creationId xmlns:a16="http://schemas.microsoft.com/office/drawing/2014/main" id="{C2C32883-C78E-FD73-FCEA-D7609509A539}"/>
                </a:ext>
              </a:extLst>
            </p:cNvPr>
            <p:cNvSpPr>
              <a:spLocks noChangeAspect="1"/>
            </p:cNvSpPr>
            <p:nvPr/>
          </p:nvSpPr>
          <p:spPr>
            <a:xfrm>
              <a:off x="6041316" y="1796978"/>
              <a:ext cx="1300480" cy="1300248"/>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a:solidFill>
              <a:schemeClr val="bg1"/>
            </a:solidFill>
            <a:ln w="12700">
              <a:solidFill>
                <a:srgbClr val="BEBEBE"/>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4737" tIns="294741" rIns="294738" bIns="294740" numCol="1" spcCol="1270" anchor="ctr" anchorCtr="0">
              <a:noAutofit/>
            </a:bodyPr>
            <a:lstStyle/>
            <a:p>
              <a:pPr marL="0" lvl="0" indent="0" algn="ctr" defTabSz="1644650">
                <a:lnSpc>
                  <a:spcPct val="90000"/>
                </a:lnSpc>
                <a:spcBef>
                  <a:spcPct val="0"/>
                </a:spcBef>
                <a:spcAft>
                  <a:spcPct val="35000"/>
                </a:spcAft>
                <a:buNone/>
              </a:pPr>
              <a:endParaRPr lang="en-GB" sz="1100" kern="1200" dirty="0"/>
            </a:p>
          </p:txBody>
        </p:sp>
        <p:grpSp>
          <p:nvGrpSpPr>
            <p:cNvPr id="17" name="Group 76">
              <a:extLst>
                <a:ext uri="{FF2B5EF4-FFF2-40B4-BE49-F238E27FC236}">
                  <a16:creationId xmlns:a16="http://schemas.microsoft.com/office/drawing/2014/main" id="{BDC3C0B9-318A-B60A-E712-6FA217865030}"/>
                </a:ext>
              </a:extLst>
            </p:cNvPr>
            <p:cNvGrpSpPr/>
            <p:nvPr/>
          </p:nvGrpSpPr>
          <p:grpSpPr>
            <a:xfrm>
              <a:off x="6301107" y="2014787"/>
              <a:ext cx="658933" cy="796602"/>
              <a:chOff x="1868210" y="1506458"/>
              <a:chExt cx="3462894" cy="4186396"/>
            </a:xfrm>
          </p:grpSpPr>
          <p:sp>
            <p:nvSpPr>
              <p:cNvPr id="24" name="Freeform: Shape 79">
                <a:extLst>
                  <a:ext uri="{FF2B5EF4-FFF2-40B4-BE49-F238E27FC236}">
                    <a16:creationId xmlns:a16="http://schemas.microsoft.com/office/drawing/2014/main" id="{9D189F39-20FD-B50C-1D1E-F350B6672040}"/>
                  </a:ext>
                </a:extLst>
              </p:cNvPr>
              <p:cNvSpPr/>
              <p:nvPr/>
            </p:nvSpPr>
            <p:spPr>
              <a:xfrm>
                <a:off x="1868210" y="1506458"/>
                <a:ext cx="3462894" cy="4186396"/>
              </a:xfrm>
              <a:custGeom>
                <a:avLst/>
                <a:gdLst>
                  <a:gd name="connsiteX0" fmla="*/ 455066 w 910851"/>
                  <a:gd name="connsiteY0" fmla="*/ -27 h 1101156"/>
                  <a:gd name="connsiteX1" fmla="*/ 133668 w 910851"/>
                  <a:gd name="connsiteY1" fmla="*/ 323370 h 1101156"/>
                  <a:gd name="connsiteX2" fmla="*/ 133061 w 910851"/>
                  <a:gd name="connsiteY2" fmla="*/ 967438 h 1101156"/>
                  <a:gd name="connsiteX3" fmla="*/ 777131 w 910851"/>
                  <a:gd name="connsiteY3" fmla="*/ 968038 h 1101156"/>
                  <a:gd name="connsiteX4" fmla="*/ 777738 w 910851"/>
                  <a:gd name="connsiteY4" fmla="*/ 323977 h 1101156"/>
                  <a:gd name="connsiteX5" fmla="*/ 777131 w 910851"/>
                  <a:gd name="connsiteY5" fmla="*/ 323370 h 1101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851" h="1101156">
                    <a:moveTo>
                      <a:pt x="455066" y="-27"/>
                    </a:moveTo>
                    <a:lnTo>
                      <a:pt x="133668" y="323370"/>
                    </a:lnTo>
                    <a:cubicBezTo>
                      <a:pt x="-44354" y="501059"/>
                      <a:pt x="-44628" y="789416"/>
                      <a:pt x="133061" y="967438"/>
                    </a:cubicBezTo>
                    <a:cubicBezTo>
                      <a:pt x="310750" y="1145460"/>
                      <a:pt x="599109" y="1145726"/>
                      <a:pt x="777131" y="968038"/>
                    </a:cubicBezTo>
                    <a:cubicBezTo>
                      <a:pt x="955154" y="790356"/>
                      <a:pt x="955420" y="501999"/>
                      <a:pt x="777738" y="323977"/>
                    </a:cubicBezTo>
                    <a:cubicBezTo>
                      <a:pt x="777538" y="323770"/>
                      <a:pt x="777331" y="323570"/>
                      <a:pt x="777131" y="323370"/>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pic>
            <p:nvPicPr>
              <p:cNvPr id="25" name="Graphic 80">
                <a:extLst>
                  <a:ext uri="{FF2B5EF4-FFF2-40B4-BE49-F238E27FC236}">
                    <a16:creationId xmlns:a16="http://schemas.microsoft.com/office/drawing/2014/main" id="{89B722C3-2018-3B9B-7415-ACACC20BA23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51920" y="3519454"/>
                <a:ext cx="2495472" cy="712992"/>
              </a:xfrm>
              <a:prstGeom prst="rect">
                <a:avLst/>
              </a:prstGeom>
            </p:spPr>
          </p:pic>
        </p:grpSp>
        <p:grpSp>
          <p:nvGrpSpPr>
            <p:cNvPr id="18" name="Group 103">
              <a:extLst>
                <a:ext uri="{FF2B5EF4-FFF2-40B4-BE49-F238E27FC236}">
                  <a16:creationId xmlns:a16="http://schemas.microsoft.com/office/drawing/2014/main" id="{D02489DB-D646-BDED-E288-87F8522C3372}"/>
                </a:ext>
              </a:extLst>
            </p:cNvPr>
            <p:cNvGrpSpPr/>
            <p:nvPr/>
          </p:nvGrpSpPr>
          <p:grpSpPr>
            <a:xfrm>
              <a:off x="6770872" y="2568281"/>
              <a:ext cx="311135" cy="311136"/>
              <a:chOff x="1658431" y="3689055"/>
              <a:chExt cx="1834189" cy="1834186"/>
            </a:xfrm>
          </p:grpSpPr>
          <p:sp>
            <p:nvSpPr>
              <p:cNvPr id="19" name="Freeform: Shape 104">
                <a:extLst>
                  <a:ext uri="{FF2B5EF4-FFF2-40B4-BE49-F238E27FC236}">
                    <a16:creationId xmlns:a16="http://schemas.microsoft.com/office/drawing/2014/main" id="{FD8695CA-B54F-184D-6EF6-452383981045}"/>
                  </a:ext>
                </a:extLst>
              </p:cNvPr>
              <p:cNvSpPr/>
              <p:nvPr/>
            </p:nvSpPr>
            <p:spPr>
              <a:xfrm>
                <a:off x="1658431" y="3689055"/>
                <a:ext cx="1834189" cy="1834186"/>
              </a:xfrm>
              <a:custGeom>
                <a:avLst/>
                <a:gdLst>
                  <a:gd name="connsiteX0" fmla="*/ 1834190 w 1834189"/>
                  <a:gd name="connsiteY0" fmla="*/ 917093 h 1834186"/>
                  <a:gd name="connsiteX1" fmla="*/ 917095 w 1834189"/>
                  <a:gd name="connsiteY1" fmla="*/ 1834186 h 1834186"/>
                  <a:gd name="connsiteX2" fmla="*/ 0 w 1834189"/>
                  <a:gd name="connsiteY2" fmla="*/ 917093 h 1834186"/>
                  <a:gd name="connsiteX3" fmla="*/ 917095 w 1834189"/>
                  <a:gd name="connsiteY3" fmla="*/ 0 h 1834186"/>
                  <a:gd name="connsiteX4" fmla="*/ 1834190 w 1834189"/>
                  <a:gd name="connsiteY4" fmla="*/ 917093 h 1834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189" h="1834186">
                    <a:moveTo>
                      <a:pt x="1834190" y="917093"/>
                    </a:moveTo>
                    <a:cubicBezTo>
                      <a:pt x="1834190" y="1423590"/>
                      <a:pt x="1423592" y="1834186"/>
                      <a:pt x="917095" y="1834186"/>
                    </a:cubicBezTo>
                    <a:cubicBezTo>
                      <a:pt x="410597" y="1834186"/>
                      <a:pt x="0" y="1423590"/>
                      <a:pt x="0" y="917093"/>
                    </a:cubicBezTo>
                    <a:cubicBezTo>
                      <a:pt x="0" y="410596"/>
                      <a:pt x="410597" y="0"/>
                      <a:pt x="917095" y="0"/>
                    </a:cubicBezTo>
                    <a:cubicBezTo>
                      <a:pt x="1423593" y="0"/>
                      <a:pt x="1834190" y="410596"/>
                      <a:pt x="1834190" y="917093"/>
                    </a:cubicBezTo>
                    <a:close/>
                  </a:path>
                </a:pathLst>
              </a:custGeom>
              <a:solidFill>
                <a:srgbClr val="B90066"/>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20" name="Freeform: Shape 105">
                <a:extLst>
                  <a:ext uri="{FF2B5EF4-FFF2-40B4-BE49-F238E27FC236}">
                    <a16:creationId xmlns:a16="http://schemas.microsoft.com/office/drawing/2014/main" id="{CF9F97E8-7781-0035-465A-F8F6A1F6F9C8}"/>
                  </a:ext>
                </a:extLst>
              </p:cNvPr>
              <p:cNvSpPr/>
              <p:nvPr/>
            </p:nvSpPr>
            <p:spPr>
              <a:xfrm>
                <a:off x="2529121" y="4307360"/>
                <a:ext cx="684518" cy="683752"/>
              </a:xfrm>
              <a:custGeom>
                <a:avLst/>
                <a:gdLst>
                  <a:gd name="connsiteX0" fmla="*/ 412489 w 684518"/>
                  <a:gd name="connsiteY0" fmla="*/ 683721 h 683752"/>
                  <a:gd name="connsiteX1" fmla="*/ 220313 w 684518"/>
                  <a:gd name="connsiteY1" fmla="*/ 604661 h 683752"/>
                  <a:gd name="connsiteX2" fmla="*/ 9892 w 684518"/>
                  <a:gd name="connsiteY2" fmla="*/ 394240 h 683752"/>
                  <a:gd name="connsiteX3" fmla="*/ 9892 w 684518"/>
                  <a:gd name="connsiteY3" fmla="*/ 346196 h 683752"/>
                  <a:gd name="connsiteX4" fmla="*/ 346201 w 684518"/>
                  <a:gd name="connsiteY4" fmla="*/ 9888 h 683752"/>
                  <a:gd name="connsiteX5" fmla="*/ 394245 w 684518"/>
                  <a:gd name="connsiteY5" fmla="*/ 9888 h 683752"/>
                  <a:gd name="connsiteX6" fmla="*/ 604666 w 684518"/>
                  <a:gd name="connsiteY6" fmla="*/ 220309 h 683752"/>
                  <a:gd name="connsiteX7" fmla="*/ 604666 w 684518"/>
                  <a:gd name="connsiteY7" fmla="*/ 220309 h 683752"/>
                  <a:gd name="connsiteX8" fmla="*/ 605438 w 684518"/>
                  <a:gd name="connsiteY8" fmla="*/ 603895 h 683752"/>
                  <a:gd name="connsiteX9" fmla="*/ 412489 w 684518"/>
                  <a:gd name="connsiteY9" fmla="*/ 683721 h 683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518" h="683752">
                    <a:moveTo>
                      <a:pt x="412489" y="683721"/>
                    </a:moveTo>
                    <a:cubicBezTo>
                      <a:pt x="340435" y="684128"/>
                      <a:pt x="271221" y="655655"/>
                      <a:pt x="220313" y="604661"/>
                    </a:cubicBezTo>
                    <a:lnTo>
                      <a:pt x="9892" y="394240"/>
                    </a:lnTo>
                    <a:cubicBezTo>
                      <a:pt x="-3329" y="380952"/>
                      <a:pt x="-3329" y="359484"/>
                      <a:pt x="9892" y="346196"/>
                    </a:cubicBezTo>
                    <a:lnTo>
                      <a:pt x="346201" y="9888"/>
                    </a:lnTo>
                    <a:cubicBezTo>
                      <a:pt x="359489" y="-3333"/>
                      <a:pt x="380956" y="-3333"/>
                      <a:pt x="394245" y="9888"/>
                    </a:cubicBezTo>
                    <a:lnTo>
                      <a:pt x="604666" y="220309"/>
                    </a:lnTo>
                    <a:lnTo>
                      <a:pt x="604666" y="220309"/>
                    </a:lnTo>
                    <a:cubicBezTo>
                      <a:pt x="710801" y="326018"/>
                      <a:pt x="711147" y="497754"/>
                      <a:pt x="605438" y="603895"/>
                    </a:cubicBezTo>
                    <a:cubicBezTo>
                      <a:pt x="554347" y="655186"/>
                      <a:pt x="484878" y="683927"/>
                      <a:pt x="412489" y="683721"/>
                    </a:cubicBezTo>
                    <a:close/>
                  </a:path>
                </a:pathLst>
              </a:custGeom>
              <a:solidFill>
                <a:srgbClr val="FFFFFF"/>
              </a:solid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21" name="Freeform: Shape 106">
                <a:extLst>
                  <a:ext uri="{FF2B5EF4-FFF2-40B4-BE49-F238E27FC236}">
                    <a16:creationId xmlns:a16="http://schemas.microsoft.com/office/drawing/2014/main" id="{425EE328-D3F3-9487-9F6B-3F2CE6EB4DE7}"/>
                  </a:ext>
                </a:extLst>
              </p:cNvPr>
              <p:cNvSpPr/>
              <p:nvPr/>
            </p:nvSpPr>
            <p:spPr>
              <a:xfrm>
                <a:off x="2243368" y="4021608"/>
                <a:ext cx="703624" cy="703744"/>
              </a:xfrm>
              <a:custGeom>
                <a:avLst/>
                <a:gdLst>
                  <a:gd name="connsiteX0" fmla="*/ 305375 w 703624"/>
                  <a:gd name="connsiteY0" fmla="*/ 703711 h 703744"/>
                  <a:gd name="connsiteX1" fmla="*/ 281657 w 703624"/>
                  <a:gd name="connsiteY1" fmla="*/ 693981 h 703744"/>
                  <a:gd name="connsiteX2" fmla="*/ 85224 w 703624"/>
                  <a:gd name="connsiteY2" fmla="*/ 497547 h 703744"/>
                  <a:gd name="connsiteX3" fmla="*/ 85224 w 703624"/>
                  <a:gd name="connsiteY3" fmla="*/ 85220 h 703744"/>
                  <a:gd name="connsiteX4" fmla="*/ 497552 w 703624"/>
                  <a:gd name="connsiteY4" fmla="*/ 85220 h 703744"/>
                  <a:gd name="connsiteX5" fmla="*/ 693985 w 703624"/>
                  <a:gd name="connsiteY5" fmla="*/ 281653 h 703744"/>
                  <a:gd name="connsiteX6" fmla="*/ 693985 w 703624"/>
                  <a:gd name="connsiteY6" fmla="*/ 329089 h 703744"/>
                  <a:gd name="connsiteX7" fmla="*/ 329093 w 703624"/>
                  <a:gd name="connsiteY7" fmla="*/ 693981 h 703744"/>
                  <a:gd name="connsiteX8" fmla="*/ 305375 w 703624"/>
                  <a:gd name="connsiteY8" fmla="*/ 703711 h 703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24" h="703744">
                    <a:moveTo>
                      <a:pt x="305375" y="703711"/>
                    </a:moveTo>
                    <a:cubicBezTo>
                      <a:pt x="296478" y="703814"/>
                      <a:pt x="287921" y="700305"/>
                      <a:pt x="281657" y="693981"/>
                    </a:cubicBezTo>
                    <a:lnTo>
                      <a:pt x="85224" y="497547"/>
                    </a:lnTo>
                    <a:cubicBezTo>
                      <a:pt x="-28440" y="383604"/>
                      <a:pt x="-28440" y="199163"/>
                      <a:pt x="85224" y="85220"/>
                    </a:cubicBezTo>
                    <a:cubicBezTo>
                      <a:pt x="199167" y="-28444"/>
                      <a:pt x="383608" y="-28444"/>
                      <a:pt x="497552" y="85220"/>
                    </a:cubicBezTo>
                    <a:lnTo>
                      <a:pt x="693985" y="281653"/>
                    </a:lnTo>
                    <a:cubicBezTo>
                      <a:pt x="706805" y="294868"/>
                      <a:pt x="706805" y="315874"/>
                      <a:pt x="693985" y="329089"/>
                    </a:cubicBezTo>
                    <a:lnTo>
                      <a:pt x="329093" y="693981"/>
                    </a:lnTo>
                    <a:cubicBezTo>
                      <a:pt x="322872" y="700366"/>
                      <a:pt x="314285" y="703887"/>
                      <a:pt x="305375" y="703711"/>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22" name="Freeform: Shape 107">
                <a:extLst>
                  <a:ext uri="{FF2B5EF4-FFF2-40B4-BE49-F238E27FC236}">
                    <a16:creationId xmlns:a16="http://schemas.microsoft.com/office/drawing/2014/main" id="{035325CE-34AB-CED7-D4AF-EE130B51D2CD}"/>
                  </a:ext>
                </a:extLst>
              </p:cNvPr>
              <p:cNvSpPr/>
              <p:nvPr/>
            </p:nvSpPr>
            <p:spPr>
              <a:xfrm>
                <a:off x="1938680" y="4506467"/>
                <a:ext cx="684069" cy="683508"/>
              </a:xfrm>
              <a:custGeom>
                <a:avLst/>
                <a:gdLst>
                  <a:gd name="connsiteX0" fmla="*/ 394777 w 684069"/>
                  <a:gd name="connsiteY0" fmla="*/ 683479 h 683508"/>
                  <a:gd name="connsiteX1" fmla="*/ -24 w 684069"/>
                  <a:gd name="connsiteY1" fmla="*/ 288898 h 683508"/>
                  <a:gd name="connsiteX2" fmla="*/ 115635 w 684069"/>
                  <a:gd name="connsiteY2" fmla="*/ 9646 h 683508"/>
                  <a:gd name="connsiteX3" fmla="*/ 163679 w 684069"/>
                  <a:gd name="connsiteY3" fmla="*/ 9646 h 683508"/>
                  <a:gd name="connsiteX4" fmla="*/ 673919 w 684069"/>
                  <a:gd name="connsiteY4" fmla="*/ 520494 h 683508"/>
                  <a:gd name="connsiteX5" fmla="*/ 674922 w 684069"/>
                  <a:gd name="connsiteY5" fmla="*/ 566927 h 683508"/>
                  <a:gd name="connsiteX6" fmla="*/ 673919 w 684069"/>
                  <a:gd name="connsiteY6" fmla="*/ 567930 h 683508"/>
                  <a:gd name="connsiteX7" fmla="*/ 394777 w 684069"/>
                  <a:gd name="connsiteY7" fmla="*/ 683479 h 683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069" h="683508">
                    <a:moveTo>
                      <a:pt x="394777" y="683479"/>
                    </a:moveTo>
                    <a:cubicBezTo>
                      <a:pt x="176796" y="683540"/>
                      <a:pt x="37" y="506878"/>
                      <a:pt x="-24" y="288898"/>
                    </a:cubicBezTo>
                    <a:cubicBezTo>
                      <a:pt x="-48" y="184156"/>
                      <a:pt x="41555" y="83695"/>
                      <a:pt x="115635" y="9646"/>
                    </a:cubicBezTo>
                    <a:cubicBezTo>
                      <a:pt x="129050" y="-3252"/>
                      <a:pt x="150263" y="-3252"/>
                      <a:pt x="163679" y="9646"/>
                    </a:cubicBezTo>
                    <a:lnTo>
                      <a:pt x="673919" y="520494"/>
                    </a:lnTo>
                    <a:cubicBezTo>
                      <a:pt x="687019" y="533040"/>
                      <a:pt x="687469" y="553827"/>
                      <a:pt x="674922" y="566927"/>
                    </a:cubicBezTo>
                    <a:cubicBezTo>
                      <a:pt x="674594" y="567268"/>
                      <a:pt x="674260" y="567602"/>
                      <a:pt x="673919" y="567930"/>
                    </a:cubicBezTo>
                    <a:cubicBezTo>
                      <a:pt x="600029" y="642173"/>
                      <a:pt x="499519" y="683777"/>
                      <a:pt x="394777" y="683479"/>
                    </a:cubicBezTo>
                    <a:close/>
                  </a:path>
                </a:pathLst>
              </a:custGeom>
              <a:solidFill>
                <a:srgbClr val="FFFFFF"/>
              </a:solid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23" name="Freeform: Shape 108">
                <a:extLst>
                  <a:ext uri="{FF2B5EF4-FFF2-40B4-BE49-F238E27FC236}">
                    <a16:creationId xmlns:a16="http://schemas.microsoft.com/office/drawing/2014/main" id="{E48B8985-AE39-8087-ACB7-661E33FB5009}"/>
                  </a:ext>
                </a:extLst>
              </p:cNvPr>
              <p:cNvSpPr/>
              <p:nvPr/>
            </p:nvSpPr>
            <p:spPr>
              <a:xfrm>
                <a:off x="2044423" y="4400485"/>
                <a:ext cx="683606" cy="684279"/>
              </a:xfrm>
              <a:custGeom>
                <a:avLst/>
                <a:gdLst>
                  <a:gd name="connsiteX0" fmla="*/ 544458 w 683606"/>
                  <a:gd name="connsiteY0" fmla="*/ 684252 h 684279"/>
                  <a:gd name="connsiteX1" fmla="*/ 520132 w 683606"/>
                  <a:gd name="connsiteY1" fmla="*/ 673913 h 684279"/>
                  <a:gd name="connsiteX2" fmla="*/ 9892 w 683606"/>
                  <a:gd name="connsiteY2" fmla="*/ 163673 h 684279"/>
                  <a:gd name="connsiteX3" fmla="*/ 9892 w 683606"/>
                  <a:gd name="connsiteY3" fmla="*/ 115629 h 684279"/>
                  <a:gd name="connsiteX4" fmla="*/ 568067 w 683606"/>
                  <a:gd name="connsiteY4" fmla="*/ 115520 h 684279"/>
                  <a:gd name="connsiteX5" fmla="*/ 568176 w 683606"/>
                  <a:gd name="connsiteY5" fmla="*/ 115629 h 684279"/>
                  <a:gd name="connsiteX6" fmla="*/ 568176 w 683606"/>
                  <a:gd name="connsiteY6" fmla="*/ 115629 h 684279"/>
                  <a:gd name="connsiteX7" fmla="*/ 568176 w 683606"/>
                  <a:gd name="connsiteY7" fmla="*/ 673913 h 684279"/>
                  <a:gd name="connsiteX8" fmla="*/ 544458 w 683606"/>
                  <a:gd name="connsiteY8" fmla="*/ 684252 h 68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606" h="684279">
                    <a:moveTo>
                      <a:pt x="544458" y="684252"/>
                    </a:moveTo>
                    <a:cubicBezTo>
                      <a:pt x="535287" y="684221"/>
                      <a:pt x="526518" y="680493"/>
                      <a:pt x="520132" y="673913"/>
                    </a:cubicBezTo>
                    <a:lnTo>
                      <a:pt x="9892" y="163673"/>
                    </a:lnTo>
                    <a:cubicBezTo>
                      <a:pt x="-3329" y="150385"/>
                      <a:pt x="-3329" y="128918"/>
                      <a:pt x="9892" y="115629"/>
                    </a:cubicBezTo>
                    <a:cubicBezTo>
                      <a:pt x="163998" y="-38537"/>
                      <a:pt x="413906" y="-38586"/>
                      <a:pt x="568067" y="115520"/>
                    </a:cubicBezTo>
                    <a:cubicBezTo>
                      <a:pt x="568103" y="115556"/>
                      <a:pt x="568140" y="115593"/>
                      <a:pt x="568176" y="115629"/>
                    </a:cubicBezTo>
                    <a:lnTo>
                      <a:pt x="568176" y="115629"/>
                    </a:lnTo>
                    <a:cubicBezTo>
                      <a:pt x="722051" y="269917"/>
                      <a:pt x="722051" y="519625"/>
                      <a:pt x="568176" y="673913"/>
                    </a:cubicBezTo>
                    <a:cubicBezTo>
                      <a:pt x="561937" y="680347"/>
                      <a:pt x="553416" y="684057"/>
                      <a:pt x="544458" y="684252"/>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grpSp>
        <p:nvGrpSpPr>
          <p:cNvPr id="26" name="グループ化 25">
            <a:extLst>
              <a:ext uri="{FF2B5EF4-FFF2-40B4-BE49-F238E27FC236}">
                <a16:creationId xmlns:a16="http://schemas.microsoft.com/office/drawing/2014/main" id="{C1822A8D-A897-167D-5C32-06B9A8A39F2E}"/>
              </a:ext>
            </a:extLst>
          </p:cNvPr>
          <p:cNvGrpSpPr>
            <a:grpSpLocks noChangeAspect="1"/>
          </p:cNvGrpSpPr>
          <p:nvPr/>
        </p:nvGrpSpPr>
        <p:grpSpPr>
          <a:xfrm>
            <a:off x="936000" y="3919546"/>
            <a:ext cx="324000" cy="324000"/>
            <a:chOff x="3248802" y="2561764"/>
            <a:chExt cx="720000" cy="720000"/>
          </a:xfrm>
        </p:grpSpPr>
        <p:sp>
          <p:nvSpPr>
            <p:cNvPr id="27" name="Shape 31135">
              <a:extLst>
                <a:ext uri="{FF2B5EF4-FFF2-40B4-BE49-F238E27FC236}">
                  <a16:creationId xmlns:a16="http://schemas.microsoft.com/office/drawing/2014/main" id="{7A1CA855-8791-6058-AD65-7295514008E8}"/>
                </a:ext>
              </a:extLst>
            </p:cNvPr>
            <p:cNvSpPr>
              <a:spLocks/>
            </p:cNvSpPr>
            <p:nvPr/>
          </p:nvSpPr>
          <p:spPr>
            <a:xfrm>
              <a:off x="3248802" y="2561764"/>
              <a:ext cx="720000" cy="720000"/>
            </a:xfrm>
            <a:prstGeom prst="ellipse">
              <a:avLst/>
            </a:prstGeom>
            <a:solidFill>
              <a:schemeClr val="bg1"/>
            </a:solidFill>
            <a:ln w="12700" cap="flat">
              <a:solidFill>
                <a:srgbClr val="BEBEBE"/>
              </a:solidFill>
              <a:miter lim="400000"/>
            </a:ln>
            <a:effectLst/>
          </p:spPr>
          <p:txBody>
            <a:bodyPr wrap="square" lIns="0" tIns="0" rIns="0" bIns="0" numCol="1" anchor="t">
              <a:noAutofit/>
            </a:bodyPr>
            <a:lstStyle/>
            <a:p>
              <a:endParaRPr sz="2532" dirty="0">
                <a:latin typeface="+mj-lt"/>
              </a:endParaRPr>
            </a:p>
          </p:txBody>
        </p:sp>
        <p:grpSp>
          <p:nvGrpSpPr>
            <p:cNvPr id="28" name="Group 27">
              <a:extLst>
                <a:ext uri="{FF2B5EF4-FFF2-40B4-BE49-F238E27FC236}">
                  <a16:creationId xmlns:a16="http://schemas.microsoft.com/office/drawing/2014/main" id="{8D30631A-F752-8CB5-87E6-90A37C45A593}"/>
                </a:ext>
              </a:extLst>
            </p:cNvPr>
            <p:cNvGrpSpPr/>
            <p:nvPr/>
          </p:nvGrpSpPr>
          <p:grpSpPr>
            <a:xfrm>
              <a:off x="3362849" y="2737818"/>
              <a:ext cx="491906" cy="367892"/>
              <a:chOff x="966156" y="1460889"/>
              <a:chExt cx="5162585" cy="3861055"/>
            </a:xfrm>
          </p:grpSpPr>
          <p:sp>
            <p:nvSpPr>
              <p:cNvPr id="29" name="Freeform: Shape 28">
                <a:extLst>
                  <a:ext uri="{FF2B5EF4-FFF2-40B4-BE49-F238E27FC236}">
                    <a16:creationId xmlns:a16="http://schemas.microsoft.com/office/drawing/2014/main" id="{2196F316-13FF-D0A8-D0A4-DB2225754F6B}"/>
                  </a:ext>
                </a:extLst>
              </p:cNvPr>
              <p:cNvSpPr/>
              <p:nvPr/>
            </p:nvSpPr>
            <p:spPr>
              <a:xfrm>
                <a:off x="3226594" y="1738314"/>
                <a:ext cx="1259736" cy="1994942"/>
              </a:xfrm>
              <a:custGeom>
                <a:avLst/>
                <a:gdLst>
                  <a:gd name="connsiteX0" fmla="*/ 245885 w 1259736"/>
                  <a:gd name="connsiteY0" fmla="*/ 0 h 1994942"/>
                  <a:gd name="connsiteX1" fmla="*/ 1013851 w 1259736"/>
                  <a:gd name="connsiteY1" fmla="*/ 0 h 1994942"/>
                  <a:gd name="connsiteX2" fmla="*/ 1259736 w 1259736"/>
                  <a:gd name="connsiteY2" fmla="*/ 245885 h 1994942"/>
                  <a:gd name="connsiteX3" fmla="*/ 1013851 w 1259736"/>
                  <a:gd name="connsiteY3" fmla="*/ 491770 h 1994942"/>
                  <a:gd name="connsiteX4" fmla="*/ 952985 w 1259736"/>
                  <a:gd name="connsiteY4" fmla="*/ 491770 h 1994942"/>
                  <a:gd name="connsiteX5" fmla="*/ 952985 w 1259736"/>
                  <a:gd name="connsiteY5" fmla="*/ 1803008 h 1994942"/>
                  <a:gd name="connsiteX6" fmla="*/ 761051 w 1259736"/>
                  <a:gd name="connsiteY6" fmla="*/ 1994942 h 1994942"/>
                  <a:gd name="connsiteX7" fmla="*/ 761051 w 1259736"/>
                  <a:gd name="connsiteY7" fmla="*/ 1994941 h 1994942"/>
                  <a:gd name="connsiteX8" fmla="*/ 569117 w 1259736"/>
                  <a:gd name="connsiteY8" fmla="*/ 1803007 h 1994942"/>
                  <a:gd name="connsiteX9" fmla="*/ 569118 w 1259736"/>
                  <a:gd name="connsiteY9" fmla="*/ 491770 h 1994942"/>
                  <a:gd name="connsiteX10" fmla="*/ 245885 w 1259736"/>
                  <a:gd name="connsiteY10" fmla="*/ 491770 h 1994942"/>
                  <a:gd name="connsiteX11" fmla="*/ 0 w 1259736"/>
                  <a:gd name="connsiteY11" fmla="*/ 245885 h 1994942"/>
                  <a:gd name="connsiteX12" fmla="*/ 245885 w 1259736"/>
                  <a:gd name="connsiteY12" fmla="*/ 0 h 19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59736" h="1994942">
                    <a:moveTo>
                      <a:pt x="245885" y="0"/>
                    </a:moveTo>
                    <a:lnTo>
                      <a:pt x="1013851" y="0"/>
                    </a:lnTo>
                    <a:cubicBezTo>
                      <a:pt x="1149650" y="0"/>
                      <a:pt x="1259736" y="110086"/>
                      <a:pt x="1259736" y="245885"/>
                    </a:cubicBezTo>
                    <a:cubicBezTo>
                      <a:pt x="1259736" y="381684"/>
                      <a:pt x="1149650" y="491770"/>
                      <a:pt x="1013851" y="491770"/>
                    </a:cubicBezTo>
                    <a:lnTo>
                      <a:pt x="952985" y="491770"/>
                    </a:lnTo>
                    <a:lnTo>
                      <a:pt x="952985" y="1803008"/>
                    </a:lnTo>
                    <a:cubicBezTo>
                      <a:pt x="952985" y="1909010"/>
                      <a:pt x="867053" y="1994942"/>
                      <a:pt x="761051" y="1994942"/>
                    </a:cubicBezTo>
                    <a:lnTo>
                      <a:pt x="761051" y="1994941"/>
                    </a:lnTo>
                    <a:cubicBezTo>
                      <a:pt x="655049" y="1994941"/>
                      <a:pt x="569117" y="1909009"/>
                      <a:pt x="569117" y="1803007"/>
                    </a:cubicBezTo>
                    <a:lnTo>
                      <a:pt x="569118" y="491770"/>
                    </a:lnTo>
                    <a:lnTo>
                      <a:pt x="245885" y="491770"/>
                    </a:lnTo>
                    <a:cubicBezTo>
                      <a:pt x="110086" y="491770"/>
                      <a:pt x="0" y="381684"/>
                      <a:pt x="0" y="245885"/>
                    </a:cubicBezTo>
                    <a:cubicBezTo>
                      <a:pt x="0" y="110086"/>
                      <a:pt x="110086" y="0"/>
                      <a:pt x="245885" y="0"/>
                    </a:cubicBezTo>
                    <a:close/>
                  </a:path>
                </a:pathLst>
              </a:custGeom>
              <a:solidFill>
                <a:srgbClr val="FFFFFF"/>
              </a:solidFill>
              <a:ln w="6350" cap="flat" cmpd="sng" algn="ctr">
                <a:solidFill>
                  <a:schemeClr val="tx1"/>
                </a:solid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30" name="Freeform: Shape 29">
                <a:extLst>
                  <a:ext uri="{FF2B5EF4-FFF2-40B4-BE49-F238E27FC236}">
                    <a16:creationId xmlns:a16="http://schemas.microsoft.com/office/drawing/2014/main" id="{8230AED6-271F-ECF8-EBCE-AA92FCBD9DA5}"/>
                  </a:ext>
                </a:extLst>
              </p:cNvPr>
              <p:cNvSpPr/>
              <p:nvPr/>
            </p:nvSpPr>
            <p:spPr>
              <a:xfrm>
                <a:off x="4119501" y="1894613"/>
                <a:ext cx="2009240" cy="1773719"/>
              </a:xfrm>
              <a:custGeom>
                <a:avLst/>
                <a:gdLst>
                  <a:gd name="connsiteX0" fmla="*/ -25 w 2009240"/>
                  <a:gd name="connsiteY0" fmla="*/ 1498220 h 1773717"/>
                  <a:gd name="connsiteX1" fmla="*/ -25 w 2009240"/>
                  <a:gd name="connsiteY1" fmla="*/ 638253 h 1773717"/>
                  <a:gd name="connsiteX2" fmla="*/ 152587 w 2009240"/>
                  <a:gd name="connsiteY2" fmla="*/ 127767 h 1773717"/>
                  <a:gd name="connsiteX3" fmla="*/ 926329 w 2009240"/>
                  <a:gd name="connsiteY3" fmla="*/ 4151 h 1773717"/>
                  <a:gd name="connsiteX4" fmla="*/ 1873286 w 2009240"/>
                  <a:gd name="connsiteY4" fmla="*/ 168972 h 1773717"/>
                  <a:gd name="connsiteX5" fmla="*/ 1823687 w 2009240"/>
                  <a:gd name="connsiteY5" fmla="*/ 786286 h 1773717"/>
                  <a:gd name="connsiteX6" fmla="*/ 955326 w 2009240"/>
                  <a:gd name="connsiteY6" fmla="*/ 1592076 h 1773717"/>
                  <a:gd name="connsiteX7" fmla="*/ 444838 w 2009240"/>
                  <a:gd name="connsiteY7" fmla="*/ 1773684 h 1773717"/>
                  <a:gd name="connsiteX8" fmla="*/ -25 w 2009240"/>
                  <a:gd name="connsiteY8" fmla="*/ 1497456 h 1773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9240" h="1773717">
                    <a:moveTo>
                      <a:pt x="-25" y="1498220"/>
                    </a:moveTo>
                    <a:lnTo>
                      <a:pt x="-25" y="638253"/>
                    </a:lnTo>
                    <a:cubicBezTo>
                      <a:pt x="-25" y="378813"/>
                      <a:pt x="25156" y="271985"/>
                      <a:pt x="152587" y="127767"/>
                    </a:cubicBezTo>
                    <a:cubicBezTo>
                      <a:pt x="280018" y="-16451"/>
                      <a:pt x="654680" y="-3479"/>
                      <a:pt x="926329" y="4151"/>
                    </a:cubicBezTo>
                    <a:cubicBezTo>
                      <a:pt x="1197979" y="11782"/>
                      <a:pt x="1651236" y="45357"/>
                      <a:pt x="1873286" y="168972"/>
                    </a:cubicBezTo>
                    <a:cubicBezTo>
                      <a:pt x="2095337" y="292588"/>
                      <a:pt x="2021320" y="588654"/>
                      <a:pt x="1823687" y="786286"/>
                    </a:cubicBezTo>
                    <a:cubicBezTo>
                      <a:pt x="1626055" y="983918"/>
                      <a:pt x="1024764" y="1535609"/>
                      <a:pt x="955326" y="1592076"/>
                    </a:cubicBezTo>
                    <a:cubicBezTo>
                      <a:pt x="809917" y="1707381"/>
                      <a:pt x="630399" y="1771242"/>
                      <a:pt x="444838" y="1773684"/>
                    </a:cubicBezTo>
                    <a:cubicBezTo>
                      <a:pt x="193792" y="1773684"/>
                      <a:pt x="-25" y="1650068"/>
                      <a:pt x="-25" y="1497456"/>
                    </a:cubicBezTo>
                  </a:path>
                </a:pathLst>
              </a:custGeom>
              <a:solidFill>
                <a:srgbClr val="B90066"/>
              </a:solidFill>
              <a:ln w="6350"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31" name="Freeform: Shape 30">
                <a:extLst>
                  <a:ext uri="{FF2B5EF4-FFF2-40B4-BE49-F238E27FC236}">
                    <a16:creationId xmlns:a16="http://schemas.microsoft.com/office/drawing/2014/main" id="{71177181-17E5-FCE6-1EB1-F3C4BE4EC613}"/>
                  </a:ext>
                </a:extLst>
              </p:cNvPr>
              <p:cNvSpPr/>
              <p:nvPr/>
            </p:nvSpPr>
            <p:spPr>
              <a:xfrm>
                <a:off x="966156" y="1460889"/>
                <a:ext cx="2963151" cy="3861055"/>
              </a:xfrm>
              <a:custGeom>
                <a:avLst/>
                <a:gdLst>
                  <a:gd name="connsiteX0" fmla="*/ 105457 w 2963151"/>
                  <a:gd name="connsiteY0" fmla="*/ 1001014 h 3861055"/>
                  <a:gd name="connsiteX1" fmla="*/ 1681 w 2963151"/>
                  <a:gd name="connsiteY1" fmla="*/ 1496239 h 3861055"/>
                  <a:gd name="connsiteX2" fmla="*/ 45176 w 2963151"/>
                  <a:gd name="connsiteY2" fmla="*/ 1996042 h 3861055"/>
                  <a:gd name="connsiteX3" fmla="*/ 383211 w 2963151"/>
                  <a:gd name="connsiteY3" fmla="*/ 3364205 h 3861055"/>
                  <a:gd name="connsiteX4" fmla="*/ 1131773 w 2963151"/>
                  <a:gd name="connsiteY4" fmla="*/ 3652641 h 3861055"/>
                  <a:gd name="connsiteX5" fmla="*/ 2683836 w 2963151"/>
                  <a:gd name="connsiteY5" fmla="*/ 2364599 h 3861055"/>
                  <a:gd name="connsiteX6" fmla="*/ 2963116 w 2963151"/>
                  <a:gd name="connsiteY6" fmla="*/ 1695397 h 3861055"/>
                  <a:gd name="connsiteX7" fmla="*/ 2963116 w 2963151"/>
                  <a:gd name="connsiteY7" fmla="*/ 1023906 h 3861055"/>
                  <a:gd name="connsiteX8" fmla="*/ 2581587 w 2963151"/>
                  <a:gd name="connsiteY8" fmla="*/ 306631 h 3861055"/>
                  <a:gd name="connsiteX9" fmla="*/ 1552982 w 2963151"/>
                  <a:gd name="connsiteY9" fmla="*/ 1408 h 3861055"/>
                  <a:gd name="connsiteX10" fmla="*/ 620523 w 2963151"/>
                  <a:gd name="connsiteY10" fmla="*/ 261610 h 3861055"/>
                  <a:gd name="connsiteX11" fmla="*/ 158872 w 2963151"/>
                  <a:gd name="connsiteY11" fmla="*/ 860611 h 386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63151" h="3861055">
                    <a:moveTo>
                      <a:pt x="105457" y="1001014"/>
                    </a:moveTo>
                    <a:cubicBezTo>
                      <a:pt x="41422" y="1158524"/>
                      <a:pt x="6267" y="1326275"/>
                      <a:pt x="1681" y="1496239"/>
                    </a:cubicBezTo>
                    <a:cubicBezTo>
                      <a:pt x="-5331" y="1664012"/>
                      <a:pt x="9289" y="1832000"/>
                      <a:pt x="45176" y="1996042"/>
                    </a:cubicBezTo>
                    <a:cubicBezTo>
                      <a:pt x="131402" y="2343996"/>
                      <a:pt x="321403" y="3121553"/>
                      <a:pt x="383211" y="3364205"/>
                    </a:cubicBezTo>
                    <a:cubicBezTo>
                      <a:pt x="445019" y="3606858"/>
                      <a:pt x="555663" y="4162364"/>
                      <a:pt x="1131773" y="3652641"/>
                    </a:cubicBezTo>
                    <a:cubicBezTo>
                      <a:pt x="1707883" y="3142918"/>
                      <a:pt x="2564036" y="2471427"/>
                      <a:pt x="2683836" y="2364599"/>
                    </a:cubicBezTo>
                    <a:cubicBezTo>
                      <a:pt x="2863552" y="2188447"/>
                      <a:pt x="2964299" y="1947046"/>
                      <a:pt x="2963116" y="1695397"/>
                    </a:cubicBezTo>
                    <a:lnTo>
                      <a:pt x="2963116" y="1023906"/>
                    </a:lnTo>
                    <a:cubicBezTo>
                      <a:pt x="2944170" y="741307"/>
                      <a:pt x="2805331" y="480288"/>
                      <a:pt x="2581587" y="306631"/>
                    </a:cubicBezTo>
                    <a:cubicBezTo>
                      <a:pt x="2275363" y="107747"/>
                      <a:pt x="1918121" y="1743"/>
                      <a:pt x="1552982" y="1408"/>
                    </a:cubicBezTo>
                    <a:cubicBezTo>
                      <a:pt x="1222447" y="-12801"/>
                      <a:pt x="895942" y="78316"/>
                      <a:pt x="620523" y="261610"/>
                    </a:cubicBezTo>
                    <a:cubicBezTo>
                      <a:pt x="412826" y="413337"/>
                      <a:pt x="252690" y="621118"/>
                      <a:pt x="158872" y="860611"/>
                    </a:cubicBezTo>
                    <a:close/>
                  </a:path>
                </a:pathLst>
              </a:custGeom>
              <a:solidFill>
                <a:srgbClr val="F3D8E8"/>
              </a:solidFill>
              <a:ln w="6350"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grpSp>
        <p:nvGrpSpPr>
          <p:cNvPr id="32" name="グループ化 31">
            <a:extLst>
              <a:ext uri="{FF2B5EF4-FFF2-40B4-BE49-F238E27FC236}">
                <a16:creationId xmlns:a16="http://schemas.microsoft.com/office/drawing/2014/main" id="{45F28189-E461-45EC-A8CF-23B7C0AB58BB}"/>
              </a:ext>
            </a:extLst>
          </p:cNvPr>
          <p:cNvGrpSpPr>
            <a:grpSpLocks noChangeAspect="1"/>
          </p:cNvGrpSpPr>
          <p:nvPr/>
        </p:nvGrpSpPr>
        <p:grpSpPr>
          <a:xfrm>
            <a:off x="936000" y="4280181"/>
            <a:ext cx="324000" cy="324000"/>
            <a:chOff x="6710891" y="3216674"/>
            <a:chExt cx="720000" cy="720000"/>
          </a:xfrm>
        </p:grpSpPr>
        <p:sp>
          <p:nvSpPr>
            <p:cNvPr id="33" name="Shape 31123">
              <a:extLst>
                <a:ext uri="{FF2B5EF4-FFF2-40B4-BE49-F238E27FC236}">
                  <a16:creationId xmlns:a16="http://schemas.microsoft.com/office/drawing/2014/main" id="{BC85C2EF-A05A-6B77-FD98-3E2AAFDF5476}"/>
                </a:ext>
              </a:extLst>
            </p:cNvPr>
            <p:cNvSpPr/>
            <p:nvPr/>
          </p:nvSpPr>
          <p:spPr>
            <a:xfrm>
              <a:off x="6710891" y="3216674"/>
              <a:ext cx="720000" cy="720000"/>
            </a:xfrm>
            <a:prstGeom prst="ellipse">
              <a:avLst/>
            </a:prstGeom>
            <a:solidFill>
              <a:schemeClr val="bg1"/>
            </a:solidFill>
            <a:ln w="12700" cap="flat">
              <a:solidFill>
                <a:srgbClr val="BEBEBE"/>
              </a:solidFill>
              <a:miter lim="400000"/>
            </a:ln>
            <a:effectLst/>
          </p:spPr>
          <p:txBody>
            <a:bodyPr wrap="square" lIns="0" tIns="0" rIns="0" bIns="0" numCol="1" anchor="t">
              <a:noAutofit/>
            </a:bodyPr>
            <a:lstStyle/>
            <a:p>
              <a:pPr defTabSz="914217"/>
              <a:endParaRPr sz="1100" dirty="0">
                <a:latin typeface="+mj-lt"/>
              </a:endParaRPr>
            </a:p>
          </p:txBody>
        </p:sp>
        <p:grpSp>
          <p:nvGrpSpPr>
            <p:cNvPr id="34" name="Group 132">
              <a:extLst>
                <a:ext uri="{FF2B5EF4-FFF2-40B4-BE49-F238E27FC236}">
                  <a16:creationId xmlns:a16="http://schemas.microsoft.com/office/drawing/2014/main" id="{CFC3C29D-8A9D-B188-F85B-894B76D544C0}"/>
                </a:ext>
              </a:extLst>
            </p:cNvPr>
            <p:cNvGrpSpPr>
              <a:grpSpLocks noChangeAspect="1"/>
            </p:cNvGrpSpPr>
            <p:nvPr/>
          </p:nvGrpSpPr>
          <p:grpSpPr>
            <a:xfrm>
              <a:off x="6832123" y="3408545"/>
              <a:ext cx="477536" cy="336258"/>
              <a:chOff x="991356" y="1750170"/>
              <a:chExt cx="5223632" cy="3678225"/>
            </a:xfrm>
          </p:grpSpPr>
          <p:sp>
            <p:nvSpPr>
              <p:cNvPr id="35" name="Freeform: Shape 133">
                <a:extLst>
                  <a:ext uri="{FF2B5EF4-FFF2-40B4-BE49-F238E27FC236}">
                    <a16:creationId xmlns:a16="http://schemas.microsoft.com/office/drawing/2014/main" id="{5621C828-3AED-F156-7BD1-0C885A224F88}"/>
                  </a:ext>
                </a:extLst>
              </p:cNvPr>
              <p:cNvSpPr/>
              <p:nvPr/>
            </p:nvSpPr>
            <p:spPr>
              <a:xfrm>
                <a:off x="3837947" y="2017879"/>
                <a:ext cx="2377041" cy="3410516"/>
              </a:xfrm>
              <a:custGeom>
                <a:avLst/>
                <a:gdLst>
                  <a:gd name="connsiteX0" fmla="*/ 533047 w 2377041"/>
                  <a:gd name="connsiteY0" fmla="*/ 2648514 h 3410516"/>
                  <a:gd name="connsiteX1" fmla="*/ 1340155 w 2377041"/>
                  <a:gd name="connsiteY1" fmla="*/ 3410489 h 3410516"/>
                  <a:gd name="connsiteX2" fmla="*/ 2377027 w 2377041"/>
                  <a:gd name="connsiteY2" fmla="*/ 2359549 h 3410516"/>
                  <a:gd name="connsiteX3" fmla="*/ 2377027 w 2377041"/>
                  <a:gd name="connsiteY3" fmla="*/ 1300404 h 3410516"/>
                  <a:gd name="connsiteX4" fmla="*/ 1204757 w 2377041"/>
                  <a:gd name="connsiteY4" fmla="*/ 56040 h 3410516"/>
                  <a:gd name="connsiteX5" fmla="*/ 11973 w 2377041"/>
                  <a:gd name="connsiteY5" fmla="*/ 231880 h 3410516"/>
                  <a:gd name="connsiteX6" fmla="*/ 578180 w 2377041"/>
                  <a:gd name="connsiteY6" fmla="*/ 1730627 h 3410516"/>
                  <a:gd name="connsiteX7" fmla="*/ 533047 w 2377041"/>
                  <a:gd name="connsiteY7" fmla="*/ 2648514 h 341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7041" h="3410516">
                    <a:moveTo>
                      <a:pt x="533047" y="2648514"/>
                    </a:moveTo>
                    <a:cubicBezTo>
                      <a:pt x="533047" y="2648514"/>
                      <a:pt x="510774" y="3410489"/>
                      <a:pt x="1340155" y="3410489"/>
                    </a:cubicBezTo>
                    <a:cubicBezTo>
                      <a:pt x="2169535" y="3410489"/>
                      <a:pt x="2377027" y="2758707"/>
                      <a:pt x="2377027" y="2359549"/>
                    </a:cubicBezTo>
                    <a:lnTo>
                      <a:pt x="2377027" y="1300404"/>
                    </a:lnTo>
                    <a:cubicBezTo>
                      <a:pt x="2377027" y="553082"/>
                      <a:pt x="1865917" y="56040"/>
                      <a:pt x="1204757" y="56040"/>
                    </a:cubicBezTo>
                    <a:cubicBezTo>
                      <a:pt x="993163" y="56040"/>
                      <a:pt x="152646" y="-151452"/>
                      <a:pt x="11973" y="231880"/>
                    </a:cubicBezTo>
                    <a:cubicBezTo>
                      <a:pt x="-99978" y="538429"/>
                      <a:pt x="609831" y="1383049"/>
                      <a:pt x="578180" y="1730627"/>
                    </a:cubicBezTo>
                    <a:cubicBezTo>
                      <a:pt x="535392" y="2231186"/>
                      <a:pt x="533047" y="2648514"/>
                      <a:pt x="533047" y="2648514"/>
                    </a:cubicBezTo>
                    <a:close/>
                  </a:path>
                </a:pathLst>
              </a:custGeom>
              <a:solidFill>
                <a:srgbClr val="FFFFFF"/>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36" name="Freeform: Shape 134">
                <a:extLst>
                  <a:ext uri="{FF2B5EF4-FFF2-40B4-BE49-F238E27FC236}">
                    <a16:creationId xmlns:a16="http://schemas.microsoft.com/office/drawing/2014/main" id="{11C58BC9-E0AD-0DA0-3DBB-B1FCA7E291EE}"/>
                  </a:ext>
                </a:extLst>
              </p:cNvPr>
              <p:cNvSpPr/>
              <p:nvPr/>
            </p:nvSpPr>
            <p:spPr>
              <a:xfrm>
                <a:off x="3681713" y="1750629"/>
                <a:ext cx="1732616" cy="1638036"/>
              </a:xfrm>
              <a:custGeom>
                <a:avLst/>
                <a:gdLst>
                  <a:gd name="connsiteX0" fmla="*/ 1265451 w 1732616"/>
                  <a:gd name="connsiteY0" fmla="*/ 82975 h 1638036"/>
                  <a:gd name="connsiteX1" fmla="*/ 1230869 w 1732616"/>
                  <a:gd name="connsiteY1" fmla="*/ 82975 h 1638036"/>
                  <a:gd name="connsiteX2" fmla="*/ 82784 w 1732616"/>
                  <a:gd name="connsiteY2" fmla="*/ 493697 h 1638036"/>
                  <a:gd name="connsiteX3" fmla="*/ -14 w 1732616"/>
                  <a:gd name="connsiteY3" fmla="*/ 863707 h 1638036"/>
                  <a:gd name="connsiteX4" fmla="*/ 32810 w 1732616"/>
                  <a:gd name="connsiteY4" fmla="*/ 1098160 h 1638036"/>
                  <a:gd name="connsiteX5" fmla="*/ 257024 w 1732616"/>
                  <a:gd name="connsiteY5" fmla="*/ 1610794 h 1638036"/>
                  <a:gd name="connsiteX6" fmla="*/ 405005 w 1732616"/>
                  <a:gd name="connsiteY6" fmla="*/ 1637990 h 1638036"/>
                  <a:gd name="connsiteX7" fmla="*/ 471825 w 1732616"/>
                  <a:gd name="connsiteY7" fmla="*/ 1632129 h 1638036"/>
                  <a:gd name="connsiteX8" fmla="*/ 771926 w 1732616"/>
                  <a:gd name="connsiteY8" fmla="*/ 1384780 h 1638036"/>
                  <a:gd name="connsiteX9" fmla="*/ 878602 w 1732616"/>
                  <a:gd name="connsiteY9" fmla="*/ 1397675 h 1638036"/>
                  <a:gd name="connsiteX10" fmla="*/ 1338132 w 1732616"/>
                  <a:gd name="connsiteY10" fmla="*/ 1012585 h 1638036"/>
                  <a:gd name="connsiteX11" fmla="*/ 1710327 w 1732616"/>
                  <a:gd name="connsiteY11" fmla="*/ 693141 h 1638036"/>
                  <a:gd name="connsiteX12" fmla="*/ 1732601 w 1732616"/>
                  <a:gd name="connsiteY12" fmla="*/ 551883 h 1638036"/>
                  <a:gd name="connsiteX13" fmla="*/ 1265451 w 1732616"/>
                  <a:gd name="connsiteY13" fmla="*/ 82975 h 163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32616" h="1638036">
                    <a:moveTo>
                      <a:pt x="1265451" y="82975"/>
                    </a:moveTo>
                    <a:cubicBezTo>
                      <a:pt x="1253729" y="82975"/>
                      <a:pt x="1242592" y="82975"/>
                      <a:pt x="1230869" y="82975"/>
                    </a:cubicBezTo>
                    <a:cubicBezTo>
                      <a:pt x="800418" y="-120642"/>
                      <a:pt x="286401" y="63246"/>
                      <a:pt x="82784" y="493697"/>
                    </a:cubicBezTo>
                    <a:cubicBezTo>
                      <a:pt x="28074" y="609365"/>
                      <a:pt x="-213" y="735753"/>
                      <a:pt x="-14" y="863707"/>
                    </a:cubicBezTo>
                    <a:cubicBezTo>
                      <a:pt x="-137" y="943011"/>
                      <a:pt x="10918" y="1021939"/>
                      <a:pt x="32810" y="1098160"/>
                    </a:cubicBezTo>
                    <a:cubicBezTo>
                      <a:pt x="-46834" y="1301637"/>
                      <a:pt x="53553" y="1531150"/>
                      <a:pt x="257024" y="1610794"/>
                    </a:cubicBezTo>
                    <a:cubicBezTo>
                      <a:pt x="304161" y="1629239"/>
                      <a:pt x="354393" y="1638471"/>
                      <a:pt x="405005" y="1637990"/>
                    </a:cubicBezTo>
                    <a:cubicBezTo>
                      <a:pt x="427402" y="1637838"/>
                      <a:pt x="449745" y="1635875"/>
                      <a:pt x="471825" y="1632129"/>
                    </a:cubicBezTo>
                    <a:cubicBezTo>
                      <a:pt x="608125" y="1607605"/>
                      <a:pt x="721823" y="1513888"/>
                      <a:pt x="771926" y="1384780"/>
                    </a:cubicBezTo>
                    <a:cubicBezTo>
                      <a:pt x="806847" y="1393285"/>
                      <a:pt x="842660" y="1397611"/>
                      <a:pt x="878602" y="1397675"/>
                    </a:cubicBezTo>
                    <a:cubicBezTo>
                      <a:pt x="1104557" y="1396796"/>
                      <a:pt x="1297747" y="1234900"/>
                      <a:pt x="1338132" y="1012585"/>
                    </a:cubicBezTo>
                    <a:cubicBezTo>
                      <a:pt x="1512437" y="984650"/>
                      <a:pt x="1656280" y="861192"/>
                      <a:pt x="1710327" y="693141"/>
                    </a:cubicBezTo>
                    <a:cubicBezTo>
                      <a:pt x="1725209" y="647540"/>
                      <a:pt x="1732729" y="599852"/>
                      <a:pt x="1732601" y="551883"/>
                    </a:cubicBezTo>
                    <a:cubicBezTo>
                      <a:pt x="1732601" y="293597"/>
                      <a:pt x="1523732" y="83942"/>
                      <a:pt x="1265451" y="82975"/>
                    </a:cubicBezTo>
                    <a:close/>
                  </a:path>
                </a:pathLst>
              </a:custGeom>
              <a:solidFill>
                <a:srgbClr val="F3D8E8"/>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37" name="Freeform: Shape 159">
                <a:extLst>
                  <a:ext uri="{FF2B5EF4-FFF2-40B4-BE49-F238E27FC236}">
                    <a16:creationId xmlns:a16="http://schemas.microsoft.com/office/drawing/2014/main" id="{7F2E1C91-49E1-71A7-ED7B-429CA73C9B79}"/>
                  </a:ext>
                </a:extLst>
              </p:cNvPr>
              <p:cNvSpPr/>
              <p:nvPr/>
            </p:nvSpPr>
            <p:spPr>
              <a:xfrm>
                <a:off x="3940786" y="3599655"/>
                <a:ext cx="897958" cy="1826981"/>
              </a:xfrm>
              <a:custGeom>
                <a:avLst/>
                <a:gdLst>
                  <a:gd name="connsiteX0" fmla="*/ 497614 w 897958"/>
                  <a:gd name="connsiteY0" fmla="*/ -28 h 1826981"/>
                  <a:gd name="connsiteX1" fmla="*/ 853397 w 897958"/>
                  <a:gd name="connsiteY1" fmla="*/ 50966 h 1826981"/>
                  <a:gd name="connsiteX2" fmla="*/ 897944 w 897958"/>
                  <a:gd name="connsiteY2" fmla="*/ 570281 h 1826981"/>
                  <a:gd name="connsiteX3" fmla="*/ 296569 w 897958"/>
                  <a:gd name="connsiteY3" fmla="*/ 1162864 h 1826981"/>
                  <a:gd name="connsiteX4" fmla="*/ 296569 w 897958"/>
                  <a:gd name="connsiteY4" fmla="*/ 1826954 h 1826981"/>
                  <a:gd name="connsiteX5" fmla="*/ -15 w 897958"/>
                  <a:gd name="connsiteY5" fmla="*/ 1826954 h 1826981"/>
                  <a:gd name="connsiteX6" fmla="*/ -15 w 897958"/>
                  <a:gd name="connsiteY6" fmla="*/ 913756 h 1826981"/>
                  <a:gd name="connsiteX7" fmla="*/ 497614 w 897958"/>
                  <a:gd name="connsiteY7" fmla="*/ -28 h 1826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7958" h="1826981">
                    <a:moveTo>
                      <a:pt x="497614" y="-28"/>
                    </a:moveTo>
                    <a:lnTo>
                      <a:pt x="853397" y="50966"/>
                    </a:lnTo>
                    <a:lnTo>
                      <a:pt x="897944" y="570281"/>
                    </a:lnTo>
                    <a:cubicBezTo>
                      <a:pt x="897944" y="570281"/>
                      <a:pt x="296569" y="666994"/>
                      <a:pt x="296569" y="1162864"/>
                    </a:cubicBezTo>
                    <a:lnTo>
                      <a:pt x="296569" y="1826954"/>
                    </a:lnTo>
                    <a:lnTo>
                      <a:pt x="-15" y="1826954"/>
                    </a:lnTo>
                    <a:lnTo>
                      <a:pt x="-15" y="913756"/>
                    </a:lnTo>
                    <a:cubicBezTo>
                      <a:pt x="-15" y="525735"/>
                      <a:pt x="497614" y="-28"/>
                      <a:pt x="497614" y="-28"/>
                    </a:cubicBezTo>
                    <a:close/>
                  </a:path>
                </a:pathLst>
              </a:custGeom>
              <a:solidFill>
                <a:srgbClr val="B90066"/>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38" name="Freeform: Shape 160">
                <a:extLst>
                  <a:ext uri="{FF2B5EF4-FFF2-40B4-BE49-F238E27FC236}">
                    <a16:creationId xmlns:a16="http://schemas.microsoft.com/office/drawing/2014/main" id="{53B5F885-98AE-AF5E-F492-2B83151E4080}"/>
                  </a:ext>
                </a:extLst>
              </p:cNvPr>
              <p:cNvSpPr/>
              <p:nvPr/>
            </p:nvSpPr>
            <p:spPr>
              <a:xfrm>
                <a:off x="4736834" y="3503529"/>
                <a:ext cx="463554" cy="874866"/>
              </a:xfrm>
              <a:custGeom>
                <a:avLst/>
                <a:gdLst>
                  <a:gd name="connsiteX0" fmla="*/ 290631 w 463554"/>
                  <a:gd name="connsiteY0" fmla="*/ -28 h 874866"/>
                  <a:gd name="connsiteX1" fmla="*/ 4011 w 463554"/>
                  <a:gd name="connsiteY1" fmla="*/ 458916 h 874866"/>
                  <a:gd name="connsiteX2" fmla="*/ 450604 w 463554"/>
                  <a:gd name="connsiteY2" fmla="*/ 874556 h 874866"/>
                  <a:gd name="connsiteX3" fmla="*/ 463540 w 463554"/>
                  <a:gd name="connsiteY3" fmla="*/ 873899 h 874866"/>
                </a:gdLst>
                <a:ahLst/>
                <a:cxnLst>
                  <a:cxn ang="0">
                    <a:pos x="connsiteX0" y="connsiteY0"/>
                  </a:cxn>
                  <a:cxn ang="0">
                    <a:pos x="connsiteX1" y="connsiteY1"/>
                  </a:cxn>
                  <a:cxn ang="0">
                    <a:pos x="connsiteX2" y="connsiteY2"/>
                  </a:cxn>
                  <a:cxn ang="0">
                    <a:pos x="connsiteX3" y="connsiteY3"/>
                  </a:cxn>
                </a:cxnLst>
                <a:rect l="l" t="t" r="r" b="b"/>
                <a:pathLst>
                  <a:path w="463554" h="874866">
                    <a:moveTo>
                      <a:pt x="290631" y="-28"/>
                    </a:moveTo>
                    <a:cubicBezTo>
                      <a:pt x="290631" y="-28"/>
                      <a:pt x="-39949" y="14625"/>
                      <a:pt x="4011" y="458916"/>
                    </a:cubicBezTo>
                    <a:cubicBezTo>
                      <a:pt x="12557" y="697015"/>
                      <a:pt x="212505" y="883107"/>
                      <a:pt x="450604" y="874556"/>
                    </a:cubicBezTo>
                    <a:cubicBezTo>
                      <a:pt x="454918" y="874403"/>
                      <a:pt x="459232" y="874180"/>
                      <a:pt x="463540" y="873899"/>
                    </a:cubicBezTo>
                  </a:path>
                </a:pathLst>
              </a:custGeom>
              <a:solidFill>
                <a:srgbClr val="FFFFFF"/>
              </a:solidFill>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39" name="Freeform: Shape 161">
                <a:extLst>
                  <a:ext uri="{FF2B5EF4-FFF2-40B4-BE49-F238E27FC236}">
                    <a16:creationId xmlns:a16="http://schemas.microsoft.com/office/drawing/2014/main" id="{D0FD5467-7BFF-DB9C-676D-F13859B501BB}"/>
                  </a:ext>
                </a:extLst>
              </p:cNvPr>
              <p:cNvSpPr/>
              <p:nvPr/>
            </p:nvSpPr>
            <p:spPr>
              <a:xfrm>
                <a:off x="4259643" y="3096166"/>
                <a:ext cx="193424" cy="38098"/>
              </a:xfrm>
              <a:custGeom>
                <a:avLst/>
                <a:gdLst>
                  <a:gd name="connsiteX0" fmla="*/ 193425 w 193424"/>
                  <a:gd name="connsiteY0" fmla="*/ 38099 h 38098"/>
                  <a:gd name="connsiteX1" fmla="*/ 0 w 193424"/>
                  <a:gd name="connsiteY1" fmla="*/ 0 h 38098"/>
                </a:gdLst>
                <a:ahLst/>
                <a:cxnLst>
                  <a:cxn ang="0">
                    <a:pos x="connsiteX0" y="connsiteY0"/>
                  </a:cxn>
                  <a:cxn ang="0">
                    <a:pos x="connsiteX1" y="connsiteY1"/>
                  </a:cxn>
                </a:cxnLst>
                <a:rect l="l" t="t" r="r" b="b"/>
                <a:pathLst>
                  <a:path w="193424" h="38098">
                    <a:moveTo>
                      <a:pt x="193425" y="38099"/>
                    </a:moveTo>
                    <a:lnTo>
                      <a:pt x="0" y="0"/>
                    </a:lnTo>
                  </a:path>
                </a:pathLst>
              </a:custGeom>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40" name="Freeform: Shape 162">
                <a:extLst>
                  <a:ext uri="{FF2B5EF4-FFF2-40B4-BE49-F238E27FC236}">
                    <a16:creationId xmlns:a16="http://schemas.microsoft.com/office/drawing/2014/main" id="{80526F9E-6455-3DFF-257F-101DE3B34C37}"/>
                  </a:ext>
                </a:extLst>
              </p:cNvPr>
              <p:cNvSpPr/>
              <p:nvPr/>
            </p:nvSpPr>
            <p:spPr>
              <a:xfrm>
                <a:off x="5019860" y="2607329"/>
                <a:ext cx="58613" cy="155325"/>
              </a:xfrm>
              <a:custGeom>
                <a:avLst/>
                <a:gdLst>
                  <a:gd name="connsiteX0" fmla="*/ 0 w 58613"/>
                  <a:gd name="connsiteY0" fmla="*/ 155326 h 155325"/>
                  <a:gd name="connsiteX1" fmla="*/ 0 w 58613"/>
                  <a:gd name="connsiteY1" fmla="*/ 0 h 155325"/>
                </a:gdLst>
                <a:ahLst/>
                <a:cxnLst>
                  <a:cxn ang="0">
                    <a:pos x="connsiteX0" y="connsiteY0"/>
                  </a:cxn>
                  <a:cxn ang="0">
                    <a:pos x="connsiteX1" y="connsiteY1"/>
                  </a:cxn>
                </a:cxnLst>
                <a:rect l="l" t="t" r="r" b="b"/>
                <a:pathLst>
                  <a:path w="58613" h="155325">
                    <a:moveTo>
                      <a:pt x="0" y="155326"/>
                    </a:moveTo>
                    <a:lnTo>
                      <a:pt x="0" y="0"/>
                    </a:lnTo>
                  </a:path>
                </a:pathLst>
              </a:custGeom>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41" name="Freeform: Shape 163">
                <a:extLst>
                  <a:ext uri="{FF2B5EF4-FFF2-40B4-BE49-F238E27FC236}">
                    <a16:creationId xmlns:a16="http://schemas.microsoft.com/office/drawing/2014/main" id="{02DC3009-B104-89FA-8C07-C66281CB004F}"/>
                  </a:ext>
                </a:extLst>
              </p:cNvPr>
              <p:cNvSpPr/>
              <p:nvPr/>
            </p:nvSpPr>
            <p:spPr>
              <a:xfrm>
                <a:off x="991356" y="2017879"/>
                <a:ext cx="2377041" cy="3410516"/>
              </a:xfrm>
              <a:custGeom>
                <a:avLst/>
                <a:gdLst>
                  <a:gd name="connsiteX0" fmla="*/ 1844551 w 2377041"/>
                  <a:gd name="connsiteY0" fmla="*/ 2648514 h 3410516"/>
                  <a:gd name="connsiteX1" fmla="*/ 1037444 w 2377041"/>
                  <a:gd name="connsiteY1" fmla="*/ 3410489 h 3410516"/>
                  <a:gd name="connsiteX2" fmla="*/ -15 w 2377041"/>
                  <a:gd name="connsiteY2" fmla="*/ 2359549 h 3410516"/>
                  <a:gd name="connsiteX3" fmla="*/ -15 w 2377041"/>
                  <a:gd name="connsiteY3" fmla="*/ 1300404 h 3410516"/>
                  <a:gd name="connsiteX4" fmla="*/ 1172255 w 2377041"/>
                  <a:gd name="connsiteY4" fmla="*/ 56040 h 3410516"/>
                  <a:gd name="connsiteX5" fmla="*/ 2365039 w 2377041"/>
                  <a:gd name="connsiteY5" fmla="*/ 231880 h 3410516"/>
                  <a:gd name="connsiteX6" fmla="*/ 1798833 w 2377041"/>
                  <a:gd name="connsiteY6" fmla="*/ 1730627 h 3410516"/>
                  <a:gd name="connsiteX7" fmla="*/ 1844551 w 2377041"/>
                  <a:gd name="connsiteY7" fmla="*/ 2648514 h 341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7041" h="3410516">
                    <a:moveTo>
                      <a:pt x="1844551" y="2648514"/>
                    </a:moveTo>
                    <a:cubicBezTo>
                      <a:pt x="1844551" y="2648514"/>
                      <a:pt x="1866824" y="3410489"/>
                      <a:pt x="1037444" y="3410489"/>
                    </a:cubicBezTo>
                    <a:cubicBezTo>
                      <a:pt x="208063" y="3410489"/>
                      <a:pt x="-15" y="2758707"/>
                      <a:pt x="-15" y="2359549"/>
                    </a:cubicBezTo>
                    <a:lnTo>
                      <a:pt x="-15" y="1300404"/>
                    </a:lnTo>
                    <a:cubicBezTo>
                      <a:pt x="-15" y="553082"/>
                      <a:pt x="511095" y="56040"/>
                      <a:pt x="1172255" y="56040"/>
                    </a:cubicBezTo>
                    <a:cubicBezTo>
                      <a:pt x="1383263" y="56040"/>
                      <a:pt x="2227297" y="-151452"/>
                      <a:pt x="2365039" y="231880"/>
                    </a:cubicBezTo>
                    <a:cubicBezTo>
                      <a:pt x="2476991" y="538429"/>
                      <a:pt x="1767181" y="1383049"/>
                      <a:pt x="1798833" y="1730627"/>
                    </a:cubicBezTo>
                    <a:cubicBezTo>
                      <a:pt x="1842207" y="2231186"/>
                      <a:pt x="1844551" y="2648514"/>
                      <a:pt x="1844551" y="2648514"/>
                    </a:cubicBezTo>
                    <a:close/>
                  </a:path>
                </a:pathLst>
              </a:custGeom>
              <a:solidFill>
                <a:srgbClr val="FFFFFF"/>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42" name="Freeform: Shape 164">
                <a:extLst>
                  <a:ext uri="{FF2B5EF4-FFF2-40B4-BE49-F238E27FC236}">
                    <a16:creationId xmlns:a16="http://schemas.microsoft.com/office/drawing/2014/main" id="{F0E99639-AF04-4067-1133-76E3E4317A49}"/>
                  </a:ext>
                </a:extLst>
              </p:cNvPr>
              <p:cNvSpPr/>
              <p:nvPr/>
            </p:nvSpPr>
            <p:spPr>
              <a:xfrm>
                <a:off x="1792016" y="1750170"/>
                <a:ext cx="1732021" cy="1638477"/>
              </a:xfrm>
              <a:custGeom>
                <a:avLst/>
                <a:gdLst>
                  <a:gd name="connsiteX0" fmla="*/ 467721 w 1732021"/>
                  <a:gd name="connsiteY0" fmla="*/ 83434 h 1638477"/>
                  <a:gd name="connsiteX1" fmla="*/ 502303 w 1732021"/>
                  <a:gd name="connsiteY1" fmla="*/ 83434 h 1638477"/>
                  <a:gd name="connsiteX2" fmla="*/ 1648747 w 1732021"/>
                  <a:gd name="connsiteY2" fmla="*/ 491360 h 1638477"/>
                  <a:gd name="connsiteX3" fmla="*/ 1698604 w 1732021"/>
                  <a:gd name="connsiteY3" fmla="*/ 1098033 h 1638477"/>
                  <a:gd name="connsiteX4" fmla="*/ 1475181 w 1732021"/>
                  <a:gd name="connsiteY4" fmla="*/ 1611006 h 1638477"/>
                  <a:gd name="connsiteX5" fmla="*/ 1330511 w 1732021"/>
                  <a:gd name="connsiteY5" fmla="*/ 1638449 h 1638477"/>
                  <a:gd name="connsiteX6" fmla="*/ 1263692 w 1732021"/>
                  <a:gd name="connsiteY6" fmla="*/ 1632588 h 1638477"/>
                  <a:gd name="connsiteX7" fmla="*/ 961246 w 1732021"/>
                  <a:gd name="connsiteY7" fmla="*/ 1385239 h 1638477"/>
                  <a:gd name="connsiteX8" fmla="*/ 854570 w 1732021"/>
                  <a:gd name="connsiteY8" fmla="*/ 1398134 h 1638477"/>
                  <a:gd name="connsiteX9" fmla="*/ 395040 w 1732021"/>
                  <a:gd name="connsiteY9" fmla="*/ 1013044 h 1638477"/>
                  <a:gd name="connsiteX10" fmla="*/ 22845 w 1732021"/>
                  <a:gd name="connsiteY10" fmla="*/ 693600 h 1638477"/>
                  <a:gd name="connsiteX11" fmla="*/ -15 w 1732021"/>
                  <a:gd name="connsiteY11" fmla="*/ 552342 h 1638477"/>
                  <a:gd name="connsiteX12" fmla="*/ 467721 w 1732021"/>
                  <a:gd name="connsiteY12" fmla="*/ 83434 h 1638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2021" h="1638477">
                    <a:moveTo>
                      <a:pt x="467721" y="83434"/>
                    </a:moveTo>
                    <a:cubicBezTo>
                      <a:pt x="479443" y="83434"/>
                      <a:pt x="490580" y="83434"/>
                      <a:pt x="502303" y="83434"/>
                    </a:cubicBezTo>
                    <a:cubicBezTo>
                      <a:pt x="931529" y="-120500"/>
                      <a:pt x="1444807" y="62134"/>
                      <a:pt x="1648747" y="491360"/>
                    </a:cubicBezTo>
                    <a:cubicBezTo>
                      <a:pt x="1738730" y="680758"/>
                      <a:pt x="1756461" y="896491"/>
                      <a:pt x="1698604" y="1098033"/>
                    </a:cubicBezTo>
                    <a:cubicBezTo>
                      <a:pt x="1778558" y="1301387"/>
                      <a:pt x="1678528" y="1531052"/>
                      <a:pt x="1475181" y="1611006"/>
                    </a:cubicBezTo>
                    <a:cubicBezTo>
                      <a:pt x="1429099" y="1629130"/>
                      <a:pt x="1380028" y="1638438"/>
                      <a:pt x="1330511" y="1638449"/>
                    </a:cubicBezTo>
                    <a:cubicBezTo>
                      <a:pt x="1308115" y="1638297"/>
                      <a:pt x="1285771" y="1636333"/>
                      <a:pt x="1263692" y="1632588"/>
                    </a:cubicBezTo>
                    <a:cubicBezTo>
                      <a:pt x="1126507" y="1608814"/>
                      <a:pt x="1011771" y="1514974"/>
                      <a:pt x="961246" y="1385239"/>
                    </a:cubicBezTo>
                    <a:cubicBezTo>
                      <a:pt x="926318" y="1393703"/>
                      <a:pt x="890512" y="1398034"/>
                      <a:pt x="854570" y="1398134"/>
                    </a:cubicBezTo>
                    <a:cubicBezTo>
                      <a:pt x="628615" y="1397255"/>
                      <a:pt x="435425" y="1235359"/>
                      <a:pt x="395040" y="1013044"/>
                    </a:cubicBezTo>
                    <a:cubicBezTo>
                      <a:pt x="220735" y="985108"/>
                      <a:pt x="76886" y="861651"/>
                      <a:pt x="22845" y="693600"/>
                    </a:cubicBezTo>
                    <a:cubicBezTo>
                      <a:pt x="7763" y="648028"/>
                      <a:pt x="44" y="600346"/>
                      <a:pt x="-15" y="552342"/>
                    </a:cubicBezTo>
                    <a:cubicBezTo>
                      <a:pt x="-15" y="293827"/>
                      <a:pt x="209206" y="84079"/>
                      <a:pt x="467721" y="83434"/>
                    </a:cubicBezTo>
                    <a:close/>
                  </a:path>
                </a:pathLst>
              </a:custGeom>
              <a:solidFill>
                <a:srgbClr val="F3D8E8"/>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43" name="Freeform: Shape 165">
                <a:extLst>
                  <a:ext uri="{FF2B5EF4-FFF2-40B4-BE49-F238E27FC236}">
                    <a16:creationId xmlns:a16="http://schemas.microsoft.com/office/drawing/2014/main" id="{02F76374-1FE1-C40E-DB3A-50B9B7B4F4C8}"/>
                  </a:ext>
                </a:extLst>
              </p:cNvPr>
              <p:cNvSpPr/>
              <p:nvPr/>
            </p:nvSpPr>
            <p:spPr>
              <a:xfrm>
                <a:off x="2369359" y="3599655"/>
                <a:ext cx="896785" cy="1826981"/>
              </a:xfrm>
              <a:custGeom>
                <a:avLst/>
                <a:gdLst>
                  <a:gd name="connsiteX0" fmla="*/ 400315 w 896785"/>
                  <a:gd name="connsiteY0" fmla="*/ -28 h 1826981"/>
                  <a:gd name="connsiteX1" fmla="*/ 44531 w 896785"/>
                  <a:gd name="connsiteY1" fmla="*/ 50966 h 1826981"/>
                  <a:gd name="connsiteX2" fmla="*/ -15 w 896785"/>
                  <a:gd name="connsiteY2" fmla="*/ 570281 h 1826981"/>
                  <a:gd name="connsiteX3" fmla="*/ 600187 w 896785"/>
                  <a:gd name="connsiteY3" fmla="*/ 1162864 h 1826981"/>
                  <a:gd name="connsiteX4" fmla="*/ 600187 w 896785"/>
                  <a:gd name="connsiteY4" fmla="*/ 1826954 h 1826981"/>
                  <a:gd name="connsiteX5" fmla="*/ 896771 w 896785"/>
                  <a:gd name="connsiteY5" fmla="*/ 1826954 h 1826981"/>
                  <a:gd name="connsiteX6" fmla="*/ 896771 w 896785"/>
                  <a:gd name="connsiteY6" fmla="*/ 913756 h 1826981"/>
                  <a:gd name="connsiteX7" fmla="*/ 400315 w 896785"/>
                  <a:gd name="connsiteY7" fmla="*/ -28 h 1826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6785" h="1826981">
                    <a:moveTo>
                      <a:pt x="400315" y="-28"/>
                    </a:moveTo>
                    <a:lnTo>
                      <a:pt x="44531" y="50966"/>
                    </a:lnTo>
                    <a:lnTo>
                      <a:pt x="-15" y="570281"/>
                    </a:lnTo>
                    <a:cubicBezTo>
                      <a:pt x="-15" y="570281"/>
                      <a:pt x="600187" y="666994"/>
                      <a:pt x="600187" y="1162864"/>
                    </a:cubicBezTo>
                    <a:lnTo>
                      <a:pt x="600187" y="1826954"/>
                    </a:lnTo>
                    <a:lnTo>
                      <a:pt x="896771" y="1826954"/>
                    </a:lnTo>
                    <a:lnTo>
                      <a:pt x="896771" y="913756"/>
                    </a:lnTo>
                    <a:cubicBezTo>
                      <a:pt x="896771" y="525735"/>
                      <a:pt x="400315" y="-28"/>
                      <a:pt x="400315" y="-28"/>
                    </a:cubicBezTo>
                    <a:close/>
                  </a:path>
                </a:pathLst>
              </a:custGeom>
              <a:solidFill>
                <a:srgbClr val="B90066"/>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44" name="Freeform: Shape 166">
                <a:extLst>
                  <a:ext uri="{FF2B5EF4-FFF2-40B4-BE49-F238E27FC236}">
                    <a16:creationId xmlns:a16="http://schemas.microsoft.com/office/drawing/2014/main" id="{177CFABA-B436-CAFF-0487-B94C4A6EDA61}"/>
                  </a:ext>
                </a:extLst>
              </p:cNvPr>
              <p:cNvSpPr/>
              <p:nvPr/>
            </p:nvSpPr>
            <p:spPr>
              <a:xfrm>
                <a:off x="2006541" y="3503529"/>
                <a:ext cx="463065" cy="874869"/>
              </a:xfrm>
              <a:custGeom>
                <a:avLst/>
                <a:gdLst>
                  <a:gd name="connsiteX0" fmla="*/ 172309 w 463065"/>
                  <a:gd name="connsiteY0" fmla="*/ -28 h 874869"/>
                  <a:gd name="connsiteX1" fmla="*/ 458929 w 463065"/>
                  <a:gd name="connsiteY1" fmla="*/ 458916 h 874869"/>
                  <a:gd name="connsiteX2" fmla="*/ 13490 w 463065"/>
                  <a:gd name="connsiteY2" fmla="*/ 874579 h 874869"/>
                  <a:gd name="connsiteX3" fmla="*/ -15 w 463065"/>
                  <a:gd name="connsiteY3" fmla="*/ 873899 h 874869"/>
                </a:gdLst>
                <a:ahLst/>
                <a:cxnLst>
                  <a:cxn ang="0">
                    <a:pos x="connsiteX0" y="connsiteY0"/>
                  </a:cxn>
                  <a:cxn ang="0">
                    <a:pos x="connsiteX1" y="connsiteY1"/>
                  </a:cxn>
                  <a:cxn ang="0">
                    <a:pos x="connsiteX2" y="connsiteY2"/>
                  </a:cxn>
                  <a:cxn ang="0">
                    <a:pos x="connsiteX3" y="connsiteY3"/>
                  </a:cxn>
                </a:cxnLst>
                <a:rect l="l" t="t" r="r" b="b"/>
                <a:pathLst>
                  <a:path w="463065" h="874869">
                    <a:moveTo>
                      <a:pt x="172309" y="-28"/>
                    </a:moveTo>
                    <a:cubicBezTo>
                      <a:pt x="172309" y="-28"/>
                      <a:pt x="503475" y="14625"/>
                      <a:pt x="458929" y="458916"/>
                    </a:cubicBezTo>
                    <a:cubicBezTo>
                      <a:pt x="450705" y="696705"/>
                      <a:pt x="251273" y="882803"/>
                      <a:pt x="13490" y="874579"/>
                    </a:cubicBezTo>
                    <a:cubicBezTo>
                      <a:pt x="8983" y="874421"/>
                      <a:pt x="4481" y="874198"/>
                      <a:pt x="-15" y="873899"/>
                    </a:cubicBezTo>
                  </a:path>
                </a:pathLst>
              </a:custGeom>
              <a:solidFill>
                <a:srgbClr val="FFFFFF"/>
              </a:solidFill>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45" name="Freeform: Shape 167">
                <a:extLst>
                  <a:ext uri="{FF2B5EF4-FFF2-40B4-BE49-F238E27FC236}">
                    <a16:creationId xmlns:a16="http://schemas.microsoft.com/office/drawing/2014/main" id="{A77814CF-D5E2-3B34-DEEF-4F422657AE90}"/>
                  </a:ext>
                </a:extLst>
              </p:cNvPr>
              <p:cNvSpPr/>
              <p:nvPr/>
            </p:nvSpPr>
            <p:spPr>
              <a:xfrm>
                <a:off x="2753277" y="3096166"/>
                <a:ext cx="193424" cy="38098"/>
              </a:xfrm>
              <a:custGeom>
                <a:avLst/>
                <a:gdLst>
                  <a:gd name="connsiteX0" fmla="*/ 0 w 193424"/>
                  <a:gd name="connsiteY0" fmla="*/ 38099 h 38098"/>
                  <a:gd name="connsiteX1" fmla="*/ 193424 w 193424"/>
                  <a:gd name="connsiteY1" fmla="*/ 0 h 38098"/>
                </a:gdLst>
                <a:ahLst/>
                <a:cxnLst>
                  <a:cxn ang="0">
                    <a:pos x="connsiteX0" y="connsiteY0"/>
                  </a:cxn>
                  <a:cxn ang="0">
                    <a:pos x="connsiteX1" y="connsiteY1"/>
                  </a:cxn>
                </a:cxnLst>
                <a:rect l="l" t="t" r="r" b="b"/>
                <a:pathLst>
                  <a:path w="193424" h="38098">
                    <a:moveTo>
                      <a:pt x="0" y="38099"/>
                    </a:moveTo>
                    <a:lnTo>
                      <a:pt x="193424" y="0"/>
                    </a:lnTo>
                  </a:path>
                </a:pathLst>
              </a:custGeom>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46" name="Freeform: Shape 168">
                <a:extLst>
                  <a:ext uri="{FF2B5EF4-FFF2-40B4-BE49-F238E27FC236}">
                    <a16:creationId xmlns:a16="http://schemas.microsoft.com/office/drawing/2014/main" id="{07532923-08CD-A407-FE9B-9A905BE1E6AD}"/>
                  </a:ext>
                </a:extLst>
              </p:cNvPr>
              <p:cNvSpPr/>
              <p:nvPr/>
            </p:nvSpPr>
            <p:spPr>
              <a:xfrm>
                <a:off x="2186485" y="2607329"/>
                <a:ext cx="58613" cy="155325"/>
              </a:xfrm>
              <a:custGeom>
                <a:avLst/>
                <a:gdLst>
                  <a:gd name="connsiteX0" fmla="*/ 0 w 58613"/>
                  <a:gd name="connsiteY0" fmla="*/ 155326 h 155325"/>
                  <a:gd name="connsiteX1" fmla="*/ 0 w 58613"/>
                  <a:gd name="connsiteY1" fmla="*/ 0 h 155325"/>
                </a:gdLst>
                <a:ahLst/>
                <a:cxnLst>
                  <a:cxn ang="0">
                    <a:pos x="connsiteX0" y="connsiteY0"/>
                  </a:cxn>
                  <a:cxn ang="0">
                    <a:pos x="connsiteX1" y="connsiteY1"/>
                  </a:cxn>
                </a:cxnLst>
                <a:rect l="l" t="t" r="r" b="b"/>
                <a:pathLst>
                  <a:path w="58613" h="155325">
                    <a:moveTo>
                      <a:pt x="0" y="155326"/>
                    </a:moveTo>
                    <a:lnTo>
                      <a:pt x="0" y="0"/>
                    </a:lnTo>
                  </a:path>
                </a:pathLst>
              </a:custGeom>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grpSp>
      </p:grpSp>
      <p:grpSp>
        <p:nvGrpSpPr>
          <p:cNvPr id="47" name="グループ化 46">
            <a:extLst>
              <a:ext uri="{FF2B5EF4-FFF2-40B4-BE49-F238E27FC236}">
                <a16:creationId xmlns:a16="http://schemas.microsoft.com/office/drawing/2014/main" id="{766B3535-3D85-13D0-84A3-54F40AC783C3}"/>
              </a:ext>
            </a:extLst>
          </p:cNvPr>
          <p:cNvGrpSpPr>
            <a:grpSpLocks noChangeAspect="1"/>
          </p:cNvGrpSpPr>
          <p:nvPr/>
        </p:nvGrpSpPr>
        <p:grpSpPr>
          <a:xfrm>
            <a:off x="936000" y="4637218"/>
            <a:ext cx="324000" cy="324000"/>
            <a:chOff x="6710891" y="2322477"/>
            <a:chExt cx="720000" cy="720000"/>
          </a:xfrm>
        </p:grpSpPr>
        <p:sp>
          <p:nvSpPr>
            <p:cNvPr id="48" name="Shape 31130">
              <a:extLst>
                <a:ext uri="{FF2B5EF4-FFF2-40B4-BE49-F238E27FC236}">
                  <a16:creationId xmlns:a16="http://schemas.microsoft.com/office/drawing/2014/main" id="{F0CF7039-2E6E-E1BD-BB12-424522156309}"/>
                </a:ext>
              </a:extLst>
            </p:cNvPr>
            <p:cNvSpPr/>
            <p:nvPr/>
          </p:nvSpPr>
          <p:spPr>
            <a:xfrm>
              <a:off x="6710891" y="2322477"/>
              <a:ext cx="720000" cy="720000"/>
            </a:xfrm>
            <a:prstGeom prst="ellipse">
              <a:avLst/>
            </a:prstGeom>
            <a:solidFill>
              <a:schemeClr val="bg1"/>
            </a:solidFill>
            <a:ln w="12700" cap="flat">
              <a:solidFill>
                <a:srgbClr val="BEBEBE"/>
              </a:solidFill>
              <a:miter lim="400000"/>
            </a:ln>
            <a:effectLst/>
          </p:spPr>
          <p:txBody>
            <a:bodyPr wrap="square" lIns="0" tIns="0" rIns="0" bIns="0" numCol="1" anchor="t">
              <a:noAutofit/>
            </a:bodyPr>
            <a:lstStyle/>
            <a:p>
              <a:endParaRPr sz="2532" dirty="0">
                <a:latin typeface="+mj-lt"/>
              </a:endParaRPr>
            </a:p>
          </p:txBody>
        </p:sp>
        <p:grpSp>
          <p:nvGrpSpPr>
            <p:cNvPr id="49" name="Group 124">
              <a:extLst>
                <a:ext uri="{FF2B5EF4-FFF2-40B4-BE49-F238E27FC236}">
                  <a16:creationId xmlns:a16="http://schemas.microsoft.com/office/drawing/2014/main" id="{5427D273-BE2A-B0F9-7F6E-8C1AB42DA73F}"/>
                </a:ext>
              </a:extLst>
            </p:cNvPr>
            <p:cNvGrpSpPr>
              <a:grpSpLocks noChangeAspect="1"/>
            </p:cNvGrpSpPr>
            <p:nvPr/>
          </p:nvGrpSpPr>
          <p:grpSpPr>
            <a:xfrm>
              <a:off x="6886057" y="2460370"/>
              <a:ext cx="369668" cy="444214"/>
              <a:chOff x="1822640" y="1462547"/>
              <a:chExt cx="3541671" cy="4255844"/>
            </a:xfrm>
          </p:grpSpPr>
          <p:sp>
            <p:nvSpPr>
              <p:cNvPr id="50" name="Freeform: Shape 125">
                <a:extLst>
                  <a:ext uri="{FF2B5EF4-FFF2-40B4-BE49-F238E27FC236}">
                    <a16:creationId xmlns:a16="http://schemas.microsoft.com/office/drawing/2014/main" id="{FF7EB9BA-2BDF-D546-17E2-D5B0B5153B58}"/>
                  </a:ext>
                </a:extLst>
              </p:cNvPr>
              <p:cNvSpPr/>
              <p:nvPr/>
            </p:nvSpPr>
            <p:spPr>
              <a:xfrm>
                <a:off x="2954565" y="2483157"/>
                <a:ext cx="2409746" cy="3235234"/>
              </a:xfrm>
              <a:custGeom>
                <a:avLst/>
                <a:gdLst>
                  <a:gd name="connsiteX0" fmla="*/ -27 w 2409746"/>
                  <a:gd name="connsiteY0" fmla="*/ 2305396 h 3235235"/>
                  <a:gd name="connsiteX1" fmla="*/ 1764918 w 2409746"/>
                  <a:gd name="connsiteY1" fmla="*/ 3169091 h 3235235"/>
                  <a:gd name="connsiteX2" fmla="*/ 2400620 w 2409746"/>
                  <a:gd name="connsiteY2" fmla="*/ 1665001 h 3235235"/>
                  <a:gd name="connsiteX3" fmla="*/ 1451090 w 2409746"/>
                  <a:gd name="connsiteY3" fmla="*/ -27 h 3235235"/>
                </a:gdLst>
                <a:ahLst/>
                <a:cxnLst>
                  <a:cxn ang="0">
                    <a:pos x="connsiteX0" y="connsiteY0"/>
                  </a:cxn>
                  <a:cxn ang="0">
                    <a:pos x="connsiteX1" y="connsiteY1"/>
                  </a:cxn>
                  <a:cxn ang="0">
                    <a:pos x="connsiteX2" y="connsiteY2"/>
                  </a:cxn>
                  <a:cxn ang="0">
                    <a:pos x="connsiteX3" y="connsiteY3"/>
                  </a:cxn>
                </a:cxnLst>
                <a:rect l="l" t="t" r="r" b="b"/>
                <a:pathLst>
                  <a:path w="2409746" h="3235235">
                    <a:moveTo>
                      <a:pt x="-27" y="2305396"/>
                    </a:moveTo>
                    <a:cubicBezTo>
                      <a:pt x="-27" y="2305396"/>
                      <a:pt x="899210" y="3528517"/>
                      <a:pt x="1764918" y="3169091"/>
                    </a:cubicBezTo>
                    <a:cubicBezTo>
                      <a:pt x="2203472" y="3008825"/>
                      <a:pt x="2368433" y="2176646"/>
                      <a:pt x="2400620" y="1665001"/>
                    </a:cubicBezTo>
                    <a:cubicBezTo>
                      <a:pt x="2400620" y="1665001"/>
                      <a:pt x="2569604" y="268872"/>
                      <a:pt x="1451090" y="-27"/>
                    </a:cubicBez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51" name="Freeform: Shape 126">
                <a:extLst>
                  <a:ext uri="{FF2B5EF4-FFF2-40B4-BE49-F238E27FC236}">
                    <a16:creationId xmlns:a16="http://schemas.microsoft.com/office/drawing/2014/main" id="{A0835007-81B1-057C-3498-59104C9E1F10}"/>
                  </a:ext>
                </a:extLst>
              </p:cNvPr>
              <p:cNvSpPr/>
              <p:nvPr/>
            </p:nvSpPr>
            <p:spPr>
              <a:xfrm>
                <a:off x="2596480" y="1981569"/>
                <a:ext cx="268228" cy="2254458"/>
              </a:xfrm>
              <a:custGeom>
                <a:avLst/>
                <a:gdLst>
                  <a:gd name="connsiteX0" fmla="*/ 81783 w 268228"/>
                  <a:gd name="connsiteY0" fmla="*/ 2254432 h 2254458"/>
                  <a:gd name="connsiteX1" fmla="*/ 11372 w 268228"/>
                  <a:gd name="connsiteY1" fmla="*/ 1543627 h 2254458"/>
                  <a:gd name="connsiteX2" fmla="*/ 222603 w 268228"/>
                  <a:gd name="connsiteY2" fmla="*/ 697367 h 2254458"/>
                  <a:gd name="connsiteX3" fmla="*/ -27 w 268228"/>
                  <a:gd name="connsiteY3" fmla="*/ 268202 h 2254458"/>
                  <a:gd name="connsiteX4" fmla="*/ 268201 w 268228"/>
                  <a:gd name="connsiteY4" fmla="*/ -27 h 2254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28" h="2254458">
                    <a:moveTo>
                      <a:pt x="81783" y="2254432"/>
                    </a:moveTo>
                    <a:cubicBezTo>
                      <a:pt x="81783" y="2254432"/>
                      <a:pt x="-35568" y="1852090"/>
                      <a:pt x="11372" y="1543627"/>
                    </a:cubicBezTo>
                    <a:cubicBezTo>
                      <a:pt x="58312" y="1235165"/>
                      <a:pt x="217238" y="997112"/>
                      <a:pt x="222603" y="697367"/>
                    </a:cubicBezTo>
                    <a:cubicBezTo>
                      <a:pt x="229141" y="525091"/>
                      <a:pt x="144581" y="362075"/>
                      <a:pt x="-27" y="268202"/>
                    </a:cubicBezTo>
                    <a:lnTo>
                      <a:pt x="268201" y="-27"/>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52" name="Freeform: Shape 127">
                <a:extLst>
                  <a:ext uri="{FF2B5EF4-FFF2-40B4-BE49-F238E27FC236}">
                    <a16:creationId xmlns:a16="http://schemas.microsoft.com/office/drawing/2014/main" id="{E1F86859-980A-B1BA-AF69-F1C11E2796D4}"/>
                  </a:ext>
                </a:extLst>
              </p:cNvPr>
              <p:cNvSpPr/>
              <p:nvPr/>
            </p:nvSpPr>
            <p:spPr>
              <a:xfrm>
                <a:off x="2774852" y="1462547"/>
                <a:ext cx="1247263" cy="1347176"/>
              </a:xfrm>
              <a:custGeom>
                <a:avLst/>
                <a:gdLst>
                  <a:gd name="connsiteX0" fmla="*/ 1247236 w 1247263"/>
                  <a:gd name="connsiteY0" fmla="*/ 444562 h 1347176"/>
                  <a:gd name="connsiteX1" fmla="*/ 1072888 w 1247263"/>
                  <a:gd name="connsiteY1" fmla="*/ 257473 h 1347176"/>
                  <a:gd name="connsiteX2" fmla="*/ 1072888 w 1247263"/>
                  <a:gd name="connsiteY2" fmla="*/ -27 h 1347176"/>
                  <a:gd name="connsiteX3" fmla="*/ 871716 w 1247263"/>
                  <a:gd name="connsiteY3" fmla="*/ -27 h 1347176"/>
                  <a:gd name="connsiteX4" fmla="*/ 871716 w 1247263"/>
                  <a:gd name="connsiteY4" fmla="*/ 190416 h 1347176"/>
                  <a:gd name="connsiteX5" fmla="*/ 646404 w 1247263"/>
                  <a:gd name="connsiteY5" fmla="*/ 194439 h 1347176"/>
                  <a:gd name="connsiteX6" fmla="*/ 586053 w 1247263"/>
                  <a:gd name="connsiteY6" fmla="*/ 2656 h 1347176"/>
                  <a:gd name="connsiteX7" fmla="*/ 393598 w 1247263"/>
                  <a:gd name="connsiteY7" fmla="*/ 65019 h 1347176"/>
                  <a:gd name="connsiteX8" fmla="*/ 460656 w 1247263"/>
                  <a:gd name="connsiteY8" fmla="*/ 266190 h 1347176"/>
                  <a:gd name="connsiteX9" fmla="*/ 326541 w 1247263"/>
                  <a:gd name="connsiteY9" fmla="*/ 400304 h 1347176"/>
                  <a:gd name="connsiteX10" fmla="*/ 148169 w 1247263"/>
                  <a:gd name="connsiteY10" fmla="*/ 245402 h 1347176"/>
                  <a:gd name="connsiteX11" fmla="*/ -27 w 1247263"/>
                  <a:gd name="connsiteY11" fmla="*/ 407010 h 1347176"/>
                  <a:gd name="connsiteX12" fmla="*/ 207179 w 1247263"/>
                  <a:gd name="connsiteY12" fmla="*/ 599464 h 1347176"/>
                  <a:gd name="connsiteX13" fmla="*/ 622934 w 1247263"/>
                  <a:gd name="connsiteY13" fmla="*/ 1347150 h 1347176"/>
                  <a:gd name="connsiteX14" fmla="*/ 1247236 w 1247263"/>
                  <a:gd name="connsiteY14" fmla="*/ 444562 h 1347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7263" h="1347176">
                    <a:moveTo>
                      <a:pt x="1247236" y="444562"/>
                    </a:moveTo>
                    <a:cubicBezTo>
                      <a:pt x="1203374" y="370296"/>
                      <a:pt x="1143881" y="306458"/>
                      <a:pt x="1072888" y="257473"/>
                    </a:cubicBezTo>
                    <a:lnTo>
                      <a:pt x="1072888" y="-27"/>
                    </a:lnTo>
                    <a:lnTo>
                      <a:pt x="871716" y="-27"/>
                    </a:lnTo>
                    <a:lnTo>
                      <a:pt x="871716" y="190416"/>
                    </a:lnTo>
                    <a:cubicBezTo>
                      <a:pt x="796827" y="180578"/>
                      <a:pt x="720891" y="181933"/>
                      <a:pt x="646404" y="194439"/>
                    </a:cubicBezTo>
                    <a:lnTo>
                      <a:pt x="586053" y="2656"/>
                    </a:lnTo>
                    <a:lnTo>
                      <a:pt x="393598" y="65019"/>
                    </a:lnTo>
                    <a:lnTo>
                      <a:pt x="460656" y="266190"/>
                    </a:lnTo>
                    <a:cubicBezTo>
                      <a:pt x="409987" y="304500"/>
                      <a:pt x="364851" y="349636"/>
                      <a:pt x="326541" y="400304"/>
                    </a:cubicBezTo>
                    <a:lnTo>
                      <a:pt x="148169" y="245402"/>
                    </a:lnTo>
                    <a:lnTo>
                      <a:pt x="-27" y="407010"/>
                    </a:lnTo>
                    <a:lnTo>
                      <a:pt x="207179" y="599464"/>
                    </a:lnTo>
                    <a:cubicBezTo>
                      <a:pt x="207179" y="599464"/>
                      <a:pt x="39536" y="1172131"/>
                      <a:pt x="622934" y="1347150"/>
                    </a:cubicBezTo>
                    <a:cubicBezTo>
                      <a:pt x="624946" y="1347150"/>
                      <a:pt x="763754" y="626287"/>
                      <a:pt x="1247236" y="444562"/>
                    </a:cubicBezTo>
                    <a:close/>
                  </a:path>
                </a:pathLst>
              </a:custGeom>
              <a:solidFill>
                <a:srgbClr val="F3D8E8"/>
              </a:solidFill>
              <a:ln w="6350" cap="flat">
                <a:solidFill>
                  <a:schemeClr val="tx1"/>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53" name="Freeform: Shape 128">
                <a:extLst>
                  <a:ext uri="{FF2B5EF4-FFF2-40B4-BE49-F238E27FC236}">
                    <a16:creationId xmlns:a16="http://schemas.microsoft.com/office/drawing/2014/main" id="{141137F8-A3D5-8F94-ED31-F51F173E29E7}"/>
                  </a:ext>
                </a:extLst>
              </p:cNvPr>
              <p:cNvSpPr/>
              <p:nvPr/>
            </p:nvSpPr>
            <p:spPr>
              <a:xfrm>
                <a:off x="2774852" y="1462547"/>
                <a:ext cx="1247263" cy="1347176"/>
              </a:xfrm>
              <a:custGeom>
                <a:avLst/>
                <a:gdLst>
                  <a:gd name="connsiteX0" fmla="*/ 1247236 w 1247263"/>
                  <a:gd name="connsiteY0" fmla="*/ 444562 h 1347176"/>
                  <a:gd name="connsiteX1" fmla="*/ 1072888 w 1247263"/>
                  <a:gd name="connsiteY1" fmla="*/ 257473 h 1347176"/>
                  <a:gd name="connsiteX2" fmla="*/ 1072888 w 1247263"/>
                  <a:gd name="connsiteY2" fmla="*/ -27 h 1347176"/>
                  <a:gd name="connsiteX3" fmla="*/ 871716 w 1247263"/>
                  <a:gd name="connsiteY3" fmla="*/ -27 h 1347176"/>
                  <a:gd name="connsiteX4" fmla="*/ 871716 w 1247263"/>
                  <a:gd name="connsiteY4" fmla="*/ 190416 h 1347176"/>
                  <a:gd name="connsiteX5" fmla="*/ 646404 w 1247263"/>
                  <a:gd name="connsiteY5" fmla="*/ 194439 h 1347176"/>
                  <a:gd name="connsiteX6" fmla="*/ 586053 w 1247263"/>
                  <a:gd name="connsiteY6" fmla="*/ 2656 h 1347176"/>
                  <a:gd name="connsiteX7" fmla="*/ 393598 w 1247263"/>
                  <a:gd name="connsiteY7" fmla="*/ 65019 h 1347176"/>
                  <a:gd name="connsiteX8" fmla="*/ 460656 w 1247263"/>
                  <a:gd name="connsiteY8" fmla="*/ 266190 h 1347176"/>
                  <a:gd name="connsiteX9" fmla="*/ 326541 w 1247263"/>
                  <a:gd name="connsiteY9" fmla="*/ 400304 h 1347176"/>
                  <a:gd name="connsiteX10" fmla="*/ 148169 w 1247263"/>
                  <a:gd name="connsiteY10" fmla="*/ 245402 h 1347176"/>
                  <a:gd name="connsiteX11" fmla="*/ -27 w 1247263"/>
                  <a:gd name="connsiteY11" fmla="*/ 407010 h 1347176"/>
                  <a:gd name="connsiteX12" fmla="*/ 207179 w 1247263"/>
                  <a:gd name="connsiteY12" fmla="*/ 599464 h 1347176"/>
                  <a:gd name="connsiteX13" fmla="*/ 622934 w 1247263"/>
                  <a:gd name="connsiteY13" fmla="*/ 1347150 h 1347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47263" h="1347176">
                    <a:moveTo>
                      <a:pt x="1247236" y="444562"/>
                    </a:moveTo>
                    <a:cubicBezTo>
                      <a:pt x="1203374" y="370296"/>
                      <a:pt x="1143881" y="306458"/>
                      <a:pt x="1072888" y="257473"/>
                    </a:cubicBezTo>
                    <a:lnTo>
                      <a:pt x="1072888" y="-27"/>
                    </a:lnTo>
                    <a:lnTo>
                      <a:pt x="871716" y="-27"/>
                    </a:lnTo>
                    <a:lnTo>
                      <a:pt x="871716" y="190416"/>
                    </a:lnTo>
                    <a:cubicBezTo>
                      <a:pt x="796827" y="180578"/>
                      <a:pt x="720891" y="181933"/>
                      <a:pt x="646404" y="194439"/>
                    </a:cubicBezTo>
                    <a:lnTo>
                      <a:pt x="586053" y="2656"/>
                    </a:lnTo>
                    <a:lnTo>
                      <a:pt x="393598" y="65019"/>
                    </a:lnTo>
                    <a:lnTo>
                      <a:pt x="460656" y="266190"/>
                    </a:lnTo>
                    <a:cubicBezTo>
                      <a:pt x="409987" y="304500"/>
                      <a:pt x="364851" y="349636"/>
                      <a:pt x="326541" y="400304"/>
                    </a:cubicBezTo>
                    <a:lnTo>
                      <a:pt x="148169" y="245402"/>
                    </a:lnTo>
                    <a:lnTo>
                      <a:pt x="-27" y="407010"/>
                    </a:lnTo>
                    <a:lnTo>
                      <a:pt x="207179" y="599464"/>
                    </a:lnTo>
                    <a:cubicBezTo>
                      <a:pt x="207179" y="599464"/>
                      <a:pt x="39536" y="1172131"/>
                      <a:pt x="622934" y="1347150"/>
                    </a:cubicBez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54" name="Freeform: Shape 129">
                <a:extLst>
                  <a:ext uri="{FF2B5EF4-FFF2-40B4-BE49-F238E27FC236}">
                    <a16:creationId xmlns:a16="http://schemas.microsoft.com/office/drawing/2014/main" id="{C5DBA1C8-7F9D-D638-5D45-837EF2D884D9}"/>
                  </a:ext>
                </a:extLst>
              </p:cNvPr>
              <p:cNvSpPr/>
              <p:nvPr/>
            </p:nvSpPr>
            <p:spPr>
              <a:xfrm>
                <a:off x="2908966" y="1691212"/>
                <a:ext cx="1892353" cy="1772318"/>
              </a:xfrm>
              <a:custGeom>
                <a:avLst/>
                <a:gdLst>
                  <a:gd name="connsiteX0" fmla="*/ -27 w 1892353"/>
                  <a:gd name="connsiteY0" fmla="*/ 1587215 h 1772318"/>
                  <a:gd name="connsiteX1" fmla="*/ 482114 w 1892353"/>
                  <a:gd name="connsiteY1" fmla="*/ 1240529 h 1772318"/>
                  <a:gd name="connsiteX2" fmla="*/ 897868 w 1892353"/>
                  <a:gd name="connsiteY2" fmla="*/ 364093 h 1772318"/>
                  <a:gd name="connsiteX3" fmla="*/ 1691155 w 1892353"/>
                  <a:gd name="connsiteY3" fmla="*/ -27 h 1772318"/>
                  <a:gd name="connsiteX4" fmla="*/ 1892327 w 1892353"/>
                  <a:gd name="connsiteY4" fmla="*/ 557888 h 1772318"/>
                  <a:gd name="connsiteX5" fmla="*/ 1269365 w 1892353"/>
                  <a:gd name="connsiteY5" fmla="*/ 1016559 h 1772318"/>
                  <a:gd name="connsiteX6" fmla="*/ 1207002 w 1892353"/>
                  <a:gd name="connsiteY6" fmla="*/ 1772292 h 1772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353" h="1772318">
                    <a:moveTo>
                      <a:pt x="-27" y="1587215"/>
                    </a:moveTo>
                    <a:cubicBezTo>
                      <a:pt x="-27" y="1587215"/>
                      <a:pt x="387563" y="1598614"/>
                      <a:pt x="482114" y="1240529"/>
                    </a:cubicBezTo>
                    <a:cubicBezTo>
                      <a:pt x="576664" y="882445"/>
                      <a:pt x="651098" y="547159"/>
                      <a:pt x="897868" y="364093"/>
                    </a:cubicBezTo>
                    <a:cubicBezTo>
                      <a:pt x="1144639" y="181028"/>
                      <a:pt x="1691155" y="-27"/>
                      <a:pt x="1691155" y="-27"/>
                    </a:cubicBezTo>
                    <a:lnTo>
                      <a:pt x="1892327" y="557888"/>
                    </a:lnTo>
                    <a:cubicBezTo>
                      <a:pt x="1892327" y="557888"/>
                      <a:pt x="1369280" y="722849"/>
                      <a:pt x="1269365" y="1016559"/>
                    </a:cubicBezTo>
                    <a:cubicBezTo>
                      <a:pt x="1189809" y="1260137"/>
                      <a:pt x="1168451" y="1518971"/>
                      <a:pt x="1207002" y="1772292"/>
                    </a:cubicBez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55" name="Freeform: Shape 130">
                <a:extLst>
                  <a:ext uri="{FF2B5EF4-FFF2-40B4-BE49-F238E27FC236}">
                    <a16:creationId xmlns:a16="http://schemas.microsoft.com/office/drawing/2014/main" id="{27A64C60-26B7-4A40-6BDA-4297139292F4}"/>
                  </a:ext>
                </a:extLst>
              </p:cNvPr>
              <p:cNvSpPr/>
              <p:nvPr/>
            </p:nvSpPr>
            <p:spPr>
              <a:xfrm>
                <a:off x="4175677" y="3692195"/>
                <a:ext cx="279628" cy="253475"/>
              </a:xfrm>
              <a:custGeom>
                <a:avLst/>
                <a:gdLst>
                  <a:gd name="connsiteX0" fmla="*/ -27 w 279628"/>
                  <a:gd name="connsiteY0" fmla="*/ -27 h 253475"/>
                  <a:gd name="connsiteX1" fmla="*/ 279601 w 279628"/>
                  <a:gd name="connsiteY1" fmla="*/ 253449 h 253475"/>
                </a:gdLst>
                <a:ahLst/>
                <a:cxnLst>
                  <a:cxn ang="0">
                    <a:pos x="connsiteX0" y="connsiteY0"/>
                  </a:cxn>
                  <a:cxn ang="0">
                    <a:pos x="connsiteX1" y="connsiteY1"/>
                  </a:cxn>
                </a:cxnLst>
                <a:rect l="l" t="t" r="r" b="b"/>
                <a:pathLst>
                  <a:path w="279628" h="253475">
                    <a:moveTo>
                      <a:pt x="-27" y="-27"/>
                    </a:moveTo>
                    <a:cubicBezTo>
                      <a:pt x="45317" y="125652"/>
                      <a:pt x="150087" y="220625"/>
                      <a:pt x="279601" y="253449"/>
                    </a:cubicBez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56" name="Freeform: Shape 131">
                <a:extLst>
                  <a:ext uri="{FF2B5EF4-FFF2-40B4-BE49-F238E27FC236}">
                    <a16:creationId xmlns:a16="http://schemas.microsoft.com/office/drawing/2014/main" id="{468CF0EB-450F-818C-0E99-439F7812702C}"/>
                  </a:ext>
                </a:extLst>
              </p:cNvPr>
              <p:cNvSpPr/>
              <p:nvPr/>
            </p:nvSpPr>
            <p:spPr>
              <a:xfrm>
                <a:off x="1822640" y="4071738"/>
                <a:ext cx="2159241" cy="846260"/>
              </a:xfrm>
              <a:custGeom>
                <a:avLst/>
                <a:gdLst>
                  <a:gd name="connsiteX0" fmla="*/ 2159242 w 2159241"/>
                  <a:gd name="connsiteY0" fmla="*/ 407707 h 846260"/>
                  <a:gd name="connsiteX1" fmla="*/ 1715993 w 2159241"/>
                  <a:gd name="connsiteY1" fmla="*/ 407707 h 846260"/>
                  <a:gd name="connsiteX2" fmla="*/ 1614066 w 2159241"/>
                  <a:gd name="connsiteY2" fmla="*/ 775850 h 846260"/>
                  <a:gd name="connsiteX3" fmla="*/ 1433683 w 2159241"/>
                  <a:gd name="connsiteY3" fmla="*/ 0 h 846260"/>
                  <a:gd name="connsiteX4" fmla="*/ 1292863 w 2159241"/>
                  <a:gd name="connsiteY4" fmla="*/ 388261 h 846260"/>
                  <a:gd name="connsiteX5" fmla="*/ 893202 w 2159241"/>
                  <a:gd name="connsiteY5" fmla="*/ 388261 h 846260"/>
                  <a:gd name="connsiteX6" fmla="*/ 712818 w 2159241"/>
                  <a:gd name="connsiteY6" fmla="*/ 846260 h 846260"/>
                  <a:gd name="connsiteX7" fmla="*/ 548528 w 2159241"/>
                  <a:gd name="connsiteY7" fmla="*/ 76445 h 846260"/>
                  <a:gd name="connsiteX8" fmla="*/ 407708 w 2159241"/>
                  <a:gd name="connsiteY8" fmla="*/ 423130 h 846260"/>
                  <a:gd name="connsiteX9" fmla="*/ 0 w 2159241"/>
                  <a:gd name="connsiteY9" fmla="*/ 423130 h 846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9241" h="846260">
                    <a:moveTo>
                      <a:pt x="2159242" y="407707"/>
                    </a:moveTo>
                    <a:lnTo>
                      <a:pt x="1715993" y="407707"/>
                    </a:lnTo>
                    <a:lnTo>
                      <a:pt x="1614066" y="775850"/>
                    </a:lnTo>
                    <a:lnTo>
                      <a:pt x="1433683" y="0"/>
                    </a:lnTo>
                    <a:lnTo>
                      <a:pt x="1292863" y="388261"/>
                    </a:lnTo>
                    <a:lnTo>
                      <a:pt x="893202" y="388261"/>
                    </a:lnTo>
                    <a:lnTo>
                      <a:pt x="712818" y="846260"/>
                    </a:lnTo>
                    <a:lnTo>
                      <a:pt x="548528" y="76445"/>
                    </a:lnTo>
                    <a:lnTo>
                      <a:pt x="407708" y="423130"/>
                    </a:lnTo>
                    <a:lnTo>
                      <a:pt x="0" y="423130"/>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grpSp>
        <p:nvGrpSpPr>
          <p:cNvPr id="57" name="グループ化 56">
            <a:extLst>
              <a:ext uri="{FF2B5EF4-FFF2-40B4-BE49-F238E27FC236}">
                <a16:creationId xmlns:a16="http://schemas.microsoft.com/office/drawing/2014/main" id="{B58F104C-A561-1931-1390-FCC11E1B59B5}"/>
              </a:ext>
            </a:extLst>
          </p:cNvPr>
          <p:cNvGrpSpPr>
            <a:grpSpLocks noChangeAspect="1"/>
          </p:cNvGrpSpPr>
          <p:nvPr/>
        </p:nvGrpSpPr>
        <p:grpSpPr>
          <a:xfrm>
            <a:off x="936000" y="4996698"/>
            <a:ext cx="324000" cy="324000"/>
            <a:chOff x="3248802" y="3729209"/>
            <a:chExt cx="720000" cy="720000"/>
          </a:xfrm>
        </p:grpSpPr>
        <p:sp>
          <p:nvSpPr>
            <p:cNvPr id="58" name="Shape 31123">
              <a:extLst>
                <a:ext uri="{FF2B5EF4-FFF2-40B4-BE49-F238E27FC236}">
                  <a16:creationId xmlns:a16="http://schemas.microsoft.com/office/drawing/2014/main" id="{8530DA22-A147-E50C-D008-CD071662A329}"/>
                </a:ext>
              </a:extLst>
            </p:cNvPr>
            <p:cNvSpPr>
              <a:spLocks/>
            </p:cNvSpPr>
            <p:nvPr/>
          </p:nvSpPr>
          <p:spPr>
            <a:xfrm>
              <a:off x="3248802" y="3729209"/>
              <a:ext cx="720000" cy="720000"/>
            </a:xfrm>
            <a:prstGeom prst="ellipse">
              <a:avLst/>
            </a:prstGeom>
            <a:solidFill>
              <a:schemeClr val="bg1"/>
            </a:solidFill>
            <a:ln w="12700" cap="flat">
              <a:solidFill>
                <a:srgbClr val="BEBEBE"/>
              </a:solidFill>
              <a:miter lim="400000"/>
            </a:ln>
            <a:effectLst/>
          </p:spPr>
          <p:txBody>
            <a:bodyPr wrap="square" lIns="0" tIns="0" rIns="0" bIns="0" numCol="1" anchor="t">
              <a:noAutofit/>
            </a:bodyPr>
            <a:lstStyle/>
            <a:p>
              <a:endParaRPr sz="2532" dirty="0">
                <a:latin typeface="+mj-lt"/>
              </a:endParaRPr>
            </a:p>
          </p:txBody>
        </p:sp>
        <p:grpSp>
          <p:nvGrpSpPr>
            <p:cNvPr id="59" name="Group 115">
              <a:extLst>
                <a:ext uri="{FF2B5EF4-FFF2-40B4-BE49-F238E27FC236}">
                  <a16:creationId xmlns:a16="http://schemas.microsoft.com/office/drawing/2014/main" id="{F34D30A6-9F51-F861-89B3-A2C33884191F}"/>
                </a:ext>
              </a:extLst>
            </p:cNvPr>
            <p:cNvGrpSpPr>
              <a:grpSpLocks noChangeAspect="1"/>
            </p:cNvGrpSpPr>
            <p:nvPr/>
          </p:nvGrpSpPr>
          <p:grpSpPr>
            <a:xfrm>
              <a:off x="3356162" y="3932560"/>
              <a:ext cx="505280" cy="313298"/>
              <a:chOff x="1136003" y="2425850"/>
              <a:chExt cx="4597243" cy="2850492"/>
            </a:xfrm>
          </p:grpSpPr>
          <p:sp>
            <p:nvSpPr>
              <p:cNvPr id="60" name="Freeform: Shape 116">
                <a:extLst>
                  <a:ext uri="{FF2B5EF4-FFF2-40B4-BE49-F238E27FC236}">
                    <a16:creationId xmlns:a16="http://schemas.microsoft.com/office/drawing/2014/main" id="{3CEA3E36-8DAB-86F2-2CC3-D8244C8988C4}"/>
                  </a:ext>
                </a:extLst>
              </p:cNvPr>
              <p:cNvSpPr/>
              <p:nvPr/>
            </p:nvSpPr>
            <p:spPr>
              <a:xfrm>
                <a:off x="1136003" y="2425850"/>
                <a:ext cx="3268236" cy="2850492"/>
              </a:xfrm>
              <a:custGeom>
                <a:avLst/>
                <a:gdLst>
                  <a:gd name="connsiteX0" fmla="*/ 2932321 w 3268236"/>
                  <a:gd name="connsiteY0" fmla="*/ 1298163 h 2850492"/>
                  <a:gd name="connsiteX1" fmla="*/ 3268215 w 3268236"/>
                  <a:gd name="connsiteY1" fmla="*/ 2274595 h 2850492"/>
                  <a:gd name="connsiteX2" fmla="*/ 2699179 w 3268236"/>
                  <a:gd name="connsiteY2" fmla="*/ 2611089 h 2850492"/>
                  <a:gd name="connsiteX3" fmla="*/ 2424575 w 3268236"/>
                  <a:gd name="connsiteY3" fmla="*/ 2099739 h 2850492"/>
                  <a:gd name="connsiteX4" fmla="*/ 2163191 w 3268236"/>
                  <a:gd name="connsiteY4" fmla="*/ 2430825 h 2850492"/>
                  <a:gd name="connsiteX5" fmla="*/ 850861 w 3268236"/>
                  <a:gd name="connsiteY5" fmla="*/ 2772125 h 2850492"/>
                  <a:gd name="connsiteX6" fmla="*/ 64906 w 3268236"/>
                  <a:gd name="connsiteY6" fmla="*/ 1827539 h 2850492"/>
                  <a:gd name="connsiteX7" fmla="*/ 305259 w 3268236"/>
                  <a:gd name="connsiteY7" fmla="*/ 372204 h 2850492"/>
                  <a:gd name="connsiteX8" fmla="*/ 864081 w 3268236"/>
                  <a:gd name="connsiteY8" fmla="*/ 6267 h 2850492"/>
                  <a:gd name="connsiteX9" fmla="*/ 1356205 w 3268236"/>
                  <a:gd name="connsiteY9" fmla="*/ 413064 h 285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8236" h="2850492">
                    <a:moveTo>
                      <a:pt x="2932321" y="1298163"/>
                    </a:moveTo>
                    <a:cubicBezTo>
                      <a:pt x="3000222" y="1453791"/>
                      <a:pt x="3268215" y="2274595"/>
                      <a:pt x="3268215" y="2274595"/>
                    </a:cubicBezTo>
                    <a:lnTo>
                      <a:pt x="2699179" y="2611089"/>
                    </a:lnTo>
                    <a:lnTo>
                      <a:pt x="2424575" y="2099739"/>
                    </a:lnTo>
                    <a:cubicBezTo>
                      <a:pt x="2330236" y="2219915"/>
                      <a:pt x="2254525" y="2333482"/>
                      <a:pt x="2163191" y="2430825"/>
                    </a:cubicBezTo>
                    <a:cubicBezTo>
                      <a:pt x="1802661" y="2815989"/>
                      <a:pt x="1285300" y="2951789"/>
                      <a:pt x="850861" y="2772125"/>
                    </a:cubicBezTo>
                    <a:cubicBezTo>
                      <a:pt x="416423" y="2592461"/>
                      <a:pt x="183280" y="2255367"/>
                      <a:pt x="64906" y="1827539"/>
                    </a:cubicBezTo>
                    <a:cubicBezTo>
                      <a:pt x="-78705" y="1308978"/>
                      <a:pt x="22243" y="821663"/>
                      <a:pt x="305259" y="372204"/>
                    </a:cubicBezTo>
                    <a:cubicBezTo>
                      <a:pt x="425748" y="171167"/>
                      <a:pt x="631635" y="36347"/>
                      <a:pt x="864081" y="6267"/>
                    </a:cubicBezTo>
                    <a:cubicBezTo>
                      <a:pt x="1236629" y="-49014"/>
                      <a:pt x="1295515" y="274260"/>
                      <a:pt x="1356205" y="413064"/>
                    </a:cubicBezTo>
                  </a:path>
                </a:pathLst>
              </a:custGeom>
              <a:solidFill>
                <a:srgbClr val="B90066"/>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61" name="Freeform: Shape 117">
                <a:extLst>
                  <a:ext uri="{FF2B5EF4-FFF2-40B4-BE49-F238E27FC236}">
                    <a16:creationId xmlns:a16="http://schemas.microsoft.com/office/drawing/2014/main" id="{E0BC2072-E89A-88EE-EC18-5BABAC4F9C7E}"/>
                  </a:ext>
                </a:extLst>
              </p:cNvPr>
              <p:cNvSpPr/>
              <p:nvPr/>
            </p:nvSpPr>
            <p:spPr>
              <a:xfrm>
                <a:off x="1820293" y="2603996"/>
                <a:ext cx="3912953" cy="2096682"/>
              </a:xfrm>
              <a:custGeom>
                <a:avLst/>
                <a:gdLst>
                  <a:gd name="connsiteX0" fmla="*/ 28969 w 3912953"/>
                  <a:gd name="connsiteY0" fmla="*/ 1389212 h 2096682"/>
                  <a:gd name="connsiteX1" fmla="*/ 22960 w 3912953"/>
                  <a:gd name="connsiteY1" fmla="*/ 951169 h 2096682"/>
                  <a:gd name="connsiteX2" fmla="*/ 383490 w 3912953"/>
                  <a:gd name="connsiteY2" fmla="*/ 413981 h 2096682"/>
                  <a:gd name="connsiteX3" fmla="*/ 1303443 w 3912953"/>
                  <a:gd name="connsiteY3" fmla="*/ 113540 h 2096682"/>
                  <a:gd name="connsiteX4" fmla="*/ 2919819 w 3912953"/>
                  <a:gd name="connsiteY4" fmla="*/ 27013 h 2096682"/>
                  <a:gd name="connsiteX5" fmla="*/ 3640879 w 3912953"/>
                  <a:gd name="connsiteY5" fmla="*/ -27 h 2096682"/>
                  <a:gd name="connsiteX6" fmla="*/ 3896856 w 3912953"/>
                  <a:gd name="connsiteY6" fmla="*/ 108733 h 2096682"/>
                  <a:gd name="connsiteX7" fmla="*/ 3804920 w 3912953"/>
                  <a:gd name="connsiteY7" fmla="*/ 401963 h 2096682"/>
                  <a:gd name="connsiteX8" fmla="*/ 2903595 w 3912953"/>
                  <a:gd name="connsiteY8" fmla="*/ 927735 h 2096682"/>
                  <a:gd name="connsiteX9" fmla="*/ 1822005 w 3912953"/>
                  <a:gd name="connsiteY9" fmla="*/ 1241996 h 2096682"/>
                  <a:gd name="connsiteX10" fmla="*/ 1682600 w 3912953"/>
                  <a:gd name="connsiteY10" fmla="*/ 1291268 h 2096682"/>
                  <a:gd name="connsiteX11" fmla="*/ 1328079 w 3912953"/>
                  <a:gd name="connsiteY11" fmla="*/ 1561665 h 2096682"/>
                  <a:gd name="connsiteX12" fmla="*/ 1063690 w 3912953"/>
                  <a:gd name="connsiteY12" fmla="*/ 1905369 h 2096682"/>
                  <a:gd name="connsiteX13" fmla="*/ 314389 w 3912953"/>
                  <a:gd name="connsiteY13" fmla="*/ 1938417 h 2096682"/>
                  <a:gd name="connsiteX14" fmla="*/ 28969 w 3912953"/>
                  <a:gd name="connsiteY14" fmla="*/ 1389212 h 209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12953" h="2096682">
                    <a:moveTo>
                      <a:pt x="28969" y="1389212"/>
                    </a:moveTo>
                    <a:cubicBezTo>
                      <a:pt x="-7535" y="1245715"/>
                      <a:pt x="-9595" y="1095615"/>
                      <a:pt x="22960" y="951169"/>
                    </a:cubicBezTo>
                    <a:cubicBezTo>
                      <a:pt x="78061" y="736101"/>
                      <a:pt x="205335" y="546463"/>
                      <a:pt x="383490" y="413981"/>
                    </a:cubicBezTo>
                    <a:cubicBezTo>
                      <a:pt x="642675" y="203955"/>
                      <a:pt x="970259" y="96974"/>
                      <a:pt x="1303443" y="113540"/>
                    </a:cubicBezTo>
                    <a:cubicBezTo>
                      <a:pt x="1844238" y="138777"/>
                      <a:pt x="2381428" y="62465"/>
                      <a:pt x="2919819" y="27013"/>
                    </a:cubicBezTo>
                    <a:cubicBezTo>
                      <a:pt x="3160172" y="11390"/>
                      <a:pt x="3400526" y="2978"/>
                      <a:pt x="3640879" y="-27"/>
                    </a:cubicBezTo>
                    <a:cubicBezTo>
                      <a:pt x="3737020" y="-27"/>
                      <a:pt x="3850588" y="-27"/>
                      <a:pt x="3896856" y="108733"/>
                    </a:cubicBezTo>
                    <a:cubicBezTo>
                      <a:pt x="3943123" y="217493"/>
                      <a:pt x="3882434" y="321445"/>
                      <a:pt x="3804920" y="401963"/>
                    </a:cubicBezTo>
                    <a:cubicBezTo>
                      <a:pt x="3554701" y="651828"/>
                      <a:pt x="3244260" y="832916"/>
                      <a:pt x="2903595" y="927735"/>
                    </a:cubicBezTo>
                    <a:cubicBezTo>
                      <a:pt x="2543065" y="1036494"/>
                      <a:pt x="2182535" y="1136841"/>
                      <a:pt x="1822005" y="1241996"/>
                    </a:cubicBezTo>
                    <a:cubicBezTo>
                      <a:pt x="1774535" y="1255816"/>
                      <a:pt x="1728868" y="1275645"/>
                      <a:pt x="1682600" y="1291268"/>
                    </a:cubicBezTo>
                    <a:cubicBezTo>
                      <a:pt x="1535931" y="1336178"/>
                      <a:pt x="1410178" y="1432097"/>
                      <a:pt x="1328079" y="1561665"/>
                    </a:cubicBezTo>
                    <a:cubicBezTo>
                      <a:pt x="1249976" y="1683608"/>
                      <a:pt x="1161520" y="1798599"/>
                      <a:pt x="1063690" y="1905369"/>
                    </a:cubicBezTo>
                    <a:cubicBezTo>
                      <a:pt x="840162" y="2149928"/>
                      <a:pt x="562553" y="2158941"/>
                      <a:pt x="314389" y="1938417"/>
                    </a:cubicBezTo>
                    <a:cubicBezTo>
                      <a:pt x="176354" y="1781046"/>
                      <a:pt x="78428" y="1592616"/>
                      <a:pt x="28969" y="1389212"/>
                    </a:cubicBezTo>
                    <a:close/>
                  </a:path>
                </a:pathLst>
              </a:custGeom>
              <a:solidFill>
                <a:srgbClr val="FFFFFF"/>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nvGrpSpPr>
              <p:cNvPr id="62" name="Group 118">
                <a:extLst>
                  <a:ext uri="{FF2B5EF4-FFF2-40B4-BE49-F238E27FC236}">
                    <a16:creationId xmlns:a16="http://schemas.microsoft.com/office/drawing/2014/main" id="{828AB7CE-06B8-E808-7E98-AE80DC2CADD0}"/>
                  </a:ext>
                </a:extLst>
              </p:cNvPr>
              <p:cNvGrpSpPr/>
              <p:nvPr/>
            </p:nvGrpSpPr>
            <p:grpSpPr>
              <a:xfrm>
                <a:off x="1970173" y="2819039"/>
                <a:ext cx="3188593" cy="1417538"/>
                <a:chOff x="1979698" y="2804752"/>
                <a:chExt cx="3188593" cy="1417538"/>
              </a:xfrm>
            </p:grpSpPr>
            <p:sp>
              <p:nvSpPr>
                <p:cNvPr id="63" name="Freeform: Shape 119">
                  <a:extLst>
                    <a:ext uri="{FF2B5EF4-FFF2-40B4-BE49-F238E27FC236}">
                      <a16:creationId xmlns:a16="http://schemas.microsoft.com/office/drawing/2014/main" id="{0FB8677D-F44A-71E9-CBF1-F8879919AB69}"/>
                    </a:ext>
                  </a:extLst>
                </p:cNvPr>
                <p:cNvSpPr/>
                <p:nvPr/>
              </p:nvSpPr>
              <p:spPr>
                <a:xfrm>
                  <a:off x="1979698" y="2960971"/>
                  <a:ext cx="3188593" cy="1261319"/>
                </a:xfrm>
                <a:custGeom>
                  <a:avLst/>
                  <a:gdLst>
                    <a:gd name="connsiteX0" fmla="*/ -34 w 3188593"/>
                    <a:gd name="connsiteY0" fmla="*/ 1261276 h 1261319"/>
                    <a:gd name="connsiteX1" fmla="*/ 1186069 w 3188593"/>
                    <a:gd name="connsiteY1" fmla="*/ 358102 h 1261319"/>
                    <a:gd name="connsiteX2" fmla="*/ 2890008 w 3188593"/>
                    <a:gd name="connsiteY2" fmla="*/ 33515 h 1261319"/>
                    <a:gd name="connsiteX3" fmla="*/ 3188559 w 3188593"/>
                    <a:gd name="connsiteY3" fmla="*/ -44 h 1261319"/>
                  </a:gdLst>
                  <a:ahLst/>
                  <a:cxnLst>
                    <a:cxn ang="0">
                      <a:pos x="connsiteX0" y="connsiteY0"/>
                    </a:cxn>
                    <a:cxn ang="0">
                      <a:pos x="connsiteX1" y="connsiteY1"/>
                    </a:cxn>
                    <a:cxn ang="0">
                      <a:pos x="connsiteX2" y="connsiteY2"/>
                    </a:cxn>
                    <a:cxn ang="0">
                      <a:pos x="connsiteX3" y="connsiteY3"/>
                    </a:cxn>
                  </a:cxnLst>
                  <a:rect l="l" t="t" r="r" b="b"/>
                  <a:pathLst>
                    <a:path w="3188593" h="1261319">
                      <a:moveTo>
                        <a:pt x="-34" y="1261276"/>
                      </a:moveTo>
                      <a:cubicBezTo>
                        <a:pt x="-34" y="1261276"/>
                        <a:pt x="308352" y="605737"/>
                        <a:pt x="1186069" y="358102"/>
                      </a:cubicBezTo>
                      <a:cubicBezTo>
                        <a:pt x="1744458" y="204533"/>
                        <a:pt x="2314268" y="95990"/>
                        <a:pt x="2890008" y="33515"/>
                      </a:cubicBezTo>
                      <a:lnTo>
                        <a:pt x="3188559" y="-44"/>
                      </a:lnTo>
                    </a:path>
                  </a:pathLst>
                </a:custGeom>
                <a:solidFill>
                  <a:srgbClr val="FFFFFF"/>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64" name="Freeform: Shape 120">
                  <a:extLst>
                    <a:ext uri="{FF2B5EF4-FFF2-40B4-BE49-F238E27FC236}">
                      <a16:creationId xmlns:a16="http://schemas.microsoft.com/office/drawing/2014/main" id="{A2FD3E49-3CD0-DCD1-5615-ADFE06836BC8}"/>
                    </a:ext>
                  </a:extLst>
                </p:cNvPr>
                <p:cNvSpPr/>
                <p:nvPr/>
              </p:nvSpPr>
              <p:spPr>
                <a:xfrm>
                  <a:off x="2440254" y="3148433"/>
                  <a:ext cx="571644" cy="594787"/>
                </a:xfrm>
                <a:custGeom>
                  <a:avLst/>
                  <a:gdLst>
                    <a:gd name="connsiteX0" fmla="*/ 233749 w 571644"/>
                    <a:gd name="connsiteY0" fmla="*/ 0 h 594787"/>
                    <a:gd name="connsiteX1" fmla="*/ 0 w 571644"/>
                    <a:gd name="connsiteY1" fmla="*/ 527093 h 594787"/>
                    <a:gd name="connsiteX2" fmla="*/ 571644 w 571644"/>
                    <a:gd name="connsiteY2" fmla="*/ 594787 h 594787"/>
                  </a:gdLst>
                  <a:ahLst/>
                  <a:cxnLst>
                    <a:cxn ang="0">
                      <a:pos x="connsiteX0" y="connsiteY0"/>
                    </a:cxn>
                    <a:cxn ang="0">
                      <a:pos x="connsiteX1" y="connsiteY1"/>
                    </a:cxn>
                    <a:cxn ang="0">
                      <a:pos x="connsiteX2" y="connsiteY2"/>
                    </a:cxn>
                  </a:cxnLst>
                  <a:rect l="l" t="t" r="r" b="b"/>
                  <a:pathLst>
                    <a:path w="571644" h="594787">
                      <a:moveTo>
                        <a:pt x="233749" y="0"/>
                      </a:moveTo>
                      <a:lnTo>
                        <a:pt x="0" y="527093"/>
                      </a:lnTo>
                      <a:lnTo>
                        <a:pt x="571644" y="594787"/>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65" name="Freeform: Shape 121">
                  <a:extLst>
                    <a:ext uri="{FF2B5EF4-FFF2-40B4-BE49-F238E27FC236}">
                      <a16:creationId xmlns:a16="http://schemas.microsoft.com/office/drawing/2014/main" id="{1139AF1B-FD83-9EDE-AC8E-1BE5D77F734D}"/>
                    </a:ext>
                  </a:extLst>
                </p:cNvPr>
                <p:cNvSpPr/>
                <p:nvPr/>
              </p:nvSpPr>
              <p:spPr>
                <a:xfrm>
                  <a:off x="3165802" y="2962128"/>
                  <a:ext cx="472705" cy="465762"/>
                </a:xfrm>
                <a:custGeom>
                  <a:avLst/>
                  <a:gdLst>
                    <a:gd name="connsiteX0" fmla="*/ 302601 w 472705"/>
                    <a:gd name="connsiteY0" fmla="*/ 0 h 465762"/>
                    <a:gd name="connsiteX1" fmla="*/ 0 w 472705"/>
                    <a:gd name="connsiteY1" fmla="*/ 347731 h 465762"/>
                    <a:gd name="connsiteX2" fmla="*/ 472706 w 472705"/>
                    <a:gd name="connsiteY2" fmla="*/ 465762 h 465762"/>
                  </a:gdLst>
                  <a:ahLst/>
                  <a:cxnLst>
                    <a:cxn ang="0">
                      <a:pos x="connsiteX0" y="connsiteY0"/>
                    </a:cxn>
                    <a:cxn ang="0">
                      <a:pos x="connsiteX1" y="connsiteY1"/>
                    </a:cxn>
                    <a:cxn ang="0">
                      <a:pos x="connsiteX2" y="connsiteY2"/>
                    </a:cxn>
                  </a:cxnLst>
                  <a:rect l="l" t="t" r="r" b="b"/>
                  <a:pathLst>
                    <a:path w="472705" h="465762">
                      <a:moveTo>
                        <a:pt x="302601" y="0"/>
                      </a:moveTo>
                      <a:lnTo>
                        <a:pt x="0" y="347731"/>
                      </a:lnTo>
                      <a:lnTo>
                        <a:pt x="472706" y="465762"/>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66" name="Freeform: Shape 122">
                  <a:extLst>
                    <a:ext uri="{FF2B5EF4-FFF2-40B4-BE49-F238E27FC236}">
                      <a16:creationId xmlns:a16="http://schemas.microsoft.com/office/drawing/2014/main" id="{2303B2C8-59E3-4D25-1512-1C7258DC985A}"/>
                    </a:ext>
                  </a:extLst>
                </p:cNvPr>
                <p:cNvSpPr/>
                <p:nvPr/>
              </p:nvSpPr>
              <p:spPr>
                <a:xfrm>
                  <a:off x="3956152" y="2836574"/>
                  <a:ext cx="383603" cy="453612"/>
                </a:xfrm>
                <a:custGeom>
                  <a:avLst/>
                  <a:gdLst>
                    <a:gd name="connsiteX0" fmla="*/ 264414 w 383603"/>
                    <a:gd name="connsiteY0" fmla="*/ 0 h 453612"/>
                    <a:gd name="connsiteX1" fmla="*/ 0 w 383603"/>
                    <a:gd name="connsiteY1" fmla="*/ 296237 h 453612"/>
                    <a:gd name="connsiteX2" fmla="*/ 383603 w 383603"/>
                    <a:gd name="connsiteY2" fmla="*/ 453612 h 453612"/>
                  </a:gdLst>
                  <a:ahLst/>
                  <a:cxnLst>
                    <a:cxn ang="0">
                      <a:pos x="connsiteX0" y="connsiteY0"/>
                    </a:cxn>
                    <a:cxn ang="0">
                      <a:pos x="connsiteX1" y="connsiteY1"/>
                    </a:cxn>
                    <a:cxn ang="0">
                      <a:pos x="connsiteX2" y="connsiteY2"/>
                    </a:cxn>
                  </a:cxnLst>
                  <a:rect l="l" t="t" r="r" b="b"/>
                  <a:pathLst>
                    <a:path w="383603" h="453612">
                      <a:moveTo>
                        <a:pt x="264414" y="0"/>
                      </a:moveTo>
                      <a:lnTo>
                        <a:pt x="0" y="296237"/>
                      </a:lnTo>
                      <a:lnTo>
                        <a:pt x="383603" y="453612"/>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67" name="Freeform: Shape 123">
                  <a:extLst>
                    <a:ext uri="{FF2B5EF4-FFF2-40B4-BE49-F238E27FC236}">
                      <a16:creationId xmlns:a16="http://schemas.microsoft.com/office/drawing/2014/main" id="{9184236D-B17F-1A1D-575F-0282F24C2354}"/>
                    </a:ext>
                  </a:extLst>
                </p:cNvPr>
                <p:cNvSpPr/>
                <p:nvPr/>
              </p:nvSpPr>
              <p:spPr>
                <a:xfrm>
                  <a:off x="4734352" y="2804752"/>
                  <a:ext cx="251106" cy="359881"/>
                </a:xfrm>
                <a:custGeom>
                  <a:avLst/>
                  <a:gdLst>
                    <a:gd name="connsiteX0" fmla="*/ 205977 w 251106"/>
                    <a:gd name="connsiteY0" fmla="*/ 0 h 359881"/>
                    <a:gd name="connsiteX1" fmla="*/ 0 w 251106"/>
                    <a:gd name="connsiteY1" fmla="*/ 204820 h 359881"/>
                    <a:gd name="connsiteX2" fmla="*/ 251107 w 251106"/>
                    <a:gd name="connsiteY2" fmla="*/ 359881 h 359881"/>
                  </a:gdLst>
                  <a:ahLst/>
                  <a:cxnLst>
                    <a:cxn ang="0">
                      <a:pos x="connsiteX0" y="connsiteY0"/>
                    </a:cxn>
                    <a:cxn ang="0">
                      <a:pos x="connsiteX1" y="connsiteY1"/>
                    </a:cxn>
                    <a:cxn ang="0">
                      <a:pos x="connsiteX2" y="connsiteY2"/>
                    </a:cxn>
                  </a:cxnLst>
                  <a:rect l="l" t="t" r="r" b="b"/>
                  <a:pathLst>
                    <a:path w="251106" h="359881">
                      <a:moveTo>
                        <a:pt x="205977" y="0"/>
                      </a:moveTo>
                      <a:lnTo>
                        <a:pt x="0" y="204820"/>
                      </a:lnTo>
                      <a:lnTo>
                        <a:pt x="251107" y="359881"/>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grpSp>
    </p:spTree>
    <p:extLst>
      <p:ext uri="{BB962C8B-B14F-4D97-AF65-F5344CB8AC3E}">
        <p14:creationId xmlns:p14="http://schemas.microsoft.com/office/powerpoint/2010/main" val="584762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C5CED-EB58-A2B5-2982-294251A2144F}"/>
            </a:ext>
          </a:extLst>
        </p:cNvPr>
        <p:cNvGrpSpPr/>
        <p:nvPr/>
      </p:nvGrpSpPr>
      <p:grpSpPr>
        <a:xfrm>
          <a:off x="0" y="0"/>
          <a:ext cx="0" cy="0"/>
          <a:chOff x="0" y="0"/>
          <a:chExt cx="0" cy="0"/>
        </a:xfrm>
      </p:grpSpPr>
      <p:sp>
        <p:nvSpPr>
          <p:cNvPr id="7" name="フリーフォーム: 図形 6">
            <a:extLst>
              <a:ext uri="{FF2B5EF4-FFF2-40B4-BE49-F238E27FC236}">
                <a16:creationId xmlns:a16="http://schemas.microsoft.com/office/drawing/2014/main" id="{143CC765-8A68-888C-821A-764FA4AF431C}"/>
              </a:ext>
            </a:extLst>
          </p:cNvPr>
          <p:cNvSpPr/>
          <p:nvPr/>
        </p:nvSpPr>
        <p:spPr bwMode="auto">
          <a:xfrm>
            <a:off x="2493563" y="2701126"/>
            <a:ext cx="956474" cy="2199048"/>
          </a:xfrm>
          <a:custGeom>
            <a:avLst/>
            <a:gdLst>
              <a:gd name="connsiteX0" fmla="*/ 0 w 956474"/>
              <a:gd name="connsiteY0" fmla="*/ 2199048 h 2199048"/>
              <a:gd name="connsiteX1" fmla="*/ 0 w 956474"/>
              <a:gd name="connsiteY1" fmla="*/ 1952216 h 2199048"/>
              <a:gd name="connsiteX2" fmla="*/ 30854 w 956474"/>
              <a:gd name="connsiteY2" fmla="*/ 1952216 h 2199048"/>
              <a:gd name="connsiteX3" fmla="*/ 30854 w 956474"/>
              <a:gd name="connsiteY3" fmla="*/ 1893313 h 2199048"/>
              <a:gd name="connsiteX4" fmla="*/ 39269 w 956474"/>
              <a:gd name="connsiteY4" fmla="*/ 1893313 h 2199048"/>
              <a:gd name="connsiteX5" fmla="*/ 39269 w 956474"/>
              <a:gd name="connsiteY5" fmla="*/ 1828800 h 2199048"/>
              <a:gd name="connsiteX6" fmla="*/ 75733 w 956474"/>
              <a:gd name="connsiteY6" fmla="*/ 1828800 h 2199048"/>
              <a:gd name="connsiteX7" fmla="*/ 75733 w 956474"/>
              <a:gd name="connsiteY7" fmla="*/ 1795141 h 2199048"/>
              <a:gd name="connsiteX8" fmla="*/ 86952 w 956474"/>
              <a:gd name="connsiteY8" fmla="*/ 1795141 h 2199048"/>
              <a:gd name="connsiteX9" fmla="*/ 86952 w 956474"/>
              <a:gd name="connsiteY9" fmla="*/ 1772702 h 2199048"/>
              <a:gd name="connsiteX10" fmla="*/ 98172 w 956474"/>
              <a:gd name="connsiteY10" fmla="*/ 1772702 h 2199048"/>
              <a:gd name="connsiteX11" fmla="*/ 98172 w 956474"/>
              <a:gd name="connsiteY11" fmla="*/ 1736238 h 2199048"/>
              <a:gd name="connsiteX12" fmla="*/ 112197 w 956474"/>
              <a:gd name="connsiteY12" fmla="*/ 1736238 h 2199048"/>
              <a:gd name="connsiteX13" fmla="*/ 112197 w 956474"/>
              <a:gd name="connsiteY13" fmla="*/ 1694165 h 2199048"/>
              <a:gd name="connsiteX14" fmla="*/ 143050 w 956474"/>
              <a:gd name="connsiteY14" fmla="*/ 1694165 h 2199048"/>
              <a:gd name="connsiteX15" fmla="*/ 143050 w 956474"/>
              <a:gd name="connsiteY15" fmla="*/ 1657701 h 2199048"/>
              <a:gd name="connsiteX16" fmla="*/ 154270 w 956474"/>
              <a:gd name="connsiteY16" fmla="*/ 1657701 h 2199048"/>
              <a:gd name="connsiteX17" fmla="*/ 154270 w 956474"/>
              <a:gd name="connsiteY17" fmla="*/ 1626847 h 2199048"/>
              <a:gd name="connsiteX18" fmla="*/ 176709 w 956474"/>
              <a:gd name="connsiteY18" fmla="*/ 1626847 h 2199048"/>
              <a:gd name="connsiteX19" fmla="*/ 176709 w 956474"/>
              <a:gd name="connsiteY19" fmla="*/ 1551114 h 2199048"/>
              <a:gd name="connsiteX20" fmla="*/ 210368 w 956474"/>
              <a:gd name="connsiteY20" fmla="*/ 1551114 h 2199048"/>
              <a:gd name="connsiteX21" fmla="*/ 210368 w 956474"/>
              <a:gd name="connsiteY21" fmla="*/ 1441723 h 2199048"/>
              <a:gd name="connsiteX22" fmla="*/ 230003 w 956474"/>
              <a:gd name="connsiteY22" fmla="*/ 1441723 h 2199048"/>
              <a:gd name="connsiteX23" fmla="*/ 230003 w 956474"/>
              <a:gd name="connsiteY23" fmla="*/ 1391235 h 2199048"/>
              <a:gd name="connsiteX24" fmla="*/ 241222 w 956474"/>
              <a:gd name="connsiteY24" fmla="*/ 1391235 h 2199048"/>
              <a:gd name="connsiteX25" fmla="*/ 241222 w 956474"/>
              <a:gd name="connsiteY25" fmla="*/ 1360381 h 2199048"/>
              <a:gd name="connsiteX26" fmla="*/ 260857 w 956474"/>
              <a:gd name="connsiteY26" fmla="*/ 1360381 h 2199048"/>
              <a:gd name="connsiteX27" fmla="*/ 260857 w 956474"/>
              <a:gd name="connsiteY27" fmla="*/ 1318307 h 2199048"/>
              <a:gd name="connsiteX28" fmla="*/ 277686 w 956474"/>
              <a:gd name="connsiteY28" fmla="*/ 1318307 h 2199048"/>
              <a:gd name="connsiteX29" fmla="*/ 277686 w 956474"/>
              <a:gd name="connsiteY29" fmla="*/ 1234160 h 2199048"/>
              <a:gd name="connsiteX30" fmla="*/ 300125 w 956474"/>
              <a:gd name="connsiteY30" fmla="*/ 1234160 h 2199048"/>
              <a:gd name="connsiteX31" fmla="*/ 300125 w 956474"/>
              <a:gd name="connsiteY31" fmla="*/ 1192086 h 2199048"/>
              <a:gd name="connsiteX32" fmla="*/ 314150 w 956474"/>
              <a:gd name="connsiteY32" fmla="*/ 1192086 h 2199048"/>
              <a:gd name="connsiteX33" fmla="*/ 314150 w 956474"/>
              <a:gd name="connsiteY33" fmla="*/ 1141598 h 2199048"/>
              <a:gd name="connsiteX34" fmla="*/ 347809 w 956474"/>
              <a:gd name="connsiteY34" fmla="*/ 1141598 h 2199048"/>
              <a:gd name="connsiteX35" fmla="*/ 347809 w 956474"/>
              <a:gd name="connsiteY35" fmla="*/ 1093914 h 2199048"/>
              <a:gd name="connsiteX36" fmla="*/ 417931 w 956474"/>
              <a:gd name="connsiteY36" fmla="*/ 1093914 h 2199048"/>
              <a:gd name="connsiteX37" fmla="*/ 417931 w 956474"/>
              <a:gd name="connsiteY37" fmla="*/ 1035011 h 2199048"/>
              <a:gd name="connsiteX38" fmla="*/ 431956 w 956474"/>
              <a:gd name="connsiteY38" fmla="*/ 1035011 h 2199048"/>
              <a:gd name="connsiteX39" fmla="*/ 431956 w 956474"/>
              <a:gd name="connsiteY39" fmla="*/ 981718 h 2199048"/>
              <a:gd name="connsiteX40" fmla="*/ 507689 w 956474"/>
              <a:gd name="connsiteY40" fmla="*/ 981718 h 2199048"/>
              <a:gd name="connsiteX41" fmla="*/ 507689 w 956474"/>
              <a:gd name="connsiteY41" fmla="*/ 855497 h 2199048"/>
              <a:gd name="connsiteX42" fmla="*/ 527323 w 956474"/>
              <a:gd name="connsiteY42" fmla="*/ 855497 h 2199048"/>
              <a:gd name="connsiteX43" fmla="*/ 527323 w 956474"/>
              <a:gd name="connsiteY43" fmla="*/ 737691 h 2199048"/>
              <a:gd name="connsiteX44" fmla="*/ 558177 w 956474"/>
              <a:gd name="connsiteY44" fmla="*/ 737691 h 2199048"/>
              <a:gd name="connsiteX45" fmla="*/ 558177 w 956474"/>
              <a:gd name="connsiteY45" fmla="*/ 597446 h 2199048"/>
              <a:gd name="connsiteX46" fmla="*/ 608665 w 956474"/>
              <a:gd name="connsiteY46" fmla="*/ 597446 h 2199048"/>
              <a:gd name="connsiteX47" fmla="*/ 608665 w 956474"/>
              <a:gd name="connsiteY47" fmla="*/ 532933 h 2199048"/>
              <a:gd name="connsiteX48" fmla="*/ 625495 w 956474"/>
              <a:gd name="connsiteY48" fmla="*/ 532933 h 2199048"/>
              <a:gd name="connsiteX49" fmla="*/ 625495 w 956474"/>
              <a:gd name="connsiteY49" fmla="*/ 457200 h 2199048"/>
              <a:gd name="connsiteX50" fmla="*/ 650739 w 956474"/>
              <a:gd name="connsiteY50" fmla="*/ 457200 h 2199048"/>
              <a:gd name="connsiteX51" fmla="*/ 650739 w 956474"/>
              <a:gd name="connsiteY51" fmla="*/ 373053 h 2199048"/>
              <a:gd name="connsiteX52" fmla="*/ 844277 w 956474"/>
              <a:gd name="connsiteY52" fmla="*/ 373053 h 2199048"/>
              <a:gd name="connsiteX53" fmla="*/ 844277 w 956474"/>
              <a:gd name="connsiteY53" fmla="*/ 249637 h 2199048"/>
              <a:gd name="connsiteX54" fmla="*/ 914400 w 956474"/>
              <a:gd name="connsiteY54" fmla="*/ 249637 h 2199048"/>
              <a:gd name="connsiteX55" fmla="*/ 914400 w 956474"/>
              <a:gd name="connsiteY55" fmla="*/ 0 h 2199048"/>
              <a:gd name="connsiteX56" fmla="*/ 956474 w 956474"/>
              <a:gd name="connsiteY56" fmla="*/ 0 h 2199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956474" h="2199048">
                <a:moveTo>
                  <a:pt x="0" y="2199048"/>
                </a:moveTo>
                <a:lnTo>
                  <a:pt x="0" y="1952216"/>
                </a:lnTo>
                <a:lnTo>
                  <a:pt x="30854" y="1952216"/>
                </a:lnTo>
                <a:lnTo>
                  <a:pt x="30854" y="1893313"/>
                </a:lnTo>
                <a:lnTo>
                  <a:pt x="39269" y="1893313"/>
                </a:lnTo>
                <a:lnTo>
                  <a:pt x="39269" y="1828800"/>
                </a:lnTo>
                <a:lnTo>
                  <a:pt x="75733" y="1828800"/>
                </a:lnTo>
                <a:lnTo>
                  <a:pt x="75733" y="1795141"/>
                </a:lnTo>
                <a:lnTo>
                  <a:pt x="86952" y="1795141"/>
                </a:lnTo>
                <a:lnTo>
                  <a:pt x="86952" y="1772702"/>
                </a:lnTo>
                <a:lnTo>
                  <a:pt x="98172" y="1772702"/>
                </a:lnTo>
                <a:lnTo>
                  <a:pt x="98172" y="1736238"/>
                </a:lnTo>
                <a:lnTo>
                  <a:pt x="112197" y="1736238"/>
                </a:lnTo>
                <a:lnTo>
                  <a:pt x="112197" y="1694165"/>
                </a:lnTo>
                <a:lnTo>
                  <a:pt x="143050" y="1694165"/>
                </a:lnTo>
                <a:lnTo>
                  <a:pt x="143050" y="1657701"/>
                </a:lnTo>
                <a:lnTo>
                  <a:pt x="154270" y="1657701"/>
                </a:lnTo>
                <a:lnTo>
                  <a:pt x="154270" y="1626847"/>
                </a:lnTo>
                <a:lnTo>
                  <a:pt x="176709" y="1626847"/>
                </a:lnTo>
                <a:lnTo>
                  <a:pt x="176709" y="1551114"/>
                </a:lnTo>
                <a:lnTo>
                  <a:pt x="210368" y="1551114"/>
                </a:lnTo>
                <a:lnTo>
                  <a:pt x="210368" y="1441723"/>
                </a:lnTo>
                <a:lnTo>
                  <a:pt x="230003" y="1441723"/>
                </a:lnTo>
                <a:lnTo>
                  <a:pt x="230003" y="1391235"/>
                </a:lnTo>
                <a:lnTo>
                  <a:pt x="241222" y="1391235"/>
                </a:lnTo>
                <a:lnTo>
                  <a:pt x="241222" y="1360381"/>
                </a:lnTo>
                <a:lnTo>
                  <a:pt x="260857" y="1360381"/>
                </a:lnTo>
                <a:lnTo>
                  <a:pt x="260857" y="1318307"/>
                </a:lnTo>
                <a:lnTo>
                  <a:pt x="277686" y="1318307"/>
                </a:lnTo>
                <a:lnTo>
                  <a:pt x="277686" y="1234160"/>
                </a:lnTo>
                <a:lnTo>
                  <a:pt x="300125" y="1234160"/>
                </a:lnTo>
                <a:lnTo>
                  <a:pt x="300125" y="1192086"/>
                </a:lnTo>
                <a:lnTo>
                  <a:pt x="314150" y="1192086"/>
                </a:lnTo>
                <a:lnTo>
                  <a:pt x="314150" y="1141598"/>
                </a:lnTo>
                <a:lnTo>
                  <a:pt x="347809" y="1141598"/>
                </a:lnTo>
                <a:lnTo>
                  <a:pt x="347809" y="1093914"/>
                </a:lnTo>
                <a:lnTo>
                  <a:pt x="417931" y="1093914"/>
                </a:lnTo>
                <a:lnTo>
                  <a:pt x="417931" y="1035011"/>
                </a:lnTo>
                <a:lnTo>
                  <a:pt x="431956" y="1035011"/>
                </a:lnTo>
                <a:lnTo>
                  <a:pt x="431956" y="981718"/>
                </a:lnTo>
                <a:lnTo>
                  <a:pt x="507689" y="981718"/>
                </a:lnTo>
                <a:lnTo>
                  <a:pt x="507689" y="855497"/>
                </a:lnTo>
                <a:lnTo>
                  <a:pt x="527323" y="855497"/>
                </a:lnTo>
                <a:lnTo>
                  <a:pt x="527323" y="737691"/>
                </a:lnTo>
                <a:lnTo>
                  <a:pt x="558177" y="737691"/>
                </a:lnTo>
                <a:lnTo>
                  <a:pt x="558177" y="597446"/>
                </a:lnTo>
                <a:lnTo>
                  <a:pt x="608665" y="597446"/>
                </a:lnTo>
                <a:lnTo>
                  <a:pt x="608665" y="532933"/>
                </a:lnTo>
                <a:lnTo>
                  <a:pt x="625495" y="532933"/>
                </a:lnTo>
                <a:lnTo>
                  <a:pt x="625495" y="457200"/>
                </a:lnTo>
                <a:lnTo>
                  <a:pt x="650739" y="457200"/>
                </a:lnTo>
                <a:lnTo>
                  <a:pt x="650739" y="373053"/>
                </a:lnTo>
                <a:lnTo>
                  <a:pt x="844277" y="373053"/>
                </a:lnTo>
                <a:lnTo>
                  <a:pt x="844277" y="249637"/>
                </a:lnTo>
                <a:lnTo>
                  <a:pt x="914400" y="249637"/>
                </a:lnTo>
                <a:lnTo>
                  <a:pt x="914400" y="0"/>
                </a:lnTo>
                <a:lnTo>
                  <a:pt x="956474" y="0"/>
                </a:lnTo>
              </a:path>
            </a:pathLst>
          </a:custGeom>
          <a:noFill/>
          <a:ln w="19050" cap="flat" cmpd="sng" algn="ctr">
            <a:solidFill>
              <a:srgbClr val="BC136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5" name="フリーフォーム: 図形 4">
            <a:extLst>
              <a:ext uri="{FF2B5EF4-FFF2-40B4-BE49-F238E27FC236}">
                <a16:creationId xmlns:a16="http://schemas.microsoft.com/office/drawing/2014/main" id="{48F64510-4DEB-8AEA-8FC4-CB5B4E279AC4}"/>
              </a:ext>
            </a:extLst>
          </p:cNvPr>
          <p:cNvSpPr/>
          <p:nvPr/>
        </p:nvSpPr>
        <p:spPr bwMode="auto">
          <a:xfrm>
            <a:off x="2499173" y="2760029"/>
            <a:ext cx="2154169" cy="2140145"/>
          </a:xfrm>
          <a:custGeom>
            <a:avLst/>
            <a:gdLst>
              <a:gd name="connsiteX0" fmla="*/ 0 w 2154169"/>
              <a:gd name="connsiteY0" fmla="*/ 2140145 h 2140145"/>
              <a:gd name="connsiteX1" fmla="*/ 0 w 2154169"/>
              <a:gd name="connsiteY1" fmla="*/ 1747458 h 2140145"/>
              <a:gd name="connsiteX2" fmla="*/ 28049 w 2154169"/>
              <a:gd name="connsiteY2" fmla="*/ 1719409 h 2140145"/>
              <a:gd name="connsiteX3" fmla="*/ 28049 w 2154169"/>
              <a:gd name="connsiteY3" fmla="*/ 1677335 h 2140145"/>
              <a:gd name="connsiteX4" fmla="*/ 47683 w 2154169"/>
              <a:gd name="connsiteY4" fmla="*/ 1666116 h 2140145"/>
              <a:gd name="connsiteX5" fmla="*/ 47683 w 2154169"/>
              <a:gd name="connsiteY5" fmla="*/ 1632457 h 2140145"/>
              <a:gd name="connsiteX6" fmla="*/ 53293 w 2154169"/>
              <a:gd name="connsiteY6" fmla="*/ 1626847 h 2140145"/>
              <a:gd name="connsiteX7" fmla="*/ 53293 w 2154169"/>
              <a:gd name="connsiteY7" fmla="*/ 1601603 h 2140145"/>
              <a:gd name="connsiteX8" fmla="*/ 70123 w 2154169"/>
              <a:gd name="connsiteY8" fmla="*/ 1587578 h 2140145"/>
              <a:gd name="connsiteX9" fmla="*/ 70123 w 2154169"/>
              <a:gd name="connsiteY9" fmla="*/ 1545505 h 2140145"/>
              <a:gd name="connsiteX10" fmla="*/ 89757 w 2154169"/>
              <a:gd name="connsiteY10" fmla="*/ 1520261 h 2140145"/>
              <a:gd name="connsiteX11" fmla="*/ 106587 w 2154169"/>
              <a:gd name="connsiteY11" fmla="*/ 1520261 h 2140145"/>
              <a:gd name="connsiteX12" fmla="*/ 106587 w 2154169"/>
              <a:gd name="connsiteY12" fmla="*/ 1483797 h 2140145"/>
              <a:gd name="connsiteX13" fmla="*/ 143050 w 2154169"/>
              <a:gd name="connsiteY13" fmla="*/ 1483797 h 2140145"/>
              <a:gd name="connsiteX14" fmla="*/ 143050 w 2154169"/>
              <a:gd name="connsiteY14" fmla="*/ 1469772 h 2140145"/>
              <a:gd name="connsiteX15" fmla="*/ 168294 w 2154169"/>
              <a:gd name="connsiteY15" fmla="*/ 1469772 h 2140145"/>
              <a:gd name="connsiteX16" fmla="*/ 168294 w 2154169"/>
              <a:gd name="connsiteY16" fmla="*/ 1430504 h 2140145"/>
              <a:gd name="connsiteX17" fmla="*/ 187929 w 2154169"/>
              <a:gd name="connsiteY17" fmla="*/ 1430504 h 2140145"/>
              <a:gd name="connsiteX18" fmla="*/ 187929 w 2154169"/>
              <a:gd name="connsiteY18" fmla="*/ 1388430 h 2140145"/>
              <a:gd name="connsiteX19" fmla="*/ 210368 w 2154169"/>
              <a:gd name="connsiteY19" fmla="*/ 1388430 h 2140145"/>
              <a:gd name="connsiteX20" fmla="*/ 210368 w 2154169"/>
              <a:gd name="connsiteY20" fmla="*/ 1349161 h 2140145"/>
              <a:gd name="connsiteX21" fmla="*/ 266466 w 2154169"/>
              <a:gd name="connsiteY21" fmla="*/ 1284648 h 2140145"/>
              <a:gd name="connsiteX22" fmla="*/ 266466 w 2154169"/>
              <a:gd name="connsiteY22" fmla="*/ 1250989 h 2140145"/>
              <a:gd name="connsiteX23" fmla="*/ 286101 w 2154169"/>
              <a:gd name="connsiteY23" fmla="*/ 1250989 h 2140145"/>
              <a:gd name="connsiteX24" fmla="*/ 286101 w 2154169"/>
              <a:gd name="connsiteY24" fmla="*/ 1208916 h 2140145"/>
              <a:gd name="connsiteX25" fmla="*/ 336589 w 2154169"/>
              <a:gd name="connsiteY25" fmla="*/ 1208916 h 2140145"/>
              <a:gd name="connsiteX26" fmla="*/ 336589 w 2154169"/>
              <a:gd name="connsiteY26" fmla="*/ 1161232 h 2140145"/>
              <a:gd name="connsiteX27" fmla="*/ 373053 w 2154169"/>
              <a:gd name="connsiteY27" fmla="*/ 1161232 h 2140145"/>
              <a:gd name="connsiteX28" fmla="*/ 373053 w 2154169"/>
              <a:gd name="connsiteY28" fmla="*/ 1091110 h 2140145"/>
              <a:gd name="connsiteX29" fmla="*/ 409517 w 2154169"/>
              <a:gd name="connsiteY29" fmla="*/ 1091110 h 2140145"/>
              <a:gd name="connsiteX30" fmla="*/ 409517 w 2154169"/>
              <a:gd name="connsiteY30" fmla="*/ 1018182 h 2140145"/>
              <a:gd name="connsiteX31" fmla="*/ 440371 w 2154169"/>
              <a:gd name="connsiteY31" fmla="*/ 1018182 h 2140145"/>
              <a:gd name="connsiteX32" fmla="*/ 440371 w 2154169"/>
              <a:gd name="connsiteY32" fmla="*/ 987328 h 2140145"/>
              <a:gd name="connsiteX33" fmla="*/ 474029 w 2154169"/>
              <a:gd name="connsiteY33" fmla="*/ 987328 h 2140145"/>
              <a:gd name="connsiteX34" fmla="*/ 474029 w 2154169"/>
              <a:gd name="connsiteY34" fmla="*/ 964889 h 2140145"/>
              <a:gd name="connsiteX35" fmla="*/ 490859 w 2154169"/>
              <a:gd name="connsiteY35" fmla="*/ 964889 h 2140145"/>
              <a:gd name="connsiteX36" fmla="*/ 490859 w 2154169"/>
              <a:gd name="connsiteY36" fmla="*/ 945254 h 2140145"/>
              <a:gd name="connsiteX37" fmla="*/ 504883 w 2154169"/>
              <a:gd name="connsiteY37" fmla="*/ 945254 h 2140145"/>
              <a:gd name="connsiteX38" fmla="*/ 504883 w 2154169"/>
              <a:gd name="connsiteY38" fmla="*/ 914400 h 2140145"/>
              <a:gd name="connsiteX39" fmla="*/ 524518 w 2154169"/>
              <a:gd name="connsiteY39" fmla="*/ 914400 h 2140145"/>
              <a:gd name="connsiteX40" fmla="*/ 524518 w 2154169"/>
              <a:gd name="connsiteY40" fmla="*/ 835863 h 2140145"/>
              <a:gd name="connsiteX41" fmla="*/ 577811 w 2154169"/>
              <a:gd name="connsiteY41" fmla="*/ 835863 h 2140145"/>
              <a:gd name="connsiteX42" fmla="*/ 577811 w 2154169"/>
              <a:gd name="connsiteY42" fmla="*/ 805009 h 2140145"/>
              <a:gd name="connsiteX43" fmla="*/ 628299 w 2154169"/>
              <a:gd name="connsiteY43" fmla="*/ 805009 h 2140145"/>
              <a:gd name="connsiteX44" fmla="*/ 628299 w 2154169"/>
              <a:gd name="connsiteY44" fmla="*/ 774155 h 2140145"/>
              <a:gd name="connsiteX45" fmla="*/ 639519 w 2154169"/>
              <a:gd name="connsiteY45" fmla="*/ 774155 h 2140145"/>
              <a:gd name="connsiteX46" fmla="*/ 639519 w 2154169"/>
              <a:gd name="connsiteY46" fmla="*/ 743301 h 2140145"/>
              <a:gd name="connsiteX47" fmla="*/ 723666 w 2154169"/>
              <a:gd name="connsiteY47" fmla="*/ 743301 h 2140145"/>
              <a:gd name="connsiteX48" fmla="*/ 723666 w 2154169"/>
              <a:gd name="connsiteY48" fmla="*/ 712447 h 2140145"/>
              <a:gd name="connsiteX49" fmla="*/ 737691 w 2154169"/>
              <a:gd name="connsiteY49" fmla="*/ 712447 h 2140145"/>
              <a:gd name="connsiteX50" fmla="*/ 737691 w 2154169"/>
              <a:gd name="connsiteY50" fmla="*/ 673178 h 2140145"/>
              <a:gd name="connsiteX51" fmla="*/ 810618 w 2154169"/>
              <a:gd name="connsiteY51" fmla="*/ 673178 h 2140145"/>
              <a:gd name="connsiteX52" fmla="*/ 810618 w 2154169"/>
              <a:gd name="connsiteY52" fmla="*/ 642324 h 2140145"/>
              <a:gd name="connsiteX53" fmla="*/ 844277 w 2154169"/>
              <a:gd name="connsiteY53" fmla="*/ 642324 h 2140145"/>
              <a:gd name="connsiteX54" fmla="*/ 844277 w 2154169"/>
              <a:gd name="connsiteY54" fmla="*/ 600251 h 2140145"/>
              <a:gd name="connsiteX55" fmla="*/ 976108 w 2154169"/>
              <a:gd name="connsiteY55" fmla="*/ 600251 h 2140145"/>
              <a:gd name="connsiteX56" fmla="*/ 976108 w 2154169"/>
              <a:gd name="connsiteY56" fmla="*/ 563787 h 2140145"/>
              <a:gd name="connsiteX57" fmla="*/ 998547 w 2154169"/>
              <a:gd name="connsiteY57" fmla="*/ 563787 h 2140145"/>
              <a:gd name="connsiteX58" fmla="*/ 998547 w 2154169"/>
              <a:gd name="connsiteY58" fmla="*/ 476835 h 2140145"/>
              <a:gd name="connsiteX59" fmla="*/ 1012572 w 2154169"/>
              <a:gd name="connsiteY59" fmla="*/ 476835 h 2140145"/>
              <a:gd name="connsiteX60" fmla="*/ 1012572 w 2154169"/>
              <a:gd name="connsiteY60" fmla="*/ 434761 h 2140145"/>
              <a:gd name="connsiteX61" fmla="*/ 1186476 w 2154169"/>
              <a:gd name="connsiteY61" fmla="*/ 434761 h 2140145"/>
              <a:gd name="connsiteX62" fmla="*/ 1186476 w 2154169"/>
              <a:gd name="connsiteY62" fmla="*/ 381468 h 2140145"/>
              <a:gd name="connsiteX63" fmla="*/ 1214525 w 2154169"/>
              <a:gd name="connsiteY63" fmla="*/ 381468 h 2140145"/>
              <a:gd name="connsiteX64" fmla="*/ 1214525 w 2154169"/>
              <a:gd name="connsiteY64" fmla="*/ 339394 h 2140145"/>
              <a:gd name="connsiteX65" fmla="*/ 1295867 w 2154169"/>
              <a:gd name="connsiteY65" fmla="*/ 339394 h 2140145"/>
              <a:gd name="connsiteX66" fmla="*/ 1295867 w 2154169"/>
              <a:gd name="connsiteY66" fmla="*/ 280491 h 2140145"/>
              <a:gd name="connsiteX67" fmla="*/ 1528675 w 2154169"/>
              <a:gd name="connsiteY67" fmla="*/ 280491 h 2140145"/>
              <a:gd name="connsiteX68" fmla="*/ 1528675 w 2154169"/>
              <a:gd name="connsiteY68" fmla="*/ 193539 h 2140145"/>
              <a:gd name="connsiteX69" fmla="*/ 1607212 w 2154169"/>
              <a:gd name="connsiteY69" fmla="*/ 193539 h 2140145"/>
              <a:gd name="connsiteX70" fmla="*/ 1607212 w 2154169"/>
              <a:gd name="connsiteY70" fmla="*/ 89758 h 2140145"/>
              <a:gd name="connsiteX71" fmla="*/ 1618432 w 2154169"/>
              <a:gd name="connsiteY71" fmla="*/ 75733 h 2140145"/>
              <a:gd name="connsiteX72" fmla="*/ 1618432 w 2154169"/>
              <a:gd name="connsiteY72" fmla="*/ 0 h 2140145"/>
              <a:gd name="connsiteX73" fmla="*/ 2154169 w 2154169"/>
              <a:gd name="connsiteY73" fmla="*/ 0 h 2140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154169" h="2140145">
                <a:moveTo>
                  <a:pt x="0" y="2140145"/>
                </a:moveTo>
                <a:lnTo>
                  <a:pt x="0" y="1747458"/>
                </a:lnTo>
                <a:lnTo>
                  <a:pt x="28049" y="1719409"/>
                </a:lnTo>
                <a:lnTo>
                  <a:pt x="28049" y="1677335"/>
                </a:lnTo>
                <a:lnTo>
                  <a:pt x="47683" y="1666116"/>
                </a:lnTo>
                <a:lnTo>
                  <a:pt x="47683" y="1632457"/>
                </a:lnTo>
                <a:lnTo>
                  <a:pt x="53293" y="1626847"/>
                </a:lnTo>
                <a:lnTo>
                  <a:pt x="53293" y="1601603"/>
                </a:lnTo>
                <a:lnTo>
                  <a:pt x="70123" y="1587578"/>
                </a:lnTo>
                <a:lnTo>
                  <a:pt x="70123" y="1545505"/>
                </a:lnTo>
                <a:lnTo>
                  <a:pt x="89757" y="1520261"/>
                </a:lnTo>
                <a:lnTo>
                  <a:pt x="106587" y="1520261"/>
                </a:lnTo>
                <a:lnTo>
                  <a:pt x="106587" y="1483797"/>
                </a:lnTo>
                <a:lnTo>
                  <a:pt x="143050" y="1483797"/>
                </a:lnTo>
                <a:lnTo>
                  <a:pt x="143050" y="1469772"/>
                </a:lnTo>
                <a:lnTo>
                  <a:pt x="168294" y="1469772"/>
                </a:lnTo>
                <a:lnTo>
                  <a:pt x="168294" y="1430504"/>
                </a:lnTo>
                <a:lnTo>
                  <a:pt x="187929" y="1430504"/>
                </a:lnTo>
                <a:lnTo>
                  <a:pt x="187929" y="1388430"/>
                </a:lnTo>
                <a:lnTo>
                  <a:pt x="210368" y="1388430"/>
                </a:lnTo>
                <a:lnTo>
                  <a:pt x="210368" y="1349161"/>
                </a:lnTo>
                <a:lnTo>
                  <a:pt x="266466" y="1284648"/>
                </a:lnTo>
                <a:lnTo>
                  <a:pt x="266466" y="1250989"/>
                </a:lnTo>
                <a:lnTo>
                  <a:pt x="286101" y="1250989"/>
                </a:lnTo>
                <a:lnTo>
                  <a:pt x="286101" y="1208916"/>
                </a:lnTo>
                <a:lnTo>
                  <a:pt x="336589" y="1208916"/>
                </a:lnTo>
                <a:lnTo>
                  <a:pt x="336589" y="1161232"/>
                </a:lnTo>
                <a:lnTo>
                  <a:pt x="373053" y="1161232"/>
                </a:lnTo>
                <a:lnTo>
                  <a:pt x="373053" y="1091110"/>
                </a:lnTo>
                <a:lnTo>
                  <a:pt x="409517" y="1091110"/>
                </a:lnTo>
                <a:lnTo>
                  <a:pt x="409517" y="1018182"/>
                </a:lnTo>
                <a:lnTo>
                  <a:pt x="440371" y="1018182"/>
                </a:lnTo>
                <a:lnTo>
                  <a:pt x="440371" y="987328"/>
                </a:lnTo>
                <a:lnTo>
                  <a:pt x="474029" y="987328"/>
                </a:lnTo>
                <a:lnTo>
                  <a:pt x="474029" y="964889"/>
                </a:lnTo>
                <a:lnTo>
                  <a:pt x="490859" y="964889"/>
                </a:lnTo>
                <a:lnTo>
                  <a:pt x="490859" y="945254"/>
                </a:lnTo>
                <a:lnTo>
                  <a:pt x="504883" y="945254"/>
                </a:lnTo>
                <a:lnTo>
                  <a:pt x="504883" y="914400"/>
                </a:lnTo>
                <a:lnTo>
                  <a:pt x="524518" y="914400"/>
                </a:lnTo>
                <a:lnTo>
                  <a:pt x="524518" y="835863"/>
                </a:lnTo>
                <a:lnTo>
                  <a:pt x="577811" y="835863"/>
                </a:lnTo>
                <a:lnTo>
                  <a:pt x="577811" y="805009"/>
                </a:lnTo>
                <a:lnTo>
                  <a:pt x="628299" y="805009"/>
                </a:lnTo>
                <a:lnTo>
                  <a:pt x="628299" y="774155"/>
                </a:lnTo>
                <a:lnTo>
                  <a:pt x="639519" y="774155"/>
                </a:lnTo>
                <a:lnTo>
                  <a:pt x="639519" y="743301"/>
                </a:lnTo>
                <a:lnTo>
                  <a:pt x="723666" y="743301"/>
                </a:lnTo>
                <a:lnTo>
                  <a:pt x="723666" y="712447"/>
                </a:lnTo>
                <a:lnTo>
                  <a:pt x="737691" y="712447"/>
                </a:lnTo>
                <a:lnTo>
                  <a:pt x="737691" y="673178"/>
                </a:lnTo>
                <a:lnTo>
                  <a:pt x="810618" y="673178"/>
                </a:lnTo>
                <a:lnTo>
                  <a:pt x="810618" y="642324"/>
                </a:lnTo>
                <a:lnTo>
                  <a:pt x="844277" y="642324"/>
                </a:lnTo>
                <a:lnTo>
                  <a:pt x="844277" y="600251"/>
                </a:lnTo>
                <a:lnTo>
                  <a:pt x="976108" y="600251"/>
                </a:lnTo>
                <a:lnTo>
                  <a:pt x="976108" y="563787"/>
                </a:lnTo>
                <a:lnTo>
                  <a:pt x="998547" y="563787"/>
                </a:lnTo>
                <a:lnTo>
                  <a:pt x="998547" y="476835"/>
                </a:lnTo>
                <a:lnTo>
                  <a:pt x="1012572" y="476835"/>
                </a:lnTo>
                <a:lnTo>
                  <a:pt x="1012572" y="434761"/>
                </a:lnTo>
                <a:lnTo>
                  <a:pt x="1186476" y="434761"/>
                </a:lnTo>
                <a:lnTo>
                  <a:pt x="1186476" y="381468"/>
                </a:lnTo>
                <a:lnTo>
                  <a:pt x="1214525" y="381468"/>
                </a:lnTo>
                <a:lnTo>
                  <a:pt x="1214525" y="339394"/>
                </a:lnTo>
                <a:lnTo>
                  <a:pt x="1295867" y="339394"/>
                </a:lnTo>
                <a:lnTo>
                  <a:pt x="1295867" y="280491"/>
                </a:lnTo>
                <a:lnTo>
                  <a:pt x="1528675" y="280491"/>
                </a:lnTo>
                <a:lnTo>
                  <a:pt x="1528675" y="193539"/>
                </a:lnTo>
                <a:lnTo>
                  <a:pt x="1607212" y="193539"/>
                </a:lnTo>
                <a:lnTo>
                  <a:pt x="1607212" y="89758"/>
                </a:lnTo>
                <a:lnTo>
                  <a:pt x="1618432" y="75733"/>
                </a:lnTo>
                <a:lnTo>
                  <a:pt x="1618432" y="0"/>
                </a:lnTo>
                <a:lnTo>
                  <a:pt x="2154169" y="0"/>
                </a:lnTo>
              </a:path>
            </a:pathLst>
          </a:custGeom>
          <a:noFill/>
          <a:ln w="19050" cap="flat" cmpd="sng" algn="ctr">
            <a:solidFill>
              <a:srgbClr val="2E75B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4" name="タイトル 3">
            <a:extLst>
              <a:ext uri="{FF2B5EF4-FFF2-40B4-BE49-F238E27FC236}">
                <a16:creationId xmlns:a16="http://schemas.microsoft.com/office/drawing/2014/main" id="{A4896904-A2A6-7A7A-13D2-C3BC0DAAD8CF}"/>
              </a:ext>
            </a:extLst>
          </p:cNvPr>
          <p:cNvSpPr>
            <a:spLocks noGrp="1"/>
          </p:cNvSpPr>
          <p:nvPr>
            <p:ph type="title"/>
          </p:nvPr>
        </p:nvSpPr>
        <p:spPr/>
        <p:txBody>
          <a:bodyPr/>
          <a:lstStyle/>
          <a:p>
            <a:r>
              <a:rPr lang="ja-JP" altLang="en-US" sz="2600" b="1" dirty="0">
                <a:latin typeface="+mj-ea"/>
              </a:rPr>
              <a:t>脂肪萎縮症患者の糖尿病と臓器異常の診断までの期間（海外データ）</a:t>
            </a:r>
          </a:p>
        </p:txBody>
      </p:sp>
      <p:sp>
        <p:nvSpPr>
          <p:cNvPr id="3" name="スライド番号プレースホルダー 2">
            <a:extLst>
              <a:ext uri="{FF2B5EF4-FFF2-40B4-BE49-F238E27FC236}">
                <a16:creationId xmlns:a16="http://schemas.microsoft.com/office/drawing/2014/main" id="{EFEB6C69-75E8-2E31-5062-97019CBFB5CD}"/>
              </a:ext>
            </a:extLst>
          </p:cNvPr>
          <p:cNvSpPr>
            <a:spLocks noGrp="1"/>
          </p:cNvSpPr>
          <p:nvPr>
            <p:ph type="sldNum" sz="quarter" idx="10"/>
          </p:nvPr>
        </p:nvSpPr>
        <p:spPr/>
        <p:txBody>
          <a:bodyPr/>
          <a:lstStyle/>
          <a:p>
            <a:fld id="{3C22E879-25C1-4BAC-8729-693BB4353F20}" type="slidenum">
              <a:rPr kumimoji="1" lang="ja-JP" altLang="en-US" smtClean="0"/>
              <a:t>11</a:t>
            </a:fld>
            <a:endParaRPr kumimoji="1" lang="ja-JP" altLang="en-US"/>
          </a:p>
        </p:txBody>
      </p:sp>
      <p:sp>
        <p:nvSpPr>
          <p:cNvPr id="2" name="テキスト プレースホルダー 3">
            <a:extLst>
              <a:ext uri="{FF2B5EF4-FFF2-40B4-BE49-F238E27FC236}">
                <a16:creationId xmlns:a16="http://schemas.microsoft.com/office/drawing/2014/main" id="{A1420533-E664-4AA7-2CE9-43F6F3C6B776}"/>
              </a:ext>
            </a:extLst>
          </p:cNvPr>
          <p:cNvSpPr txBox="1">
            <a:spLocks/>
          </p:cNvSpPr>
          <p:nvPr/>
        </p:nvSpPr>
        <p:spPr>
          <a:xfrm>
            <a:off x="695325" y="916016"/>
            <a:ext cx="10801350" cy="1255728"/>
          </a:xfrm>
          <a:prstGeom prst="rect">
            <a:avLst/>
          </a:prstGeom>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lang="ja-JP" altLang="en-US" sz="1800" b="0" i="0" dirty="0">
                <a:solidFill>
                  <a:srgbClr val="000000"/>
                </a:solidFill>
                <a:effectLst/>
                <a:latin typeface="+mn-ea"/>
              </a:rPr>
              <a:t>糖尿病および</a:t>
            </a:r>
            <a:r>
              <a:rPr lang="en-US" altLang="ja-JP" sz="1800" b="0" i="0" dirty="0">
                <a:solidFill>
                  <a:srgbClr val="000000"/>
                </a:solidFill>
                <a:effectLst/>
                <a:latin typeface="+mn-ea"/>
              </a:rPr>
              <a:t>/</a:t>
            </a:r>
            <a:r>
              <a:rPr lang="ja-JP" altLang="en-US" sz="1800" b="0" i="0" dirty="0">
                <a:solidFill>
                  <a:srgbClr val="000000"/>
                </a:solidFill>
                <a:effectLst/>
                <a:latin typeface="+mn-ea"/>
              </a:rPr>
              <a:t>またはインスリン抵抗性の診断までの平均期間（</a:t>
            </a:r>
            <a:r>
              <a:rPr lang="en-US" altLang="ja-JP" sz="1800" b="0" i="0" dirty="0">
                <a:solidFill>
                  <a:srgbClr val="000000"/>
                </a:solidFill>
                <a:effectLst/>
                <a:latin typeface="+mn-ea"/>
              </a:rPr>
              <a:t>SE</a:t>
            </a:r>
            <a:r>
              <a:rPr lang="ja-JP" altLang="en-US" sz="1800" b="0" i="0" dirty="0">
                <a:solidFill>
                  <a:srgbClr val="000000"/>
                </a:solidFill>
                <a:effectLst/>
                <a:latin typeface="+mn-ea"/>
              </a:rPr>
              <a:t>）は、全身性脂肪萎縮症</a:t>
            </a:r>
            <a:r>
              <a:rPr lang="ja-JP" altLang="en-US" sz="1800" i="0" dirty="0">
                <a:solidFill>
                  <a:srgbClr val="000000"/>
                </a:solidFill>
                <a:latin typeface="+mn-ea"/>
              </a:rPr>
              <a:t>（</a:t>
            </a:r>
            <a:r>
              <a:rPr lang="en-US" altLang="ja-JP" sz="1800" i="0" dirty="0">
                <a:solidFill>
                  <a:srgbClr val="000000"/>
                </a:solidFill>
                <a:latin typeface="+mn-ea"/>
              </a:rPr>
              <a:t>GL</a:t>
            </a:r>
            <a:r>
              <a:rPr lang="ja-JP" altLang="en-US" sz="1800" i="0" dirty="0">
                <a:solidFill>
                  <a:srgbClr val="000000"/>
                </a:solidFill>
                <a:latin typeface="+mn-ea"/>
              </a:rPr>
              <a:t>）</a:t>
            </a:r>
            <a:r>
              <a:rPr lang="ja-JP" altLang="en-US" sz="1800" b="0" i="0" dirty="0">
                <a:solidFill>
                  <a:srgbClr val="000000"/>
                </a:solidFill>
                <a:effectLst/>
                <a:latin typeface="+mn-ea"/>
              </a:rPr>
              <a:t>患者では</a:t>
            </a:r>
            <a:r>
              <a:rPr lang="en-US" altLang="ja-JP" sz="1800" b="0" i="0" dirty="0">
                <a:solidFill>
                  <a:srgbClr val="000000"/>
                </a:solidFill>
                <a:effectLst/>
                <a:latin typeface="+mn-ea"/>
              </a:rPr>
              <a:t>12.7</a:t>
            </a:r>
            <a:r>
              <a:rPr lang="ja-JP" altLang="en-US" sz="1800" b="0" i="0" dirty="0">
                <a:solidFill>
                  <a:srgbClr val="000000"/>
                </a:solidFill>
                <a:effectLst/>
                <a:latin typeface="+mn-ea"/>
              </a:rPr>
              <a:t>（</a:t>
            </a:r>
            <a:r>
              <a:rPr lang="en-US" altLang="ja-JP" sz="1800" b="0" i="0" dirty="0">
                <a:solidFill>
                  <a:srgbClr val="000000"/>
                </a:solidFill>
                <a:effectLst/>
                <a:latin typeface="+mn-ea"/>
              </a:rPr>
              <a:t>1.2</a:t>
            </a:r>
            <a:r>
              <a:rPr lang="ja-JP" altLang="en-US" sz="1800" b="0" i="0" dirty="0">
                <a:solidFill>
                  <a:srgbClr val="000000"/>
                </a:solidFill>
                <a:effectLst/>
                <a:latin typeface="+mn-ea"/>
              </a:rPr>
              <a:t>）年、部分性脂肪萎縮症（</a:t>
            </a:r>
            <a:r>
              <a:rPr lang="en-US" altLang="ja-JP" sz="1800" b="0" i="0" dirty="0">
                <a:solidFill>
                  <a:srgbClr val="000000"/>
                </a:solidFill>
                <a:effectLst/>
                <a:latin typeface="+mn-ea"/>
              </a:rPr>
              <a:t>PL</a:t>
            </a:r>
            <a:r>
              <a:rPr lang="ja-JP" altLang="en-US" sz="1800" b="0" i="0" dirty="0">
                <a:solidFill>
                  <a:srgbClr val="000000"/>
                </a:solidFill>
                <a:effectLst/>
                <a:latin typeface="+mn-ea"/>
              </a:rPr>
              <a:t>）患者では</a:t>
            </a:r>
            <a:r>
              <a:rPr lang="en-US" altLang="ja-JP" sz="1800" b="0" i="0" dirty="0">
                <a:solidFill>
                  <a:srgbClr val="000000"/>
                </a:solidFill>
                <a:effectLst/>
                <a:latin typeface="+mn-ea"/>
              </a:rPr>
              <a:t>19.1</a:t>
            </a:r>
            <a:r>
              <a:rPr lang="ja-JP" altLang="en-US" sz="1800" b="0" i="0" dirty="0">
                <a:solidFill>
                  <a:srgbClr val="000000"/>
                </a:solidFill>
                <a:effectLst/>
                <a:latin typeface="+mn-ea"/>
              </a:rPr>
              <a:t>（</a:t>
            </a:r>
            <a:r>
              <a:rPr lang="en-US" altLang="ja-JP" sz="1800" b="0" i="0" dirty="0">
                <a:solidFill>
                  <a:srgbClr val="000000"/>
                </a:solidFill>
                <a:effectLst/>
                <a:latin typeface="+mn-ea"/>
              </a:rPr>
              <a:t>1.7</a:t>
            </a:r>
            <a:r>
              <a:rPr lang="ja-JP" altLang="en-US" sz="1800" b="0" i="0" dirty="0">
                <a:solidFill>
                  <a:srgbClr val="000000"/>
                </a:solidFill>
                <a:effectLst/>
                <a:latin typeface="+mn-ea"/>
              </a:rPr>
              <a:t>）年</a:t>
            </a:r>
            <a:endParaRPr lang="en-US" altLang="ja-JP" sz="1800" b="0" i="0" dirty="0">
              <a:solidFill>
                <a:srgbClr val="000000"/>
              </a:solidFill>
              <a:effectLst/>
              <a:latin typeface="+mn-ea"/>
            </a:endParaRPr>
          </a:p>
          <a:p>
            <a:pPr>
              <a:buClr>
                <a:srgbClr val="BC136B"/>
              </a:buClr>
              <a:buFont typeface="Wingdings" panose="05000000000000000000" pitchFamily="2" charset="2"/>
              <a:buChar char="l"/>
            </a:pPr>
            <a:r>
              <a:rPr lang="ja-JP" altLang="en-US" sz="1800" b="0" i="0" dirty="0">
                <a:solidFill>
                  <a:srgbClr val="000000"/>
                </a:solidFill>
                <a:effectLst/>
                <a:latin typeface="+mn-ea"/>
              </a:rPr>
              <a:t>最初の臓器異常の診断までの平均期間は、</a:t>
            </a:r>
            <a:r>
              <a:rPr lang="en-US" altLang="ja-JP" sz="1800" b="0" i="0" dirty="0">
                <a:solidFill>
                  <a:srgbClr val="000000"/>
                </a:solidFill>
                <a:effectLst/>
                <a:latin typeface="+mn-ea"/>
              </a:rPr>
              <a:t>GL</a:t>
            </a:r>
            <a:r>
              <a:rPr lang="ja-JP" altLang="en-US" sz="1800" b="0" i="0" dirty="0">
                <a:solidFill>
                  <a:srgbClr val="000000"/>
                </a:solidFill>
                <a:effectLst/>
                <a:latin typeface="+mn-ea"/>
              </a:rPr>
              <a:t>患者では</a:t>
            </a:r>
            <a:r>
              <a:rPr lang="en-US" altLang="ja-JP" sz="1800" b="0" i="0" dirty="0">
                <a:solidFill>
                  <a:srgbClr val="000000"/>
                </a:solidFill>
                <a:effectLst/>
                <a:latin typeface="+mn-ea"/>
              </a:rPr>
              <a:t>7.7</a:t>
            </a:r>
            <a:r>
              <a:rPr lang="ja-JP" altLang="en-US" sz="1800" b="0" i="0" dirty="0">
                <a:solidFill>
                  <a:srgbClr val="000000"/>
                </a:solidFill>
                <a:effectLst/>
                <a:latin typeface="+mn-ea"/>
              </a:rPr>
              <a:t>（</a:t>
            </a:r>
            <a:r>
              <a:rPr lang="en-US" altLang="ja-JP" sz="1800" b="0" i="0" dirty="0">
                <a:solidFill>
                  <a:srgbClr val="000000"/>
                </a:solidFill>
                <a:effectLst/>
                <a:latin typeface="+mn-ea"/>
              </a:rPr>
              <a:t>0.9</a:t>
            </a:r>
            <a:r>
              <a:rPr lang="ja-JP" altLang="en-US" sz="1800" b="0" i="0" dirty="0">
                <a:solidFill>
                  <a:srgbClr val="000000"/>
                </a:solidFill>
                <a:effectLst/>
                <a:latin typeface="+mn-ea"/>
              </a:rPr>
              <a:t>）年、</a:t>
            </a:r>
            <a:r>
              <a:rPr lang="en-US" altLang="ja-JP" sz="1800" b="0" i="0" dirty="0">
                <a:solidFill>
                  <a:srgbClr val="000000"/>
                </a:solidFill>
                <a:effectLst/>
                <a:latin typeface="+mn-ea"/>
              </a:rPr>
              <a:t>PL</a:t>
            </a:r>
            <a:r>
              <a:rPr lang="ja-JP" altLang="en-US" sz="1800" b="0" i="0" dirty="0">
                <a:solidFill>
                  <a:srgbClr val="000000"/>
                </a:solidFill>
                <a:effectLst/>
                <a:latin typeface="+mn-ea"/>
              </a:rPr>
              <a:t>患者では</a:t>
            </a:r>
            <a:r>
              <a:rPr lang="en-US" altLang="ja-JP" sz="1800" b="0" i="0" dirty="0">
                <a:solidFill>
                  <a:srgbClr val="000000"/>
                </a:solidFill>
                <a:effectLst/>
                <a:latin typeface="+mn-ea"/>
              </a:rPr>
              <a:t>16.1</a:t>
            </a:r>
            <a:r>
              <a:rPr lang="ja-JP" altLang="en-US" sz="1800" b="0" i="0" dirty="0">
                <a:solidFill>
                  <a:srgbClr val="000000"/>
                </a:solidFill>
                <a:effectLst/>
                <a:latin typeface="+mn-ea"/>
              </a:rPr>
              <a:t>（</a:t>
            </a:r>
            <a:r>
              <a:rPr lang="en-US" altLang="ja-JP" sz="1800" b="0" i="0" dirty="0">
                <a:solidFill>
                  <a:srgbClr val="000000"/>
                </a:solidFill>
                <a:effectLst/>
                <a:latin typeface="+mn-ea"/>
              </a:rPr>
              <a:t>1.5</a:t>
            </a:r>
            <a:r>
              <a:rPr lang="ja-JP" altLang="en-US" sz="1800" b="0" i="0" dirty="0">
                <a:solidFill>
                  <a:srgbClr val="000000"/>
                </a:solidFill>
                <a:effectLst/>
                <a:latin typeface="+mn-ea"/>
              </a:rPr>
              <a:t>）年と</a:t>
            </a:r>
            <a:r>
              <a:rPr lang="en-US" altLang="ja-JP" sz="1800" b="0" i="0" dirty="0">
                <a:solidFill>
                  <a:srgbClr val="000000"/>
                </a:solidFill>
                <a:effectLst/>
                <a:latin typeface="+mn-ea"/>
              </a:rPr>
              <a:t>GL</a:t>
            </a:r>
            <a:r>
              <a:rPr lang="ja-JP" altLang="en-US" sz="1800" b="0" i="0" dirty="0">
                <a:solidFill>
                  <a:srgbClr val="000000"/>
                </a:solidFill>
                <a:effectLst/>
                <a:latin typeface="+mn-ea"/>
              </a:rPr>
              <a:t>患者は</a:t>
            </a:r>
            <a:r>
              <a:rPr lang="en-US" altLang="ja-JP" sz="1800" b="0" i="0" dirty="0">
                <a:solidFill>
                  <a:srgbClr val="000000"/>
                </a:solidFill>
                <a:effectLst/>
                <a:latin typeface="+mn-ea"/>
              </a:rPr>
              <a:t>PL</a:t>
            </a:r>
            <a:r>
              <a:rPr lang="ja-JP" altLang="en-US" sz="1800" b="0" i="0" dirty="0">
                <a:solidFill>
                  <a:srgbClr val="000000"/>
                </a:solidFill>
                <a:effectLst/>
                <a:latin typeface="+mn-ea"/>
              </a:rPr>
              <a:t>患者よりも臓器異常が生じるまでの期間が短かった（</a:t>
            </a:r>
            <a:r>
              <a:rPr lang="en-US" altLang="ja-JP" sz="1800" b="0" i="1" dirty="0">
                <a:solidFill>
                  <a:srgbClr val="000000"/>
                </a:solidFill>
                <a:effectLst/>
                <a:latin typeface="+mn-ea"/>
              </a:rPr>
              <a:t>p</a:t>
            </a:r>
            <a:r>
              <a:rPr lang="en-US" altLang="ja-JP" sz="1800" b="0" i="0" dirty="0">
                <a:solidFill>
                  <a:srgbClr val="000000"/>
                </a:solidFill>
                <a:effectLst/>
                <a:latin typeface="+mn-ea"/>
              </a:rPr>
              <a:t>&lt;0.001</a:t>
            </a:r>
            <a:r>
              <a:rPr lang="ja-JP" altLang="en-US" sz="1800" b="0" i="0" dirty="0">
                <a:solidFill>
                  <a:srgbClr val="000000"/>
                </a:solidFill>
                <a:effectLst/>
                <a:latin typeface="+mn-ea"/>
              </a:rPr>
              <a:t>、</a:t>
            </a:r>
            <a:r>
              <a:rPr lang="en-US" altLang="ja-JP" sz="1800" b="0" i="0" dirty="0">
                <a:solidFill>
                  <a:srgbClr val="000000"/>
                </a:solidFill>
                <a:effectLst/>
                <a:latin typeface="+mn-ea"/>
              </a:rPr>
              <a:t>log-rank</a:t>
            </a:r>
            <a:r>
              <a:rPr lang="ja-JP" altLang="en-US" sz="1800" b="0" i="0" dirty="0">
                <a:solidFill>
                  <a:srgbClr val="000000"/>
                </a:solidFill>
                <a:effectLst/>
                <a:latin typeface="+mn-ea"/>
              </a:rPr>
              <a:t>検定）</a:t>
            </a:r>
            <a:endParaRPr lang="ja-JP" altLang="en-US" sz="1800" dirty="0">
              <a:solidFill>
                <a:srgbClr val="000000"/>
              </a:solidFill>
              <a:latin typeface="+mn-ea"/>
            </a:endParaRPr>
          </a:p>
        </p:txBody>
      </p:sp>
      <p:sp>
        <p:nvSpPr>
          <p:cNvPr id="10" name="テキスト ボックス 9">
            <a:extLst>
              <a:ext uri="{FF2B5EF4-FFF2-40B4-BE49-F238E27FC236}">
                <a16:creationId xmlns:a16="http://schemas.microsoft.com/office/drawing/2014/main" id="{F6312A93-9EFD-0026-EBCE-D583E5A7EC1B}"/>
              </a:ext>
            </a:extLst>
          </p:cNvPr>
          <p:cNvSpPr txBox="1"/>
          <p:nvPr/>
        </p:nvSpPr>
        <p:spPr>
          <a:xfrm>
            <a:off x="5221462" y="6688723"/>
            <a:ext cx="6278656" cy="169277"/>
          </a:xfrm>
          <a:prstGeom prst="rect">
            <a:avLst/>
          </a:prstGeom>
          <a:noFill/>
        </p:spPr>
        <p:txBody>
          <a:bodyPr wrap="square" lIns="0" tIns="0" rIns="0" anchor="b">
            <a:spAutoFit/>
          </a:bodyPr>
          <a:lstStyle/>
          <a:p>
            <a:pPr marL="131763" indent="-131763" algn="r">
              <a:buFont typeface="+mj-lt"/>
              <a:buAutoNum type="arabicPeriod"/>
            </a:pPr>
            <a:r>
              <a:rPr lang="en-US" altLang="ja-JP" sz="800" b="0" i="0" dirty="0">
                <a:solidFill>
                  <a:srgbClr val="212121"/>
                </a:solidFill>
                <a:effectLst/>
                <a:latin typeface="+mn-ea"/>
                <a:ea typeface="+mn-ea"/>
              </a:rPr>
              <a:t>Akinci B, et al. J Clin Endocrinol </a:t>
            </a:r>
            <a:r>
              <a:rPr lang="en-US" altLang="ja-JP" sz="800" b="0" i="0" dirty="0" err="1">
                <a:solidFill>
                  <a:srgbClr val="212121"/>
                </a:solidFill>
                <a:effectLst/>
                <a:latin typeface="+mn-ea"/>
                <a:ea typeface="+mn-ea"/>
              </a:rPr>
              <a:t>Metab</a:t>
            </a:r>
            <a:r>
              <a:rPr lang="en-US" altLang="ja-JP" sz="800" b="0" i="0" dirty="0">
                <a:solidFill>
                  <a:srgbClr val="212121"/>
                </a:solidFill>
                <a:effectLst/>
                <a:latin typeface="+mn-ea"/>
                <a:ea typeface="+mn-ea"/>
              </a:rPr>
              <a:t>. 2019; 104: 5120-5135.</a:t>
            </a:r>
            <a:r>
              <a:rPr lang="ja-JP" altLang="en-US" sz="800" b="0" i="0" dirty="0">
                <a:solidFill>
                  <a:srgbClr val="212121"/>
                </a:solidFill>
                <a:effectLst/>
                <a:latin typeface="+mn-ea"/>
                <a:ea typeface="+mn-ea"/>
              </a:rPr>
              <a:t> （</a:t>
            </a:r>
            <a:r>
              <a:rPr lang="en-US" altLang="ja-JP" sz="800" b="0" i="0" dirty="0">
                <a:solidFill>
                  <a:srgbClr val="212121"/>
                </a:solidFill>
                <a:effectLst/>
                <a:latin typeface="+mn-ea"/>
                <a:ea typeface="+mn-ea"/>
                <a:hlinkClick r:id="rId3"/>
              </a:rPr>
              <a:t>https://creativecommons.org/licenses/by/4.0/</a:t>
            </a:r>
            <a:r>
              <a:rPr lang="ja-JP" altLang="en-US" sz="800" b="0" i="0" dirty="0">
                <a:solidFill>
                  <a:srgbClr val="212121"/>
                </a:solidFill>
                <a:effectLst/>
                <a:latin typeface="+mn-ea"/>
                <a:ea typeface="+mn-ea"/>
              </a:rPr>
              <a:t>）</a:t>
            </a:r>
            <a:endParaRPr lang="en-US" altLang="ja-JP" sz="800" b="0" i="0" dirty="0">
              <a:solidFill>
                <a:srgbClr val="212121"/>
              </a:solidFill>
              <a:effectLst/>
              <a:latin typeface="+mn-ea"/>
              <a:ea typeface="+mn-ea"/>
            </a:endParaRPr>
          </a:p>
        </p:txBody>
      </p:sp>
      <p:sp>
        <p:nvSpPr>
          <p:cNvPr id="6" name="テキスト ボックス 5">
            <a:extLst>
              <a:ext uri="{FF2B5EF4-FFF2-40B4-BE49-F238E27FC236}">
                <a16:creationId xmlns:a16="http://schemas.microsoft.com/office/drawing/2014/main" id="{7FF10C2B-8940-D800-141E-CED8A54CFD04}"/>
              </a:ext>
            </a:extLst>
          </p:cNvPr>
          <p:cNvSpPr txBox="1"/>
          <p:nvPr/>
        </p:nvSpPr>
        <p:spPr>
          <a:xfrm>
            <a:off x="695326" y="5419511"/>
            <a:ext cx="10801350" cy="1200329"/>
          </a:xfrm>
          <a:prstGeom prst="rect">
            <a:avLst/>
          </a:prstGeom>
          <a:noFill/>
        </p:spPr>
        <p:txBody>
          <a:bodyPr wrap="square">
            <a:spAutoFit/>
          </a:bodyPr>
          <a:lstStyle/>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目的</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医療カルテ情報を利用して脂肪萎縮症の治療を受けたことがない</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および</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患者の自然歴を評価すること</a:t>
            </a:r>
          </a:p>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対象</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2015</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年</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月</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日より前に</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または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HIV</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関連脂肪萎縮症を除く）と診断され、脂肪萎縮症の治療を受けたことがない患者</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230</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81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149</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a:t>
            </a:r>
          </a:p>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方法</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2017</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年</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3</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月</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6</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日から</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2018</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年</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3</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月</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20</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日にデータを抽出し、カルテレビューを実施した。研究観察期間は患者の出生から追跡不能、死亡、またはカルテ抽出日のいずれか早い日までとした（ベースライン期間は出生から</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または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の診断日まで、追跡期間は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または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の診断日から観察期間の終了日まで）</a:t>
            </a:r>
          </a:p>
          <a:p>
            <a:pPr marL="719138" marR="0" lvl="0" indent="-719138"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解析方法</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糖尿病および</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またはインスリン抵抗性の診断までの期間、最初の臓器異常の診断までの期間の算出には</a:t>
            </a:r>
            <a:r>
              <a:rPr kumimoji="1" lang="en-US" altLang="ja-JP" sz="1000" b="0" i="0" u="none" strike="noStrike" kern="1200" cap="none" spc="0" normalizeH="0" baseline="0" noProof="0" dirty="0" err="1">
                <a:ln>
                  <a:noFill/>
                </a:ln>
                <a:solidFill>
                  <a:srgbClr val="000000"/>
                </a:solidFill>
                <a:effectLst/>
                <a:uLnTx/>
                <a:uFillTx/>
                <a:latin typeface="+mn-ea"/>
                <a:ea typeface="+mn-ea"/>
                <a:cs typeface="Arial" pitchFamily="34" charset="0"/>
              </a:rPr>
              <a:t>kaplan</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‐Meier</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法を使用した。</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患者群と</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患者群の比較には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log-rank</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検定を実施した</a:t>
            </a:r>
          </a:p>
          <a:p>
            <a:pPr marL="719138" marR="0" lvl="0" indent="-719138"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リミテーション</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①研究デザインが脂肪萎縮症患者に対するコンセンサススクリーニングプロトコルが発表される前に検討されたため、脂肪萎縮症患者の多臓器障害を確実にとらえる方法でデータ収集が実施されなかった　②より重症度の低い患者への選択バイアスが生じた可能性がある　③代謝障害および臓器異常の有無は過小評価された可能性がある　④観察期間中の死亡者数が限られていた　⑤データ収集方法が限られたため、脂肪萎縮症の臨床負担推定値の正確性に影響する可能性がある　⑥データ入力エラーが結果の正確性に影響する可能性がある</a:t>
            </a:r>
          </a:p>
        </p:txBody>
      </p:sp>
      <p:sp>
        <p:nvSpPr>
          <p:cNvPr id="37" name="テキスト ボックス 36">
            <a:extLst>
              <a:ext uri="{FF2B5EF4-FFF2-40B4-BE49-F238E27FC236}">
                <a16:creationId xmlns:a16="http://schemas.microsoft.com/office/drawing/2014/main" id="{472EFB57-93B2-1ED9-8286-1FC197F2B881}"/>
              </a:ext>
            </a:extLst>
          </p:cNvPr>
          <p:cNvSpPr txBox="1"/>
          <p:nvPr/>
        </p:nvSpPr>
        <p:spPr>
          <a:xfrm>
            <a:off x="703541" y="5143238"/>
            <a:ext cx="1026243" cy="253916"/>
          </a:xfrm>
          <a:prstGeom prst="rect">
            <a:avLst/>
          </a:prstGeom>
          <a:noFill/>
        </p:spPr>
        <p:txBody>
          <a:bodyPr wrap="none">
            <a:spAutoFit/>
          </a:bodyPr>
          <a:lstStyle/>
          <a:p>
            <a:pPr defTabSz="457200" eaLnBrk="1" fontAlgn="auto" hangingPunct="1">
              <a:spcBef>
                <a:spcPts val="0"/>
              </a:spcBef>
              <a:spcAft>
                <a:spcPts val="0"/>
              </a:spcAft>
            </a:pPr>
            <a:r>
              <a:rPr kumimoji="0" lang="en-US" altLang="ja-JP" sz="1050" dirty="0">
                <a:solidFill>
                  <a:srgbClr val="1B1B1B"/>
                </a:solidFill>
                <a:latin typeface="+mn-ea"/>
                <a:ea typeface="+mn-ea"/>
              </a:rPr>
              <a:t>SE</a:t>
            </a:r>
            <a:r>
              <a:rPr kumimoji="0" lang="ja-JP" altLang="en-US" sz="1050" dirty="0">
                <a:solidFill>
                  <a:srgbClr val="1B1B1B"/>
                </a:solidFill>
                <a:latin typeface="+mn-ea"/>
                <a:ea typeface="+mn-ea"/>
              </a:rPr>
              <a:t>：標準誤差</a:t>
            </a:r>
            <a:endParaRPr kumimoji="0" lang="ja-JP" altLang="en-US" sz="1050" dirty="0">
              <a:solidFill>
                <a:srgbClr val="000000"/>
              </a:solidFill>
              <a:latin typeface="+mn-ea"/>
              <a:ea typeface="+mn-ea"/>
            </a:endParaRPr>
          </a:p>
        </p:txBody>
      </p:sp>
      <p:grpSp>
        <p:nvGrpSpPr>
          <p:cNvPr id="61" name="グループ化 60">
            <a:extLst>
              <a:ext uri="{FF2B5EF4-FFF2-40B4-BE49-F238E27FC236}">
                <a16:creationId xmlns:a16="http://schemas.microsoft.com/office/drawing/2014/main" id="{37309433-33F2-EC73-66AF-0416F67FDEE0}"/>
              </a:ext>
            </a:extLst>
          </p:cNvPr>
          <p:cNvGrpSpPr/>
          <p:nvPr/>
        </p:nvGrpSpPr>
        <p:grpSpPr>
          <a:xfrm>
            <a:off x="1482812" y="2224519"/>
            <a:ext cx="4036378" cy="3115930"/>
            <a:chOff x="1267659" y="2224519"/>
            <a:chExt cx="4036378" cy="3115930"/>
          </a:xfrm>
        </p:grpSpPr>
        <p:sp>
          <p:nvSpPr>
            <p:cNvPr id="48" name="フリーフォーム: 図形 47">
              <a:extLst>
                <a:ext uri="{FF2B5EF4-FFF2-40B4-BE49-F238E27FC236}">
                  <a16:creationId xmlns:a16="http://schemas.microsoft.com/office/drawing/2014/main" id="{F96BB63C-9983-CC61-B1BC-6731DFCB239D}"/>
                </a:ext>
              </a:extLst>
            </p:cNvPr>
            <p:cNvSpPr/>
            <p:nvPr/>
          </p:nvSpPr>
          <p:spPr bwMode="auto">
            <a:xfrm>
              <a:off x="2283969" y="2560320"/>
              <a:ext cx="2697480" cy="2344189"/>
            </a:xfrm>
            <a:custGeom>
              <a:avLst/>
              <a:gdLst>
                <a:gd name="connsiteX0" fmla="*/ 0 w 2697480"/>
                <a:gd name="connsiteY0" fmla="*/ 0 h 2344189"/>
                <a:gd name="connsiteX1" fmla="*/ 0 w 2697480"/>
                <a:gd name="connsiteY1" fmla="*/ 2344189 h 2344189"/>
                <a:gd name="connsiteX2" fmla="*/ 2697480 w 2697480"/>
                <a:gd name="connsiteY2" fmla="*/ 2344189 h 2344189"/>
              </a:gdLst>
              <a:ahLst/>
              <a:cxnLst>
                <a:cxn ang="0">
                  <a:pos x="connsiteX0" y="connsiteY0"/>
                </a:cxn>
                <a:cxn ang="0">
                  <a:pos x="connsiteX1" y="connsiteY1"/>
                </a:cxn>
                <a:cxn ang="0">
                  <a:pos x="connsiteX2" y="connsiteY2"/>
                </a:cxn>
              </a:cxnLst>
              <a:rect l="l" t="t" r="r" b="b"/>
              <a:pathLst>
                <a:path w="2697480" h="2344189">
                  <a:moveTo>
                    <a:pt x="0" y="0"/>
                  </a:moveTo>
                  <a:lnTo>
                    <a:pt x="0" y="2344189"/>
                  </a:lnTo>
                  <a:lnTo>
                    <a:pt x="2697480" y="2344189"/>
                  </a:lnTo>
                </a:path>
              </a:pathLst>
            </a:cu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29" name="テキスト ボックス 28">
              <a:extLst>
                <a:ext uri="{FF2B5EF4-FFF2-40B4-BE49-F238E27FC236}">
                  <a16:creationId xmlns:a16="http://schemas.microsoft.com/office/drawing/2014/main" id="{C7C2093C-F757-9C65-99DF-2E48A37C2BD2}"/>
                </a:ext>
              </a:extLst>
            </p:cNvPr>
            <p:cNvSpPr txBox="1"/>
            <p:nvPr/>
          </p:nvSpPr>
          <p:spPr>
            <a:xfrm>
              <a:off x="1552690" y="2224519"/>
              <a:ext cx="3751347" cy="276999"/>
            </a:xfrm>
            <a:prstGeom prst="rect">
              <a:avLst/>
            </a:prstGeom>
            <a:noFill/>
          </p:spPr>
          <p:txBody>
            <a:bodyPr wrap="none">
              <a:spAutoFit/>
            </a:bodyPr>
            <a:lstStyle/>
            <a:p>
              <a:pPr algn="ctr" defTabSz="457200" eaLnBrk="1" fontAlgn="auto" hangingPunct="1">
                <a:spcBef>
                  <a:spcPts val="0"/>
                </a:spcBef>
                <a:spcAft>
                  <a:spcPts val="0"/>
                </a:spcAft>
              </a:pPr>
              <a:r>
                <a:rPr kumimoji="0" lang="ja-JP" altLang="en-US" b="1" dirty="0">
                  <a:solidFill>
                    <a:srgbClr val="1B1B1B"/>
                  </a:solidFill>
                  <a:latin typeface="+mn-ea"/>
                  <a:ea typeface="+mn-ea"/>
                </a:rPr>
                <a:t>糖尿病および</a:t>
              </a:r>
              <a:r>
                <a:rPr kumimoji="0" lang="en-US" altLang="ja-JP" b="1" dirty="0">
                  <a:solidFill>
                    <a:srgbClr val="1B1B1B"/>
                  </a:solidFill>
                  <a:latin typeface="+mn-ea"/>
                  <a:ea typeface="+mn-ea"/>
                </a:rPr>
                <a:t>/</a:t>
              </a:r>
              <a:r>
                <a:rPr kumimoji="0" lang="ja-JP" altLang="en-US" b="1" dirty="0">
                  <a:solidFill>
                    <a:srgbClr val="1B1B1B"/>
                  </a:solidFill>
                  <a:latin typeface="+mn-ea"/>
                  <a:ea typeface="+mn-ea"/>
                </a:rPr>
                <a:t>またはインスリン抵抗性の診断までの期間</a:t>
              </a:r>
              <a:endParaRPr kumimoji="0" lang="ja-JP" altLang="en-US" b="1" dirty="0">
                <a:solidFill>
                  <a:srgbClr val="000000"/>
                </a:solidFill>
                <a:latin typeface="+mn-ea"/>
                <a:ea typeface="+mn-ea"/>
              </a:endParaRPr>
            </a:p>
          </p:txBody>
        </p:sp>
        <p:sp>
          <p:nvSpPr>
            <p:cNvPr id="31" name="テキスト ボックス 30">
              <a:extLst>
                <a:ext uri="{FF2B5EF4-FFF2-40B4-BE49-F238E27FC236}">
                  <a16:creationId xmlns:a16="http://schemas.microsoft.com/office/drawing/2014/main" id="{78E93360-3528-479F-E4A0-E2152839E7E6}"/>
                </a:ext>
              </a:extLst>
            </p:cNvPr>
            <p:cNvSpPr txBox="1"/>
            <p:nvPr/>
          </p:nvSpPr>
          <p:spPr>
            <a:xfrm>
              <a:off x="2895187" y="5063450"/>
              <a:ext cx="1627369" cy="276999"/>
            </a:xfrm>
            <a:prstGeom prst="rect">
              <a:avLst/>
            </a:prstGeom>
            <a:noFill/>
          </p:spPr>
          <p:txBody>
            <a:bodyPr wrap="non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b="0" i="0" u="none" strike="noStrike" kern="0" cap="none" spc="0" normalizeH="0" baseline="0" noProof="0" dirty="0">
                  <a:ln>
                    <a:noFill/>
                  </a:ln>
                  <a:solidFill>
                    <a:srgbClr val="1B1B1B"/>
                  </a:solidFill>
                  <a:effectLst/>
                  <a:uLnTx/>
                  <a:uFillTx/>
                  <a:latin typeface="+mn-ea"/>
                  <a:ea typeface="+mn-ea"/>
                </a:rPr>
                <a:t>診断までの期間（年）</a:t>
              </a:r>
              <a:endParaRPr kumimoji="0" lang="ja-JP" altLang="en-US" b="0" i="0" u="none" strike="noStrike" kern="0" cap="none" spc="0" normalizeH="0" baseline="0" noProof="0" dirty="0">
                <a:ln>
                  <a:noFill/>
                </a:ln>
                <a:solidFill>
                  <a:srgbClr val="000000"/>
                </a:solidFill>
                <a:effectLst/>
                <a:uLnTx/>
                <a:uFillTx/>
                <a:latin typeface="+mn-ea"/>
                <a:ea typeface="+mn-ea"/>
              </a:endParaRPr>
            </a:p>
          </p:txBody>
        </p:sp>
        <p:sp>
          <p:nvSpPr>
            <p:cNvPr id="33" name="テキスト ボックス 32">
              <a:extLst>
                <a:ext uri="{FF2B5EF4-FFF2-40B4-BE49-F238E27FC236}">
                  <a16:creationId xmlns:a16="http://schemas.microsoft.com/office/drawing/2014/main" id="{B66CB96D-8559-5E59-7AFE-C2DB3EB99A55}"/>
                </a:ext>
              </a:extLst>
            </p:cNvPr>
            <p:cNvSpPr txBox="1"/>
            <p:nvPr/>
          </p:nvSpPr>
          <p:spPr>
            <a:xfrm>
              <a:off x="1267659" y="2567392"/>
              <a:ext cx="553998" cy="2400657"/>
            </a:xfrm>
            <a:prstGeom prst="rect">
              <a:avLst/>
            </a:prstGeom>
            <a:solidFill>
              <a:srgbClr val="FFFFFF"/>
            </a:solidFill>
          </p:spPr>
          <p:txBody>
            <a:bodyPr vert="eaVert" wrap="non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b="0" i="0" u="none" strike="noStrike" kern="0" cap="none" spc="0" normalizeH="0" baseline="0" noProof="0" dirty="0">
                  <a:ln>
                    <a:noFill/>
                  </a:ln>
                  <a:solidFill>
                    <a:srgbClr val="1B1B1B"/>
                  </a:solidFill>
                  <a:effectLst/>
                  <a:uLnTx/>
                  <a:uFillTx/>
                  <a:latin typeface="+mn-ea"/>
                  <a:ea typeface="+mn-ea"/>
                </a:rPr>
                <a:t>糖尿病および／またはインスリン</a:t>
              </a:r>
              <a:br>
                <a:rPr kumimoji="0" lang="en-US" altLang="ja-JP" b="0" i="0" u="none" strike="noStrike" kern="0" cap="none" spc="0" normalizeH="0" baseline="0" noProof="0" dirty="0">
                  <a:ln>
                    <a:noFill/>
                  </a:ln>
                  <a:solidFill>
                    <a:srgbClr val="1B1B1B"/>
                  </a:solidFill>
                  <a:effectLst/>
                  <a:uLnTx/>
                  <a:uFillTx/>
                  <a:latin typeface="+mn-ea"/>
                  <a:ea typeface="+mn-ea"/>
                </a:rPr>
              </a:br>
              <a:r>
                <a:rPr kumimoji="0" lang="ja-JP" altLang="en-US" b="0" i="0" u="none" strike="noStrike" kern="0" cap="none" spc="0" normalizeH="0" baseline="0" noProof="0" dirty="0">
                  <a:ln>
                    <a:noFill/>
                  </a:ln>
                  <a:solidFill>
                    <a:srgbClr val="1B1B1B"/>
                  </a:solidFill>
                  <a:effectLst/>
                  <a:uLnTx/>
                  <a:uFillTx/>
                  <a:latin typeface="+mn-ea"/>
                  <a:ea typeface="+mn-ea"/>
                </a:rPr>
                <a:t>抵抗性を有する患者の割合</a:t>
              </a:r>
              <a:endParaRPr kumimoji="0" lang="ja-JP" altLang="en-US" b="0" i="0" u="none" strike="noStrike" kern="0" cap="none" spc="0" normalizeH="0" baseline="0" noProof="0" dirty="0">
                <a:ln>
                  <a:noFill/>
                </a:ln>
                <a:solidFill>
                  <a:srgbClr val="000000"/>
                </a:solidFill>
                <a:effectLst/>
                <a:uLnTx/>
                <a:uFillTx/>
                <a:latin typeface="+mn-ea"/>
                <a:ea typeface="+mn-ea"/>
              </a:endParaRPr>
            </a:p>
          </p:txBody>
        </p:sp>
        <p:sp>
          <p:nvSpPr>
            <p:cNvPr id="35" name="テキスト ボックス 34">
              <a:extLst>
                <a:ext uri="{FF2B5EF4-FFF2-40B4-BE49-F238E27FC236}">
                  <a16:creationId xmlns:a16="http://schemas.microsoft.com/office/drawing/2014/main" id="{5542E1D3-0157-5795-5A3D-7A77DFB4F0F6}"/>
                </a:ext>
              </a:extLst>
            </p:cNvPr>
            <p:cNvSpPr txBox="1"/>
            <p:nvPr/>
          </p:nvSpPr>
          <p:spPr>
            <a:xfrm>
              <a:off x="3023394" y="4608000"/>
              <a:ext cx="1982914" cy="230832"/>
            </a:xfrm>
            <a:prstGeom prst="rect">
              <a:avLst/>
            </a:prstGeom>
            <a:noFill/>
          </p:spPr>
          <p:txBody>
            <a:bodyPr wrap="none" lIns="0" rIns="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ja-JP" sz="900" b="0" i="1" u="none" strike="noStrike" kern="0" cap="none" spc="0" normalizeH="0" baseline="0" noProof="0" dirty="0">
                  <a:ln>
                    <a:noFill/>
                  </a:ln>
                  <a:solidFill>
                    <a:srgbClr val="1B1B1B"/>
                  </a:solidFill>
                  <a:effectLst/>
                  <a:uLnTx/>
                  <a:uFillTx/>
                  <a:latin typeface="+mn-ea"/>
                  <a:ea typeface="+mn-ea"/>
                </a:rPr>
                <a:t>p</a:t>
              </a:r>
              <a:r>
                <a:rPr kumimoji="0" lang="en-US" altLang="ja-JP" sz="900" b="0" i="0" u="none" strike="noStrike" kern="0" cap="none" spc="0" normalizeH="0" baseline="0" noProof="0" dirty="0">
                  <a:ln>
                    <a:noFill/>
                  </a:ln>
                  <a:solidFill>
                    <a:srgbClr val="1B1B1B"/>
                  </a:solidFill>
                  <a:effectLst/>
                  <a:uLnTx/>
                  <a:uFillTx/>
                  <a:latin typeface="+mn-ea"/>
                  <a:ea typeface="+mn-ea"/>
                </a:rPr>
                <a:t>=0.131</a:t>
              </a:r>
              <a:r>
                <a:rPr kumimoji="0" lang="ja-JP" altLang="en-US" sz="900" b="0" i="0" u="none" strike="noStrike" kern="0" cap="none" spc="0" normalizeH="0" baseline="0" noProof="0" dirty="0">
                  <a:ln>
                    <a:noFill/>
                  </a:ln>
                  <a:solidFill>
                    <a:srgbClr val="1B1B1B"/>
                  </a:solidFill>
                  <a:effectLst/>
                  <a:uLnTx/>
                  <a:uFillTx/>
                  <a:latin typeface="+mn-ea"/>
                  <a:ea typeface="+mn-ea"/>
                </a:rPr>
                <a:t>（</a:t>
              </a:r>
              <a:r>
                <a:rPr kumimoji="0" lang="en-US" altLang="ja-JP" sz="900" b="0" i="0" u="none" strike="noStrike" kern="0" cap="none" spc="0" normalizeH="0" baseline="0" noProof="0" dirty="0">
                  <a:ln>
                    <a:noFill/>
                  </a:ln>
                  <a:solidFill>
                    <a:srgbClr val="1B1B1B"/>
                  </a:solidFill>
                  <a:effectLst/>
                  <a:uLnTx/>
                  <a:uFillTx/>
                  <a:latin typeface="+mn-ea"/>
                  <a:ea typeface="+mn-ea"/>
                </a:rPr>
                <a:t>GL vs PL</a:t>
              </a:r>
              <a:r>
                <a:rPr kumimoji="0" lang="ja-JP" altLang="en-US" sz="900" b="0" i="0" u="none" strike="noStrike" kern="0" cap="none" spc="0" normalizeH="0" baseline="0" noProof="0" dirty="0">
                  <a:ln>
                    <a:noFill/>
                  </a:ln>
                  <a:solidFill>
                    <a:srgbClr val="1B1B1B"/>
                  </a:solidFill>
                  <a:effectLst/>
                  <a:uLnTx/>
                  <a:uFillTx/>
                  <a:latin typeface="+mn-ea"/>
                  <a:ea typeface="+mn-ea"/>
                </a:rPr>
                <a:t>、</a:t>
              </a:r>
              <a:r>
                <a:rPr kumimoji="0" lang="en-US" altLang="ja-JP" sz="900" b="0" i="0" u="none" strike="noStrike" kern="0" cap="none" spc="0" normalizeH="0" baseline="0" noProof="0" dirty="0">
                  <a:ln>
                    <a:noFill/>
                  </a:ln>
                  <a:solidFill>
                    <a:srgbClr val="1B1B1B"/>
                  </a:solidFill>
                  <a:effectLst/>
                  <a:uLnTx/>
                  <a:uFillTx/>
                  <a:latin typeface="+mn-ea"/>
                  <a:ea typeface="+mn-ea"/>
                </a:rPr>
                <a:t>log-rank</a:t>
              </a:r>
              <a:r>
                <a:rPr kumimoji="0" lang="ja-JP" altLang="en-US" sz="900" b="0" i="0" u="none" strike="noStrike" kern="0" cap="none" spc="0" normalizeH="0" baseline="0" noProof="0" dirty="0">
                  <a:ln>
                    <a:noFill/>
                  </a:ln>
                  <a:solidFill>
                    <a:srgbClr val="1B1B1B"/>
                  </a:solidFill>
                  <a:effectLst/>
                  <a:uLnTx/>
                  <a:uFillTx/>
                  <a:latin typeface="+mn-ea"/>
                  <a:ea typeface="+mn-ea"/>
                </a:rPr>
                <a:t>検定）</a:t>
              </a:r>
              <a:endParaRPr kumimoji="0" lang="ja-JP" altLang="en-US" sz="900" b="0" i="0" u="none" strike="noStrike" kern="0" cap="none" spc="0" normalizeH="0" baseline="0" noProof="0" dirty="0">
                <a:ln>
                  <a:noFill/>
                </a:ln>
                <a:solidFill>
                  <a:srgbClr val="000000"/>
                </a:solidFill>
                <a:effectLst/>
                <a:uLnTx/>
                <a:uFillTx/>
                <a:latin typeface="+mn-ea"/>
                <a:ea typeface="+mn-ea"/>
              </a:endParaRPr>
            </a:p>
          </p:txBody>
        </p:sp>
        <p:sp>
          <p:nvSpPr>
            <p:cNvPr id="49" name="テキスト ボックス 48">
              <a:extLst>
                <a:ext uri="{FF2B5EF4-FFF2-40B4-BE49-F238E27FC236}">
                  <a16:creationId xmlns:a16="http://schemas.microsoft.com/office/drawing/2014/main" id="{C909F4E5-0009-7407-6507-69BDF1C5A0B7}"/>
                </a:ext>
              </a:extLst>
            </p:cNvPr>
            <p:cNvSpPr txBox="1"/>
            <p:nvPr/>
          </p:nvSpPr>
          <p:spPr>
            <a:xfrm>
              <a:off x="1834102" y="2489664"/>
              <a:ext cx="446203" cy="153888"/>
            </a:xfrm>
            <a:prstGeom prst="rect">
              <a:avLst/>
            </a:prstGeom>
            <a:noFill/>
          </p:spPr>
          <p:txBody>
            <a:bodyPr wrap="none" lIns="0" tIns="0" rIns="72000" bIns="0" rtlCol="0">
              <a:spAutoFit/>
            </a:bodyPr>
            <a:lstStyle/>
            <a:p>
              <a:pPr algn="r"/>
              <a:r>
                <a:rPr kumimoji="1" lang="en-US" altLang="ja-JP" sz="1000" dirty="0">
                  <a:latin typeface="+mn-ea"/>
                  <a:ea typeface="+mn-ea"/>
                </a:rPr>
                <a:t>100%</a:t>
              </a:r>
              <a:endParaRPr kumimoji="1" lang="ja-JP" altLang="en-US" sz="1000" dirty="0">
                <a:latin typeface="+mn-ea"/>
                <a:ea typeface="+mn-ea"/>
              </a:endParaRPr>
            </a:p>
          </p:txBody>
        </p:sp>
        <p:sp>
          <p:nvSpPr>
            <p:cNvPr id="50" name="テキスト ボックス 49">
              <a:extLst>
                <a:ext uri="{FF2B5EF4-FFF2-40B4-BE49-F238E27FC236}">
                  <a16:creationId xmlns:a16="http://schemas.microsoft.com/office/drawing/2014/main" id="{CDC57217-D638-32B7-5757-84979BB9053D}"/>
                </a:ext>
              </a:extLst>
            </p:cNvPr>
            <p:cNvSpPr txBox="1"/>
            <p:nvPr/>
          </p:nvSpPr>
          <p:spPr>
            <a:xfrm>
              <a:off x="1914251" y="2959230"/>
              <a:ext cx="366053" cy="153888"/>
            </a:xfrm>
            <a:prstGeom prst="rect">
              <a:avLst/>
            </a:prstGeom>
            <a:noFill/>
          </p:spPr>
          <p:txBody>
            <a:bodyPr wrap="none" lIns="0" tIns="0" rIns="72000" bIns="0" rtlCol="0">
              <a:spAutoFit/>
            </a:bodyPr>
            <a:lstStyle/>
            <a:p>
              <a:pPr algn="r"/>
              <a:r>
                <a:rPr lang="en-US" altLang="ja-JP" sz="1000" dirty="0">
                  <a:latin typeface="+mn-ea"/>
                  <a:ea typeface="+mn-ea"/>
                </a:rPr>
                <a:t>8</a:t>
              </a:r>
              <a:r>
                <a:rPr kumimoji="1" lang="en-US" altLang="ja-JP" sz="1000" dirty="0">
                  <a:latin typeface="+mn-ea"/>
                  <a:ea typeface="+mn-ea"/>
                </a:rPr>
                <a:t>0%</a:t>
              </a:r>
              <a:endParaRPr kumimoji="1" lang="ja-JP" altLang="en-US" sz="1000" dirty="0">
                <a:latin typeface="+mn-ea"/>
                <a:ea typeface="+mn-ea"/>
              </a:endParaRPr>
            </a:p>
          </p:txBody>
        </p:sp>
        <p:sp>
          <p:nvSpPr>
            <p:cNvPr id="51" name="テキスト ボックス 50">
              <a:extLst>
                <a:ext uri="{FF2B5EF4-FFF2-40B4-BE49-F238E27FC236}">
                  <a16:creationId xmlns:a16="http://schemas.microsoft.com/office/drawing/2014/main" id="{049825D1-A21F-D32F-9ED8-361EE0B79039}"/>
                </a:ext>
              </a:extLst>
            </p:cNvPr>
            <p:cNvSpPr txBox="1"/>
            <p:nvPr/>
          </p:nvSpPr>
          <p:spPr>
            <a:xfrm>
              <a:off x="1914251" y="3424744"/>
              <a:ext cx="366053" cy="153888"/>
            </a:xfrm>
            <a:prstGeom prst="rect">
              <a:avLst/>
            </a:prstGeom>
            <a:noFill/>
          </p:spPr>
          <p:txBody>
            <a:bodyPr wrap="none" lIns="0" tIns="0" rIns="72000" bIns="0" rtlCol="0">
              <a:spAutoFit/>
            </a:bodyPr>
            <a:lstStyle/>
            <a:p>
              <a:pPr algn="r"/>
              <a:r>
                <a:rPr lang="en-US" altLang="ja-JP" sz="1000" dirty="0">
                  <a:latin typeface="+mn-ea"/>
                  <a:ea typeface="+mn-ea"/>
                </a:rPr>
                <a:t>6</a:t>
              </a:r>
              <a:r>
                <a:rPr kumimoji="1" lang="en-US" altLang="ja-JP" sz="1000" dirty="0">
                  <a:latin typeface="+mn-ea"/>
                  <a:ea typeface="+mn-ea"/>
                </a:rPr>
                <a:t>0%</a:t>
              </a:r>
              <a:endParaRPr kumimoji="1" lang="ja-JP" altLang="en-US" sz="1000" dirty="0">
                <a:latin typeface="+mn-ea"/>
                <a:ea typeface="+mn-ea"/>
              </a:endParaRPr>
            </a:p>
          </p:txBody>
        </p:sp>
        <p:sp>
          <p:nvSpPr>
            <p:cNvPr id="52" name="テキスト ボックス 51">
              <a:extLst>
                <a:ext uri="{FF2B5EF4-FFF2-40B4-BE49-F238E27FC236}">
                  <a16:creationId xmlns:a16="http://schemas.microsoft.com/office/drawing/2014/main" id="{DCF27C33-859C-D139-6A2B-A530F15194BE}"/>
                </a:ext>
              </a:extLst>
            </p:cNvPr>
            <p:cNvSpPr txBox="1"/>
            <p:nvPr/>
          </p:nvSpPr>
          <p:spPr>
            <a:xfrm>
              <a:off x="1914251" y="3890250"/>
              <a:ext cx="366053" cy="153888"/>
            </a:xfrm>
            <a:prstGeom prst="rect">
              <a:avLst/>
            </a:prstGeom>
            <a:noFill/>
          </p:spPr>
          <p:txBody>
            <a:bodyPr wrap="none" lIns="0" tIns="0" rIns="72000" bIns="0" rtlCol="0">
              <a:spAutoFit/>
            </a:bodyPr>
            <a:lstStyle/>
            <a:p>
              <a:pPr algn="r"/>
              <a:r>
                <a:rPr lang="en-US" altLang="ja-JP" sz="1000" dirty="0">
                  <a:latin typeface="+mn-ea"/>
                  <a:ea typeface="+mn-ea"/>
                </a:rPr>
                <a:t>4</a:t>
              </a:r>
              <a:r>
                <a:rPr kumimoji="1" lang="en-US" altLang="ja-JP" sz="1000" dirty="0">
                  <a:latin typeface="+mn-ea"/>
                  <a:ea typeface="+mn-ea"/>
                </a:rPr>
                <a:t>0%</a:t>
              </a:r>
              <a:endParaRPr kumimoji="1" lang="ja-JP" altLang="en-US" sz="1000" dirty="0">
                <a:latin typeface="+mn-ea"/>
                <a:ea typeface="+mn-ea"/>
              </a:endParaRPr>
            </a:p>
          </p:txBody>
        </p:sp>
        <p:sp>
          <p:nvSpPr>
            <p:cNvPr id="53" name="テキスト ボックス 52">
              <a:extLst>
                <a:ext uri="{FF2B5EF4-FFF2-40B4-BE49-F238E27FC236}">
                  <a16:creationId xmlns:a16="http://schemas.microsoft.com/office/drawing/2014/main" id="{441B3E75-F73D-6088-D4B4-ED47CCCF5A3E}"/>
                </a:ext>
              </a:extLst>
            </p:cNvPr>
            <p:cNvSpPr txBox="1"/>
            <p:nvPr/>
          </p:nvSpPr>
          <p:spPr>
            <a:xfrm>
              <a:off x="1914251" y="4355765"/>
              <a:ext cx="366053" cy="153888"/>
            </a:xfrm>
            <a:prstGeom prst="rect">
              <a:avLst/>
            </a:prstGeom>
            <a:noFill/>
          </p:spPr>
          <p:txBody>
            <a:bodyPr wrap="none" lIns="0" tIns="0" rIns="72000" bIns="0" rtlCol="0">
              <a:spAutoFit/>
            </a:bodyPr>
            <a:lstStyle/>
            <a:p>
              <a:pPr algn="r"/>
              <a:r>
                <a:rPr lang="en-US" altLang="ja-JP" sz="1000" dirty="0">
                  <a:latin typeface="+mn-ea"/>
                  <a:ea typeface="+mn-ea"/>
                </a:rPr>
                <a:t>2</a:t>
              </a:r>
              <a:r>
                <a:rPr kumimoji="1" lang="en-US" altLang="ja-JP" sz="1000" dirty="0">
                  <a:latin typeface="+mn-ea"/>
                  <a:ea typeface="+mn-ea"/>
                </a:rPr>
                <a:t>0%</a:t>
              </a:r>
              <a:endParaRPr kumimoji="1" lang="ja-JP" altLang="en-US" sz="1000" dirty="0">
                <a:latin typeface="+mn-ea"/>
                <a:ea typeface="+mn-ea"/>
              </a:endParaRPr>
            </a:p>
          </p:txBody>
        </p:sp>
        <p:sp>
          <p:nvSpPr>
            <p:cNvPr id="54" name="テキスト ボックス 53">
              <a:extLst>
                <a:ext uri="{FF2B5EF4-FFF2-40B4-BE49-F238E27FC236}">
                  <a16:creationId xmlns:a16="http://schemas.microsoft.com/office/drawing/2014/main" id="{3729F7C5-FE43-BD5F-494A-A5064B0F618F}"/>
                </a:ext>
              </a:extLst>
            </p:cNvPr>
            <p:cNvSpPr txBox="1"/>
            <p:nvPr/>
          </p:nvSpPr>
          <p:spPr>
            <a:xfrm>
              <a:off x="1994401" y="4829595"/>
              <a:ext cx="285903" cy="153888"/>
            </a:xfrm>
            <a:prstGeom prst="rect">
              <a:avLst/>
            </a:prstGeom>
            <a:noFill/>
          </p:spPr>
          <p:txBody>
            <a:bodyPr wrap="none" lIns="0" tIns="0" rIns="72000" bIns="0" rtlCol="0">
              <a:spAutoFit/>
            </a:bodyPr>
            <a:lstStyle/>
            <a:p>
              <a:pPr algn="r"/>
              <a:r>
                <a:rPr kumimoji="1" lang="en-US" altLang="ja-JP" sz="1000" dirty="0">
                  <a:latin typeface="+mn-ea"/>
                  <a:ea typeface="+mn-ea"/>
                </a:rPr>
                <a:t>0%</a:t>
              </a:r>
              <a:endParaRPr kumimoji="1" lang="ja-JP" altLang="en-US" sz="1000" dirty="0">
                <a:latin typeface="+mn-ea"/>
                <a:ea typeface="+mn-ea"/>
              </a:endParaRPr>
            </a:p>
          </p:txBody>
        </p:sp>
        <p:sp>
          <p:nvSpPr>
            <p:cNvPr id="55" name="テキスト ボックス 54">
              <a:extLst>
                <a:ext uri="{FF2B5EF4-FFF2-40B4-BE49-F238E27FC236}">
                  <a16:creationId xmlns:a16="http://schemas.microsoft.com/office/drawing/2014/main" id="{A8CED631-3C0B-EC72-EE66-F15C56E4DD1C}"/>
                </a:ext>
              </a:extLst>
            </p:cNvPr>
            <p:cNvSpPr txBox="1"/>
            <p:nvPr/>
          </p:nvSpPr>
          <p:spPr>
            <a:xfrm>
              <a:off x="2241340" y="4910695"/>
              <a:ext cx="80150" cy="190240"/>
            </a:xfrm>
            <a:prstGeom prst="rect">
              <a:avLst/>
            </a:prstGeom>
            <a:noFill/>
          </p:spPr>
          <p:txBody>
            <a:bodyPr wrap="none" lIns="0" tIns="36000" rIns="0" bIns="0" rtlCol="0">
              <a:spAutoFit/>
            </a:bodyPr>
            <a:lstStyle/>
            <a:p>
              <a:pPr algn="ctr"/>
              <a:r>
                <a:rPr kumimoji="1" lang="en-US" altLang="ja-JP" sz="1000" dirty="0">
                  <a:latin typeface="+mn-ea"/>
                  <a:ea typeface="+mn-ea"/>
                </a:rPr>
                <a:t>0</a:t>
              </a:r>
              <a:endParaRPr kumimoji="1" lang="ja-JP" altLang="en-US" sz="1000" dirty="0">
                <a:latin typeface="+mn-ea"/>
                <a:ea typeface="+mn-ea"/>
              </a:endParaRPr>
            </a:p>
          </p:txBody>
        </p:sp>
        <p:sp>
          <p:nvSpPr>
            <p:cNvPr id="56" name="テキスト ボックス 55">
              <a:extLst>
                <a:ext uri="{FF2B5EF4-FFF2-40B4-BE49-F238E27FC236}">
                  <a16:creationId xmlns:a16="http://schemas.microsoft.com/office/drawing/2014/main" id="{1E06C1A5-D363-3EC7-D2B9-0CEB3F99637D}"/>
                </a:ext>
              </a:extLst>
            </p:cNvPr>
            <p:cNvSpPr txBox="1"/>
            <p:nvPr/>
          </p:nvSpPr>
          <p:spPr>
            <a:xfrm>
              <a:off x="2871930" y="4910695"/>
              <a:ext cx="160300" cy="190240"/>
            </a:xfrm>
            <a:prstGeom prst="rect">
              <a:avLst/>
            </a:prstGeom>
            <a:noFill/>
          </p:spPr>
          <p:txBody>
            <a:bodyPr wrap="none" lIns="0" tIns="36000" rIns="0" bIns="0" rtlCol="0">
              <a:spAutoFit/>
            </a:bodyPr>
            <a:lstStyle/>
            <a:p>
              <a:pPr algn="ctr"/>
              <a:r>
                <a:rPr kumimoji="1" lang="en-US" altLang="ja-JP" sz="1000" dirty="0">
                  <a:latin typeface="+mn-ea"/>
                  <a:ea typeface="+mn-ea"/>
                </a:rPr>
                <a:t>20</a:t>
              </a:r>
              <a:endParaRPr kumimoji="1" lang="ja-JP" altLang="en-US" sz="1000" dirty="0">
                <a:latin typeface="+mn-ea"/>
                <a:ea typeface="+mn-ea"/>
              </a:endParaRPr>
            </a:p>
          </p:txBody>
        </p:sp>
        <p:sp>
          <p:nvSpPr>
            <p:cNvPr id="57" name="テキスト ボックス 56">
              <a:extLst>
                <a:ext uri="{FF2B5EF4-FFF2-40B4-BE49-F238E27FC236}">
                  <a16:creationId xmlns:a16="http://schemas.microsoft.com/office/drawing/2014/main" id="{784CAEDE-D428-01AA-6134-9C62F9DF4CA5}"/>
                </a:ext>
              </a:extLst>
            </p:cNvPr>
            <p:cNvSpPr txBox="1"/>
            <p:nvPr/>
          </p:nvSpPr>
          <p:spPr>
            <a:xfrm>
              <a:off x="3541103" y="4910695"/>
              <a:ext cx="160300" cy="190240"/>
            </a:xfrm>
            <a:prstGeom prst="rect">
              <a:avLst/>
            </a:prstGeom>
            <a:noFill/>
          </p:spPr>
          <p:txBody>
            <a:bodyPr wrap="none" lIns="0" tIns="36000" rIns="0" bIns="0" rtlCol="0">
              <a:spAutoFit/>
            </a:bodyPr>
            <a:lstStyle/>
            <a:p>
              <a:pPr algn="r"/>
              <a:r>
                <a:rPr lang="en-US" altLang="ja-JP" sz="1000" dirty="0">
                  <a:latin typeface="+mn-ea"/>
                  <a:ea typeface="+mn-ea"/>
                </a:rPr>
                <a:t>4</a:t>
              </a:r>
              <a:r>
                <a:rPr kumimoji="1" lang="en-US" altLang="ja-JP" sz="1000" dirty="0">
                  <a:latin typeface="+mn-ea"/>
                  <a:ea typeface="+mn-ea"/>
                </a:rPr>
                <a:t>0</a:t>
              </a:r>
              <a:endParaRPr kumimoji="1" lang="ja-JP" altLang="en-US" sz="1000" dirty="0">
                <a:latin typeface="+mn-ea"/>
                <a:ea typeface="+mn-ea"/>
              </a:endParaRPr>
            </a:p>
          </p:txBody>
        </p:sp>
        <p:sp>
          <p:nvSpPr>
            <p:cNvPr id="58" name="テキスト ボックス 57">
              <a:extLst>
                <a:ext uri="{FF2B5EF4-FFF2-40B4-BE49-F238E27FC236}">
                  <a16:creationId xmlns:a16="http://schemas.microsoft.com/office/drawing/2014/main" id="{1DA205E9-9D3F-6F01-A3BA-8822D4BFE28D}"/>
                </a:ext>
              </a:extLst>
            </p:cNvPr>
            <p:cNvSpPr txBox="1"/>
            <p:nvPr/>
          </p:nvSpPr>
          <p:spPr>
            <a:xfrm>
              <a:off x="4218590" y="4910695"/>
              <a:ext cx="160300" cy="190240"/>
            </a:xfrm>
            <a:prstGeom prst="rect">
              <a:avLst/>
            </a:prstGeom>
            <a:noFill/>
          </p:spPr>
          <p:txBody>
            <a:bodyPr wrap="none" lIns="0" tIns="36000" rIns="0" bIns="0" rtlCol="0">
              <a:spAutoFit/>
            </a:bodyPr>
            <a:lstStyle/>
            <a:p>
              <a:pPr algn="r"/>
              <a:r>
                <a:rPr lang="en-US" altLang="ja-JP" sz="1000" dirty="0">
                  <a:latin typeface="+mn-ea"/>
                  <a:ea typeface="+mn-ea"/>
                </a:rPr>
                <a:t>6</a:t>
              </a:r>
              <a:r>
                <a:rPr kumimoji="1" lang="en-US" altLang="ja-JP" sz="1000" dirty="0">
                  <a:latin typeface="+mn-ea"/>
                  <a:ea typeface="+mn-ea"/>
                </a:rPr>
                <a:t>0</a:t>
              </a:r>
              <a:endParaRPr kumimoji="1" lang="ja-JP" altLang="en-US" sz="1000" dirty="0">
                <a:latin typeface="+mn-ea"/>
                <a:ea typeface="+mn-ea"/>
              </a:endParaRPr>
            </a:p>
          </p:txBody>
        </p:sp>
        <p:sp>
          <p:nvSpPr>
            <p:cNvPr id="59" name="テキスト ボックス 58">
              <a:extLst>
                <a:ext uri="{FF2B5EF4-FFF2-40B4-BE49-F238E27FC236}">
                  <a16:creationId xmlns:a16="http://schemas.microsoft.com/office/drawing/2014/main" id="{5D8A844A-E97E-F0F1-DEA1-F5C74E237B3D}"/>
                </a:ext>
              </a:extLst>
            </p:cNvPr>
            <p:cNvSpPr txBox="1"/>
            <p:nvPr/>
          </p:nvSpPr>
          <p:spPr>
            <a:xfrm>
              <a:off x="4891925" y="4910695"/>
              <a:ext cx="160300" cy="190240"/>
            </a:xfrm>
            <a:prstGeom prst="rect">
              <a:avLst/>
            </a:prstGeom>
            <a:noFill/>
          </p:spPr>
          <p:txBody>
            <a:bodyPr wrap="none" lIns="0" tIns="36000" rIns="0" bIns="0" rtlCol="0">
              <a:spAutoFit/>
            </a:bodyPr>
            <a:lstStyle/>
            <a:p>
              <a:pPr algn="r"/>
              <a:r>
                <a:rPr lang="en-US" altLang="ja-JP" sz="1000" dirty="0">
                  <a:latin typeface="+mn-ea"/>
                  <a:ea typeface="+mn-ea"/>
                </a:rPr>
                <a:t>8</a:t>
              </a:r>
              <a:r>
                <a:rPr kumimoji="1" lang="en-US" altLang="ja-JP" sz="1000" dirty="0">
                  <a:latin typeface="+mn-ea"/>
                  <a:ea typeface="+mn-ea"/>
                </a:rPr>
                <a:t>0</a:t>
              </a:r>
              <a:endParaRPr kumimoji="1" lang="ja-JP" altLang="en-US" sz="1000" dirty="0">
                <a:latin typeface="+mn-ea"/>
                <a:ea typeface="+mn-ea"/>
              </a:endParaRPr>
            </a:p>
          </p:txBody>
        </p:sp>
      </p:grpSp>
      <p:grpSp>
        <p:nvGrpSpPr>
          <p:cNvPr id="43" name="グループ化 42">
            <a:extLst>
              <a:ext uri="{FF2B5EF4-FFF2-40B4-BE49-F238E27FC236}">
                <a16:creationId xmlns:a16="http://schemas.microsoft.com/office/drawing/2014/main" id="{0C0EE37F-3CE7-3D59-616B-65165EFAE87F}"/>
              </a:ext>
            </a:extLst>
          </p:cNvPr>
          <p:cNvGrpSpPr/>
          <p:nvPr/>
        </p:nvGrpSpPr>
        <p:grpSpPr>
          <a:xfrm>
            <a:off x="4433743" y="3095024"/>
            <a:ext cx="493616" cy="317251"/>
            <a:chOff x="5268250" y="3165019"/>
            <a:chExt cx="493616" cy="317251"/>
          </a:xfrm>
        </p:grpSpPr>
        <p:cxnSp>
          <p:nvCxnSpPr>
            <p:cNvPr id="44" name="直線コネクタ 43">
              <a:extLst>
                <a:ext uri="{FF2B5EF4-FFF2-40B4-BE49-F238E27FC236}">
                  <a16:creationId xmlns:a16="http://schemas.microsoft.com/office/drawing/2014/main" id="{4303984F-C8AB-633C-9768-04396C916DC6}"/>
                </a:ext>
              </a:extLst>
            </p:cNvPr>
            <p:cNvCxnSpPr/>
            <p:nvPr/>
          </p:nvCxnSpPr>
          <p:spPr bwMode="auto">
            <a:xfrm>
              <a:off x="5268250" y="3241963"/>
              <a:ext cx="288000" cy="0"/>
            </a:xfrm>
            <a:prstGeom prst="line">
              <a:avLst/>
            </a:prstGeom>
            <a:solidFill>
              <a:schemeClr val="accent1"/>
            </a:solidFill>
            <a:ln w="19050" cap="flat" cmpd="sng" algn="ctr">
              <a:solidFill>
                <a:srgbClr val="BC136B"/>
              </a:solidFill>
              <a:prstDash val="solid"/>
              <a:round/>
              <a:headEnd type="none" w="med" len="med"/>
              <a:tailEnd type="none" w="med" len="med"/>
            </a:ln>
            <a:effectLst/>
          </p:spPr>
        </p:cxnSp>
        <p:sp>
          <p:nvSpPr>
            <p:cNvPr id="45" name="テキスト ボックス 44">
              <a:extLst>
                <a:ext uri="{FF2B5EF4-FFF2-40B4-BE49-F238E27FC236}">
                  <a16:creationId xmlns:a16="http://schemas.microsoft.com/office/drawing/2014/main" id="{D9D77789-6A76-29AF-8E05-47A4656F4F3F}"/>
                </a:ext>
              </a:extLst>
            </p:cNvPr>
            <p:cNvSpPr txBox="1"/>
            <p:nvPr/>
          </p:nvSpPr>
          <p:spPr>
            <a:xfrm>
              <a:off x="5560222" y="3165019"/>
              <a:ext cx="201460" cy="153888"/>
            </a:xfrm>
            <a:prstGeom prst="rect">
              <a:avLst/>
            </a:prstGeom>
            <a:noFill/>
          </p:spPr>
          <p:txBody>
            <a:bodyPr wrap="none" lIns="36000" tIns="0" rIns="0" bIns="0" rtlCol="0">
              <a:spAutoFit/>
            </a:bodyPr>
            <a:lstStyle/>
            <a:p>
              <a:pPr algn="r"/>
              <a:r>
                <a:rPr lang="en-US" altLang="ja-JP" sz="1000" dirty="0">
                  <a:latin typeface="+mn-ea"/>
                  <a:ea typeface="+mn-ea"/>
                </a:rPr>
                <a:t>GL</a:t>
              </a:r>
              <a:endParaRPr kumimoji="1" lang="ja-JP" altLang="en-US" sz="1000" dirty="0">
                <a:latin typeface="+mn-ea"/>
                <a:ea typeface="+mn-ea"/>
              </a:endParaRPr>
            </a:p>
          </p:txBody>
        </p:sp>
        <p:cxnSp>
          <p:nvCxnSpPr>
            <p:cNvPr id="46" name="直線コネクタ 45">
              <a:extLst>
                <a:ext uri="{FF2B5EF4-FFF2-40B4-BE49-F238E27FC236}">
                  <a16:creationId xmlns:a16="http://schemas.microsoft.com/office/drawing/2014/main" id="{BCFCFA2C-C3FF-FF45-8617-FD390E5B7C47}"/>
                </a:ext>
              </a:extLst>
            </p:cNvPr>
            <p:cNvCxnSpPr/>
            <p:nvPr/>
          </p:nvCxnSpPr>
          <p:spPr bwMode="auto">
            <a:xfrm>
              <a:off x="5268434" y="3405326"/>
              <a:ext cx="288000" cy="0"/>
            </a:xfrm>
            <a:prstGeom prst="line">
              <a:avLst/>
            </a:prstGeom>
            <a:solidFill>
              <a:schemeClr val="accent1"/>
            </a:solidFill>
            <a:ln w="19050" cap="flat" cmpd="sng" algn="ctr">
              <a:solidFill>
                <a:srgbClr val="2E75B6"/>
              </a:solidFill>
              <a:prstDash val="solid"/>
              <a:round/>
              <a:headEnd type="none" w="med" len="med"/>
              <a:tailEnd type="none" w="med" len="med"/>
            </a:ln>
            <a:effectLst/>
          </p:spPr>
        </p:cxnSp>
        <p:sp>
          <p:nvSpPr>
            <p:cNvPr id="47" name="テキスト ボックス 46">
              <a:extLst>
                <a:ext uri="{FF2B5EF4-FFF2-40B4-BE49-F238E27FC236}">
                  <a16:creationId xmlns:a16="http://schemas.microsoft.com/office/drawing/2014/main" id="{1C6B0006-41EA-5091-7A6C-2341BA91AE8A}"/>
                </a:ext>
              </a:extLst>
            </p:cNvPr>
            <p:cNvSpPr txBox="1"/>
            <p:nvPr/>
          </p:nvSpPr>
          <p:spPr>
            <a:xfrm>
              <a:off x="5576435" y="3328382"/>
              <a:ext cx="185431" cy="153888"/>
            </a:xfrm>
            <a:prstGeom prst="rect">
              <a:avLst/>
            </a:prstGeom>
            <a:noFill/>
          </p:spPr>
          <p:txBody>
            <a:bodyPr wrap="none" lIns="36000" tIns="0" rIns="0" bIns="0" rtlCol="0">
              <a:spAutoFit/>
            </a:bodyPr>
            <a:lstStyle/>
            <a:p>
              <a:pPr algn="r"/>
              <a:r>
                <a:rPr lang="en-US" altLang="ja-JP" sz="1000" dirty="0">
                  <a:latin typeface="+mn-ea"/>
                  <a:ea typeface="+mn-ea"/>
                </a:rPr>
                <a:t>PL</a:t>
              </a:r>
              <a:endParaRPr kumimoji="1" lang="ja-JP" altLang="en-US" sz="1000" dirty="0">
                <a:latin typeface="+mn-ea"/>
                <a:ea typeface="+mn-ea"/>
              </a:endParaRPr>
            </a:p>
          </p:txBody>
        </p:sp>
      </p:grpSp>
      <p:grpSp>
        <p:nvGrpSpPr>
          <p:cNvPr id="68" name="グループ化 67">
            <a:extLst>
              <a:ext uri="{FF2B5EF4-FFF2-40B4-BE49-F238E27FC236}">
                <a16:creationId xmlns:a16="http://schemas.microsoft.com/office/drawing/2014/main" id="{3F1587BD-CBEA-0C37-2A14-33EBAEE9447F}"/>
              </a:ext>
            </a:extLst>
          </p:cNvPr>
          <p:cNvGrpSpPr/>
          <p:nvPr/>
        </p:nvGrpSpPr>
        <p:grpSpPr>
          <a:xfrm>
            <a:off x="9121861" y="3096393"/>
            <a:ext cx="493616" cy="317251"/>
            <a:chOff x="5268250" y="3165019"/>
            <a:chExt cx="493616" cy="317251"/>
          </a:xfrm>
        </p:grpSpPr>
        <p:cxnSp>
          <p:nvCxnSpPr>
            <p:cNvPr id="69" name="直線コネクタ 68">
              <a:extLst>
                <a:ext uri="{FF2B5EF4-FFF2-40B4-BE49-F238E27FC236}">
                  <a16:creationId xmlns:a16="http://schemas.microsoft.com/office/drawing/2014/main" id="{0D646215-4E0F-5EE7-6323-FB241BBB0D12}"/>
                </a:ext>
              </a:extLst>
            </p:cNvPr>
            <p:cNvCxnSpPr/>
            <p:nvPr/>
          </p:nvCxnSpPr>
          <p:spPr bwMode="auto">
            <a:xfrm>
              <a:off x="5268250" y="3241963"/>
              <a:ext cx="288000" cy="0"/>
            </a:xfrm>
            <a:prstGeom prst="line">
              <a:avLst/>
            </a:prstGeom>
            <a:solidFill>
              <a:schemeClr val="accent1"/>
            </a:solidFill>
            <a:ln w="19050" cap="flat" cmpd="sng" algn="ctr">
              <a:solidFill>
                <a:srgbClr val="BC136B"/>
              </a:solidFill>
              <a:prstDash val="solid"/>
              <a:round/>
              <a:headEnd type="none" w="med" len="med"/>
              <a:tailEnd type="none" w="med" len="med"/>
            </a:ln>
            <a:effectLst/>
          </p:spPr>
        </p:cxnSp>
        <p:sp>
          <p:nvSpPr>
            <p:cNvPr id="70" name="テキスト ボックス 69">
              <a:extLst>
                <a:ext uri="{FF2B5EF4-FFF2-40B4-BE49-F238E27FC236}">
                  <a16:creationId xmlns:a16="http://schemas.microsoft.com/office/drawing/2014/main" id="{C260AE45-B9C5-D82A-8368-26811F9AD173}"/>
                </a:ext>
              </a:extLst>
            </p:cNvPr>
            <p:cNvSpPr txBox="1"/>
            <p:nvPr/>
          </p:nvSpPr>
          <p:spPr>
            <a:xfrm>
              <a:off x="5560222" y="3165019"/>
              <a:ext cx="201460" cy="153888"/>
            </a:xfrm>
            <a:prstGeom prst="rect">
              <a:avLst/>
            </a:prstGeom>
            <a:noFill/>
          </p:spPr>
          <p:txBody>
            <a:bodyPr wrap="none" lIns="36000" tIns="0" rIns="0" bIns="0" rtlCol="0">
              <a:spAutoFit/>
            </a:bodyPr>
            <a:lstStyle/>
            <a:p>
              <a:pPr algn="r"/>
              <a:r>
                <a:rPr lang="en-US" altLang="ja-JP" sz="1000" dirty="0">
                  <a:latin typeface="+mn-ea"/>
                  <a:ea typeface="+mn-ea"/>
                </a:rPr>
                <a:t>GL</a:t>
              </a:r>
              <a:endParaRPr kumimoji="1" lang="ja-JP" altLang="en-US" sz="1000" dirty="0">
                <a:latin typeface="+mn-ea"/>
                <a:ea typeface="+mn-ea"/>
              </a:endParaRPr>
            </a:p>
          </p:txBody>
        </p:sp>
        <p:cxnSp>
          <p:nvCxnSpPr>
            <p:cNvPr id="71" name="直線コネクタ 70">
              <a:extLst>
                <a:ext uri="{FF2B5EF4-FFF2-40B4-BE49-F238E27FC236}">
                  <a16:creationId xmlns:a16="http://schemas.microsoft.com/office/drawing/2014/main" id="{18B57608-9434-BE0F-4EC5-CDB03C124B9E}"/>
                </a:ext>
              </a:extLst>
            </p:cNvPr>
            <p:cNvCxnSpPr/>
            <p:nvPr/>
          </p:nvCxnSpPr>
          <p:spPr bwMode="auto">
            <a:xfrm>
              <a:off x="5268434" y="3405326"/>
              <a:ext cx="288000" cy="0"/>
            </a:xfrm>
            <a:prstGeom prst="line">
              <a:avLst/>
            </a:prstGeom>
            <a:solidFill>
              <a:schemeClr val="accent1"/>
            </a:solidFill>
            <a:ln w="19050" cap="flat" cmpd="sng" algn="ctr">
              <a:solidFill>
                <a:srgbClr val="2E75B6"/>
              </a:solidFill>
              <a:prstDash val="solid"/>
              <a:round/>
              <a:headEnd type="none" w="med" len="med"/>
              <a:tailEnd type="none" w="med" len="med"/>
            </a:ln>
            <a:effectLst/>
          </p:spPr>
        </p:cxnSp>
        <p:sp>
          <p:nvSpPr>
            <p:cNvPr id="72" name="テキスト ボックス 71">
              <a:extLst>
                <a:ext uri="{FF2B5EF4-FFF2-40B4-BE49-F238E27FC236}">
                  <a16:creationId xmlns:a16="http://schemas.microsoft.com/office/drawing/2014/main" id="{3B7DAF66-9D94-00EE-2A06-1646786F4CFA}"/>
                </a:ext>
              </a:extLst>
            </p:cNvPr>
            <p:cNvSpPr txBox="1"/>
            <p:nvPr/>
          </p:nvSpPr>
          <p:spPr>
            <a:xfrm>
              <a:off x="5576435" y="3328382"/>
              <a:ext cx="185431" cy="153888"/>
            </a:xfrm>
            <a:prstGeom prst="rect">
              <a:avLst/>
            </a:prstGeom>
            <a:noFill/>
          </p:spPr>
          <p:txBody>
            <a:bodyPr wrap="none" lIns="36000" tIns="0" rIns="0" bIns="0" rtlCol="0">
              <a:spAutoFit/>
            </a:bodyPr>
            <a:lstStyle/>
            <a:p>
              <a:pPr algn="r"/>
              <a:r>
                <a:rPr lang="en-US" altLang="ja-JP" sz="1000" dirty="0">
                  <a:latin typeface="+mn-ea"/>
                  <a:ea typeface="+mn-ea"/>
                </a:rPr>
                <a:t>PL</a:t>
              </a:r>
              <a:endParaRPr kumimoji="1" lang="ja-JP" altLang="en-US" sz="1000" dirty="0">
                <a:latin typeface="+mn-ea"/>
                <a:ea typeface="+mn-ea"/>
              </a:endParaRPr>
            </a:p>
          </p:txBody>
        </p:sp>
      </p:grpSp>
      <p:grpSp>
        <p:nvGrpSpPr>
          <p:cNvPr id="85" name="グループ化 84">
            <a:extLst>
              <a:ext uri="{FF2B5EF4-FFF2-40B4-BE49-F238E27FC236}">
                <a16:creationId xmlns:a16="http://schemas.microsoft.com/office/drawing/2014/main" id="{08E16795-BA09-905F-1A9F-1CD5CDD74942}"/>
              </a:ext>
            </a:extLst>
          </p:cNvPr>
          <p:cNvGrpSpPr/>
          <p:nvPr/>
        </p:nvGrpSpPr>
        <p:grpSpPr>
          <a:xfrm>
            <a:off x="6365995" y="2224800"/>
            <a:ext cx="3589501" cy="3117399"/>
            <a:chOff x="6715619" y="2224800"/>
            <a:chExt cx="3589501" cy="3117399"/>
          </a:xfrm>
        </p:grpSpPr>
        <p:sp>
          <p:nvSpPr>
            <p:cNvPr id="30" name="テキスト ボックス 29">
              <a:extLst>
                <a:ext uri="{FF2B5EF4-FFF2-40B4-BE49-F238E27FC236}">
                  <a16:creationId xmlns:a16="http://schemas.microsoft.com/office/drawing/2014/main" id="{CA7DE3BC-6E47-3CC5-8F34-25333EF6A3EE}"/>
                </a:ext>
              </a:extLst>
            </p:cNvPr>
            <p:cNvSpPr txBox="1"/>
            <p:nvPr/>
          </p:nvSpPr>
          <p:spPr>
            <a:xfrm>
              <a:off x="7427486" y="2224800"/>
              <a:ext cx="2408032" cy="276999"/>
            </a:xfrm>
            <a:prstGeom prst="rect">
              <a:avLst/>
            </a:prstGeom>
            <a:noFill/>
          </p:spPr>
          <p:txBody>
            <a:bodyPr wrap="none">
              <a:spAutoFit/>
            </a:bodyPr>
            <a:lstStyle/>
            <a:p>
              <a:pPr algn="ctr" defTabSz="457200" eaLnBrk="1" fontAlgn="auto" hangingPunct="1">
                <a:spcBef>
                  <a:spcPts val="0"/>
                </a:spcBef>
                <a:spcAft>
                  <a:spcPts val="0"/>
                </a:spcAft>
              </a:pPr>
              <a:r>
                <a:rPr kumimoji="0" lang="ja-JP" altLang="en-US" b="1" dirty="0">
                  <a:solidFill>
                    <a:srgbClr val="1B1B1B"/>
                  </a:solidFill>
                  <a:latin typeface="+mn-ea"/>
                  <a:ea typeface="+mn-ea"/>
                </a:rPr>
                <a:t>最初の臓器異常の診断までの期間</a:t>
              </a:r>
              <a:endParaRPr kumimoji="0" lang="ja-JP" altLang="en-US" b="1" dirty="0">
                <a:solidFill>
                  <a:srgbClr val="000000"/>
                </a:solidFill>
                <a:latin typeface="+mn-ea"/>
                <a:ea typeface="+mn-ea"/>
              </a:endParaRPr>
            </a:p>
          </p:txBody>
        </p:sp>
        <p:sp>
          <p:nvSpPr>
            <p:cNvPr id="32" name="テキスト ボックス 31">
              <a:extLst>
                <a:ext uri="{FF2B5EF4-FFF2-40B4-BE49-F238E27FC236}">
                  <a16:creationId xmlns:a16="http://schemas.microsoft.com/office/drawing/2014/main" id="{9B11669F-0024-9538-1511-324E39519895}"/>
                </a:ext>
              </a:extLst>
            </p:cNvPr>
            <p:cNvSpPr txBox="1"/>
            <p:nvPr/>
          </p:nvSpPr>
          <p:spPr>
            <a:xfrm>
              <a:off x="8102038" y="5065200"/>
              <a:ext cx="1627369" cy="276999"/>
            </a:xfrm>
            <a:prstGeom prst="rect">
              <a:avLst/>
            </a:prstGeom>
            <a:noFill/>
          </p:spPr>
          <p:txBody>
            <a:bodyPr wrap="non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b="0" i="0" u="none" strike="noStrike" kern="0" cap="none" spc="0" normalizeH="0" baseline="0" noProof="0" dirty="0">
                  <a:ln>
                    <a:noFill/>
                  </a:ln>
                  <a:solidFill>
                    <a:srgbClr val="1B1B1B"/>
                  </a:solidFill>
                  <a:effectLst/>
                  <a:uLnTx/>
                  <a:uFillTx/>
                  <a:latin typeface="+mn-ea"/>
                  <a:ea typeface="+mn-ea"/>
                </a:rPr>
                <a:t>診断までの期間（年）</a:t>
              </a:r>
              <a:endParaRPr kumimoji="0" lang="ja-JP" altLang="en-US" b="0" i="0" u="none" strike="noStrike" kern="0" cap="none" spc="0" normalizeH="0" baseline="0" noProof="0" dirty="0">
                <a:ln>
                  <a:noFill/>
                </a:ln>
                <a:solidFill>
                  <a:srgbClr val="000000"/>
                </a:solidFill>
                <a:effectLst/>
                <a:uLnTx/>
                <a:uFillTx/>
                <a:latin typeface="+mn-ea"/>
                <a:ea typeface="+mn-ea"/>
              </a:endParaRPr>
            </a:p>
          </p:txBody>
        </p:sp>
        <p:sp>
          <p:nvSpPr>
            <p:cNvPr id="34" name="テキスト ボックス 33">
              <a:extLst>
                <a:ext uri="{FF2B5EF4-FFF2-40B4-BE49-F238E27FC236}">
                  <a16:creationId xmlns:a16="http://schemas.microsoft.com/office/drawing/2014/main" id="{0FCFA133-03F6-6CEC-1FAD-E987C4DC6382}"/>
                </a:ext>
              </a:extLst>
            </p:cNvPr>
            <p:cNvSpPr txBox="1"/>
            <p:nvPr/>
          </p:nvSpPr>
          <p:spPr>
            <a:xfrm>
              <a:off x="6715619" y="2535109"/>
              <a:ext cx="369332" cy="2554545"/>
            </a:xfrm>
            <a:prstGeom prst="rect">
              <a:avLst/>
            </a:prstGeom>
            <a:solidFill>
              <a:srgbClr val="FFFFFF"/>
            </a:solidFill>
          </p:spPr>
          <p:txBody>
            <a:bodyPr vert="eaVert" wrap="non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b="0" i="0" u="none" strike="noStrike" kern="0" cap="none" spc="0" normalizeH="0" baseline="0" noProof="0" dirty="0">
                  <a:ln>
                    <a:noFill/>
                  </a:ln>
                  <a:solidFill>
                    <a:srgbClr val="1B1B1B"/>
                  </a:solidFill>
                  <a:effectLst/>
                  <a:uLnTx/>
                  <a:uFillTx/>
                  <a:latin typeface="+mn-ea"/>
                  <a:ea typeface="+mn-ea"/>
                </a:rPr>
                <a:t>臓器異常が１つ以上ある患者の割合</a:t>
              </a:r>
              <a:endParaRPr kumimoji="0" lang="ja-JP" altLang="en-US" b="0" i="0" u="none" strike="noStrike" kern="0" cap="none" spc="0" normalizeH="0" baseline="0" noProof="0" dirty="0">
                <a:ln>
                  <a:noFill/>
                </a:ln>
                <a:solidFill>
                  <a:srgbClr val="000000"/>
                </a:solidFill>
                <a:effectLst/>
                <a:uLnTx/>
                <a:uFillTx/>
                <a:latin typeface="+mn-ea"/>
                <a:ea typeface="+mn-ea"/>
              </a:endParaRPr>
            </a:p>
          </p:txBody>
        </p:sp>
        <p:sp>
          <p:nvSpPr>
            <p:cNvPr id="36" name="テキスト ボックス 35">
              <a:extLst>
                <a:ext uri="{FF2B5EF4-FFF2-40B4-BE49-F238E27FC236}">
                  <a16:creationId xmlns:a16="http://schemas.microsoft.com/office/drawing/2014/main" id="{A85821D1-D5ED-741E-9B19-BF52462128DC}"/>
                </a:ext>
              </a:extLst>
            </p:cNvPr>
            <p:cNvSpPr txBox="1"/>
            <p:nvPr/>
          </p:nvSpPr>
          <p:spPr>
            <a:xfrm>
              <a:off x="8244064" y="4608000"/>
              <a:ext cx="2005357" cy="230832"/>
            </a:xfrm>
            <a:prstGeom prst="rect">
              <a:avLst/>
            </a:prstGeom>
            <a:noFill/>
          </p:spPr>
          <p:txBody>
            <a:bodyPr wrap="none" lIns="0" rIns="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en-US" altLang="ja-JP" sz="900" b="0" i="1" u="none" strike="noStrike" kern="0" cap="none" spc="0" normalizeH="0" baseline="0" noProof="0" dirty="0">
                  <a:ln>
                    <a:noFill/>
                  </a:ln>
                  <a:solidFill>
                    <a:srgbClr val="1B1B1B"/>
                  </a:solidFill>
                  <a:effectLst/>
                  <a:uLnTx/>
                  <a:uFillTx/>
                  <a:latin typeface="+mn-ea"/>
                  <a:ea typeface="+mn-ea"/>
                </a:rPr>
                <a:t>p</a:t>
              </a:r>
              <a:r>
                <a:rPr kumimoji="0" lang="ja-JP" altLang="en-US" sz="900" b="0" i="0" u="none" strike="noStrike" kern="0" cap="none" spc="0" normalizeH="0" baseline="0" noProof="0" dirty="0">
                  <a:ln>
                    <a:noFill/>
                  </a:ln>
                  <a:solidFill>
                    <a:srgbClr val="1B1B1B"/>
                  </a:solidFill>
                  <a:effectLst/>
                  <a:uLnTx/>
                  <a:uFillTx/>
                  <a:latin typeface="+mn-ea"/>
                  <a:ea typeface="+mn-ea"/>
                </a:rPr>
                <a:t>＜</a:t>
              </a:r>
              <a:r>
                <a:rPr kumimoji="0" lang="en-US" altLang="ja-JP" sz="900" b="0" i="0" u="none" strike="noStrike" kern="0" cap="none" spc="0" normalizeH="0" baseline="0" noProof="0" dirty="0">
                  <a:ln>
                    <a:noFill/>
                  </a:ln>
                  <a:solidFill>
                    <a:srgbClr val="1B1B1B"/>
                  </a:solidFill>
                  <a:effectLst/>
                  <a:uLnTx/>
                  <a:uFillTx/>
                  <a:latin typeface="+mn-ea"/>
                  <a:ea typeface="+mn-ea"/>
                </a:rPr>
                <a:t>0.001</a:t>
              </a:r>
              <a:r>
                <a:rPr kumimoji="0" lang="ja-JP" altLang="en-US" sz="900" b="0" i="0" u="none" strike="noStrike" kern="0" cap="none" spc="0" normalizeH="0" baseline="0" noProof="0" dirty="0">
                  <a:ln>
                    <a:noFill/>
                  </a:ln>
                  <a:solidFill>
                    <a:srgbClr val="1B1B1B"/>
                  </a:solidFill>
                  <a:effectLst/>
                  <a:uLnTx/>
                  <a:uFillTx/>
                  <a:latin typeface="+mn-ea"/>
                  <a:ea typeface="+mn-ea"/>
                </a:rPr>
                <a:t>（</a:t>
              </a:r>
              <a:r>
                <a:rPr kumimoji="0" lang="en-US" altLang="ja-JP" sz="900" b="0" i="0" u="none" strike="noStrike" kern="0" cap="none" spc="0" normalizeH="0" baseline="0" noProof="0" dirty="0">
                  <a:ln>
                    <a:noFill/>
                  </a:ln>
                  <a:solidFill>
                    <a:srgbClr val="1B1B1B"/>
                  </a:solidFill>
                  <a:effectLst/>
                  <a:uLnTx/>
                  <a:uFillTx/>
                  <a:latin typeface="+mn-ea"/>
                  <a:ea typeface="+mn-ea"/>
                </a:rPr>
                <a:t>GL vs PL</a:t>
              </a:r>
              <a:r>
                <a:rPr kumimoji="0" lang="ja-JP" altLang="en-US" sz="900" b="0" i="0" u="none" strike="noStrike" kern="0" cap="none" spc="0" normalizeH="0" baseline="0" noProof="0" dirty="0">
                  <a:ln>
                    <a:noFill/>
                  </a:ln>
                  <a:solidFill>
                    <a:srgbClr val="1B1B1B"/>
                  </a:solidFill>
                  <a:effectLst/>
                  <a:uLnTx/>
                  <a:uFillTx/>
                  <a:latin typeface="+mn-ea"/>
                  <a:ea typeface="+mn-ea"/>
                </a:rPr>
                <a:t>、</a:t>
              </a:r>
              <a:r>
                <a:rPr kumimoji="0" lang="en-US" altLang="ja-JP" sz="900" b="0" i="0" u="none" strike="noStrike" kern="0" cap="none" spc="0" normalizeH="0" baseline="0" noProof="0" dirty="0">
                  <a:ln>
                    <a:noFill/>
                  </a:ln>
                  <a:solidFill>
                    <a:srgbClr val="1B1B1B"/>
                  </a:solidFill>
                  <a:effectLst/>
                  <a:uLnTx/>
                  <a:uFillTx/>
                  <a:latin typeface="+mn-ea"/>
                  <a:ea typeface="+mn-ea"/>
                </a:rPr>
                <a:t>log-rank</a:t>
              </a:r>
              <a:r>
                <a:rPr kumimoji="0" lang="ja-JP" altLang="en-US" sz="900" b="0" i="0" u="none" strike="noStrike" kern="0" cap="none" spc="0" normalizeH="0" baseline="0" noProof="0" dirty="0">
                  <a:ln>
                    <a:noFill/>
                  </a:ln>
                  <a:solidFill>
                    <a:srgbClr val="1B1B1B"/>
                  </a:solidFill>
                  <a:effectLst/>
                  <a:uLnTx/>
                  <a:uFillTx/>
                  <a:latin typeface="+mn-ea"/>
                  <a:ea typeface="+mn-ea"/>
                </a:rPr>
                <a:t>検定）</a:t>
              </a:r>
              <a:endParaRPr kumimoji="0" lang="ja-JP" altLang="en-US" sz="900" b="0" i="0" u="none" strike="noStrike" kern="0" cap="none" spc="0" normalizeH="0" baseline="0" noProof="0" dirty="0">
                <a:ln>
                  <a:noFill/>
                </a:ln>
                <a:solidFill>
                  <a:srgbClr val="000000"/>
                </a:solidFill>
                <a:effectLst/>
                <a:uLnTx/>
                <a:uFillTx/>
                <a:latin typeface="+mn-ea"/>
                <a:ea typeface="+mn-ea"/>
              </a:endParaRPr>
            </a:p>
          </p:txBody>
        </p:sp>
        <p:sp>
          <p:nvSpPr>
            <p:cNvPr id="73" name="フリーフォーム: 図形 72">
              <a:extLst>
                <a:ext uri="{FF2B5EF4-FFF2-40B4-BE49-F238E27FC236}">
                  <a16:creationId xmlns:a16="http://schemas.microsoft.com/office/drawing/2014/main" id="{999D9AF1-CA8B-9136-CCFE-CA0EDFCA9AF1}"/>
                </a:ext>
              </a:extLst>
            </p:cNvPr>
            <p:cNvSpPr/>
            <p:nvPr/>
          </p:nvSpPr>
          <p:spPr bwMode="auto">
            <a:xfrm>
              <a:off x="7536864" y="2561689"/>
              <a:ext cx="2697480" cy="2344189"/>
            </a:xfrm>
            <a:custGeom>
              <a:avLst/>
              <a:gdLst>
                <a:gd name="connsiteX0" fmla="*/ 0 w 2697480"/>
                <a:gd name="connsiteY0" fmla="*/ 0 h 2344189"/>
                <a:gd name="connsiteX1" fmla="*/ 0 w 2697480"/>
                <a:gd name="connsiteY1" fmla="*/ 2344189 h 2344189"/>
                <a:gd name="connsiteX2" fmla="*/ 2697480 w 2697480"/>
                <a:gd name="connsiteY2" fmla="*/ 2344189 h 2344189"/>
              </a:gdLst>
              <a:ahLst/>
              <a:cxnLst>
                <a:cxn ang="0">
                  <a:pos x="connsiteX0" y="connsiteY0"/>
                </a:cxn>
                <a:cxn ang="0">
                  <a:pos x="connsiteX1" y="connsiteY1"/>
                </a:cxn>
                <a:cxn ang="0">
                  <a:pos x="connsiteX2" y="connsiteY2"/>
                </a:cxn>
              </a:cxnLst>
              <a:rect l="l" t="t" r="r" b="b"/>
              <a:pathLst>
                <a:path w="2697480" h="2344189">
                  <a:moveTo>
                    <a:pt x="0" y="0"/>
                  </a:moveTo>
                  <a:lnTo>
                    <a:pt x="0" y="2344189"/>
                  </a:lnTo>
                  <a:lnTo>
                    <a:pt x="2697480" y="2344189"/>
                  </a:lnTo>
                </a:path>
              </a:pathLst>
            </a:cu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74" name="テキスト ボックス 73">
              <a:extLst>
                <a:ext uri="{FF2B5EF4-FFF2-40B4-BE49-F238E27FC236}">
                  <a16:creationId xmlns:a16="http://schemas.microsoft.com/office/drawing/2014/main" id="{F06B6A50-C7AB-6E72-B920-0749FA1D6436}"/>
                </a:ext>
              </a:extLst>
            </p:cNvPr>
            <p:cNvSpPr txBox="1"/>
            <p:nvPr/>
          </p:nvSpPr>
          <p:spPr>
            <a:xfrm>
              <a:off x="7086997" y="2491033"/>
              <a:ext cx="446203" cy="153888"/>
            </a:xfrm>
            <a:prstGeom prst="rect">
              <a:avLst/>
            </a:prstGeom>
            <a:noFill/>
          </p:spPr>
          <p:txBody>
            <a:bodyPr wrap="none" lIns="0" tIns="0" rIns="72000" bIns="0" rtlCol="0">
              <a:spAutoFit/>
            </a:bodyPr>
            <a:lstStyle/>
            <a:p>
              <a:pPr algn="r"/>
              <a:r>
                <a:rPr kumimoji="1" lang="en-US" altLang="ja-JP" sz="1000" dirty="0">
                  <a:latin typeface="+mn-ea"/>
                  <a:ea typeface="+mn-ea"/>
                </a:rPr>
                <a:t>100%</a:t>
              </a:r>
              <a:endParaRPr kumimoji="1" lang="ja-JP" altLang="en-US" sz="1000" dirty="0">
                <a:latin typeface="+mn-ea"/>
                <a:ea typeface="+mn-ea"/>
              </a:endParaRPr>
            </a:p>
          </p:txBody>
        </p:sp>
        <p:sp>
          <p:nvSpPr>
            <p:cNvPr id="75" name="テキスト ボックス 74">
              <a:extLst>
                <a:ext uri="{FF2B5EF4-FFF2-40B4-BE49-F238E27FC236}">
                  <a16:creationId xmlns:a16="http://schemas.microsoft.com/office/drawing/2014/main" id="{F2EA70FB-2CC4-7072-F97A-5393D89B60E0}"/>
                </a:ext>
              </a:extLst>
            </p:cNvPr>
            <p:cNvSpPr txBox="1"/>
            <p:nvPr/>
          </p:nvSpPr>
          <p:spPr>
            <a:xfrm>
              <a:off x="7167146" y="2960599"/>
              <a:ext cx="366053" cy="153888"/>
            </a:xfrm>
            <a:prstGeom prst="rect">
              <a:avLst/>
            </a:prstGeom>
            <a:noFill/>
          </p:spPr>
          <p:txBody>
            <a:bodyPr wrap="none" lIns="0" tIns="0" rIns="72000" bIns="0" rtlCol="0">
              <a:spAutoFit/>
            </a:bodyPr>
            <a:lstStyle/>
            <a:p>
              <a:pPr algn="r"/>
              <a:r>
                <a:rPr lang="en-US" altLang="ja-JP" sz="1000" dirty="0">
                  <a:latin typeface="+mn-ea"/>
                  <a:ea typeface="+mn-ea"/>
                </a:rPr>
                <a:t>8</a:t>
              </a:r>
              <a:r>
                <a:rPr kumimoji="1" lang="en-US" altLang="ja-JP" sz="1000" dirty="0">
                  <a:latin typeface="+mn-ea"/>
                  <a:ea typeface="+mn-ea"/>
                </a:rPr>
                <a:t>0%</a:t>
              </a:r>
              <a:endParaRPr kumimoji="1" lang="ja-JP" altLang="en-US" sz="1000" dirty="0">
                <a:latin typeface="+mn-ea"/>
                <a:ea typeface="+mn-ea"/>
              </a:endParaRPr>
            </a:p>
          </p:txBody>
        </p:sp>
        <p:sp>
          <p:nvSpPr>
            <p:cNvPr id="76" name="テキスト ボックス 75">
              <a:extLst>
                <a:ext uri="{FF2B5EF4-FFF2-40B4-BE49-F238E27FC236}">
                  <a16:creationId xmlns:a16="http://schemas.microsoft.com/office/drawing/2014/main" id="{C19088CB-02B3-4914-086E-5E20A777BAD6}"/>
                </a:ext>
              </a:extLst>
            </p:cNvPr>
            <p:cNvSpPr txBox="1"/>
            <p:nvPr/>
          </p:nvSpPr>
          <p:spPr>
            <a:xfrm>
              <a:off x="7167146" y="3426113"/>
              <a:ext cx="366053" cy="153888"/>
            </a:xfrm>
            <a:prstGeom prst="rect">
              <a:avLst/>
            </a:prstGeom>
            <a:noFill/>
          </p:spPr>
          <p:txBody>
            <a:bodyPr wrap="none" lIns="0" tIns="0" rIns="72000" bIns="0" rtlCol="0">
              <a:spAutoFit/>
            </a:bodyPr>
            <a:lstStyle/>
            <a:p>
              <a:pPr algn="r"/>
              <a:r>
                <a:rPr lang="en-US" altLang="ja-JP" sz="1000" dirty="0">
                  <a:latin typeface="+mn-ea"/>
                  <a:ea typeface="+mn-ea"/>
                </a:rPr>
                <a:t>6</a:t>
              </a:r>
              <a:r>
                <a:rPr kumimoji="1" lang="en-US" altLang="ja-JP" sz="1000" dirty="0">
                  <a:latin typeface="+mn-ea"/>
                  <a:ea typeface="+mn-ea"/>
                </a:rPr>
                <a:t>0%</a:t>
              </a:r>
              <a:endParaRPr kumimoji="1" lang="ja-JP" altLang="en-US" sz="1000" dirty="0">
                <a:latin typeface="+mn-ea"/>
                <a:ea typeface="+mn-ea"/>
              </a:endParaRPr>
            </a:p>
          </p:txBody>
        </p:sp>
        <p:sp>
          <p:nvSpPr>
            <p:cNvPr id="77" name="テキスト ボックス 76">
              <a:extLst>
                <a:ext uri="{FF2B5EF4-FFF2-40B4-BE49-F238E27FC236}">
                  <a16:creationId xmlns:a16="http://schemas.microsoft.com/office/drawing/2014/main" id="{09278AAA-9A63-4663-C17F-D3CCFC679ED9}"/>
                </a:ext>
              </a:extLst>
            </p:cNvPr>
            <p:cNvSpPr txBox="1"/>
            <p:nvPr/>
          </p:nvSpPr>
          <p:spPr>
            <a:xfrm>
              <a:off x="7167146" y="3891619"/>
              <a:ext cx="366053" cy="153888"/>
            </a:xfrm>
            <a:prstGeom prst="rect">
              <a:avLst/>
            </a:prstGeom>
            <a:noFill/>
          </p:spPr>
          <p:txBody>
            <a:bodyPr wrap="none" lIns="0" tIns="0" rIns="72000" bIns="0" rtlCol="0">
              <a:spAutoFit/>
            </a:bodyPr>
            <a:lstStyle/>
            <a:p>
              <a:pPr algn="r"/>
              <a:r>
                <a:rPr lang="en-US" altLang="ja-JP" sz="1000" dirty="0">
                  <a:latin typeface="+mn-ea"/>
                  <a:ea typeface="+mn-ea"/>
                </a:rPr>
                <a:t>4</a:t>
              </a:r>
              <a:r>
                <a:rPr kumimoji="1" lang="en-US" altLang="ja-JP" sz="1000" dirty="0">
                  <a:latin typeface="+mn-ea"/>
                  <a:ea typeface="+mn-ea"/>
                </a:rPr>
                <a:t>0%</a:t>
              </a:r>
              <a:endParaRPr kumimoji="1" lang="ja-JP" altLang="en-US" sz="1000" dirty="0">
                <a:latin typeface="+mn-ea"/>
                <a:ea typeface="+mn-ea"/>
              </a:endParaRPr>
            </a:p>
          </p:txBody>
        </p:sp>
        <p:sp>
          <p:nvSpPr>
            <p:cNvPr id="78" name="テキスト ボックス 77">
              <a:extLst>
                <a:ext uri="{FF2B5EF4-FFF2-40B4-BE49-F238E27FC236}">
                  <a16:creationId xmlns:a16="http://schemas.microsoft.com/office/drawing/2014/main" id="{DFD201C6-4966-B7C2-5FCA-A249442A8176}"/>
                </a:ext>
              </a:extLst>
            </p:cNvPr>
            <p:cNvSpPr txBox="1"/>
            <p:nvPr/>
          </p:nvSpPr>
          <p:spPr>
            <a:xfrm>
              <a:off x="7167146" y="4357134"/>
              <a:ext cx="366053" cy="153888"/>
            </a:xfrm>
            <a:prstGeom prst="rect">
              <a:avLst/>
            </a:prstGeom>
            <a:noFill/>
          </p:spPr>
          <p:txBody>
            <a:bodyPr wrap="none" lIns="0" tIns="0" rIns="72000" bIns="0" rtlCol="0">
              <a:spAutoFit/>
            </a:bodyPr>
            <a:lstStyle/>
            <a:p>
              <a:pPr algn="r"/>
              <a:r>
                <a:rPr lang="en-US" altLang="ja-JP" sz="1000" dirty="0">
                  <a:latin typeface="+mn-ea"/>
                  <a:ea typeface="+mn-ea"/>
                </a:rPr>
                <a:t>2</a:t>
              </a:r>
              <a:r>
                <a:rPr kumimoji="1" lang="en-US" altLang="ja-JP" sz="1000" dirty="0">
                  <a:latin typeface="+mn-ea"/>
                  <a:ea typeface="+mn-ea"/>
                </a:rPr>
                <a:t>0%</a:t>
              </a:r>
              <a:endParaRPr kumimoji="1" lang="ja-JP" altLang="en-US" sz="1000" dirty="0">
                <a:latin typeface="+mn-ea"/>
                <a:ea typeface="+mn-ea"/>
              </a:endParaRPr>
            </a:p>
          </p:txBody>
        </p:sp>
        <p:sp>
          <p:nvSpPr>
            <p:cNvPr id="79" name="テキスト ボックス 78">
              <a:extLst>
                <a:ext uri="{FF2B5EF4-FFF2-40B4-BE49-F238E27FC236}">
                  <a16:creationId xmlns:a16="http://schemas.microsoft.com/office/drawing/2014/main" id="{D9DBBFFA-6440-F1DA-3C17-9F6E32014A65}"/>
                </a:ext>
              </a:extLst>
            </p:cNvPr>
            <p:cNvSpPr txBox="1"/>
            <p:nvPr/>
          </p:nvSpPr>
          <p:spPr>
            <a:xfrm>
              <a:off x="7247296" y="4830964"/>
              <a:ext cx="285903" cy="153888"/>
            </a:xfrm>
            <a:prstGeom prst="rect">
              <a:avLst/>
            </a:prstGeom>
            <a:noFill/>
          </p:spPr>
          <p:txBody>
            <a:bodyPr wrap="none" lIns="0" tIns="0" rIns="72000" bIns="0" rtlCol="0">
              <a:spAutoFit/>
            </a:bodyPr>
            <a:lstStyle/>
            <a:p>
              <a:pPr algn="r"/>
              <a:r>
                <a:rPr kumimoji="1" lang="en-US" altLang="ja-JP" sz="1000" dirty="0">
                  <a:latin typeface="+mn-ea"/>
                  <a:ea typeface="+mn-ea"/>
                </a:rPr>
                <a:t>0%</a:t>
              </a:r>
              <a:endParaRPr kumimoji="1" lang="ja-JP" altLang="en-US" sz="1000" dirty="0">
                <a:latin typeface="+mn-ea"/>
                <a:ea typeface="+mn-ea"/>
              </a:endParaRPr>
            </a:p>
          </p:txBody>
        </p:sp>
        <p:sp>
          <p:nvSpPr>
            <p:cNvPr id="80" name="テキスト ボックス 79">
              <a:extLst>
                <a:ext uri="{FF2B5EF4-FFF2-40B4-BE49-F238E27FC236}">
                  <a16:creationId xmlns:a16="http://schemas.microsoft.com/office/drawing/2014/main" id="{90D50D0C-21E7-C951-DDDE-4A4C5B6345B4}"/>
                </a:ext>
              </a:extLst>
            </p:cNvPr>
            <p:cNvSpPr txBox="1"/>
            <p:nvPr/>
          </p:nvSpPr>
          <p:spPr>
            <a:xfrm>
              <a:off x="7494235" y="4912064"/>
              <a:ext cx="80150" cy="190240"/>
            </a:xfrm>
            <a:prstGeom prst="rect">
              <a:avLst/>
            </a:prstGeom>
            <a:noFill/>
          </p:spPr>
          <p:txBody>
            <a:bodyPr wrap="none" lIns="0" tIns="36000" rIns="0" bIns="0" rtlCol="0">
              <a:spAutoFit/>
            </a:bodyPr>
            <a:lstStyle/>
            <a:p>
              <a:pPr algn="ctr"/>
              <a:r>
                <a:rPr kumimoji="1" lang="en-US" altLang="ja-JP" sz="1000" dirty="0">
                  <a:latin typeface="+mn-ea"/>
                  <a:ea typeface="+mn-ea"/>
                </a:rPr>
                <a:t>0</a:t>
              </a:r>
              <a:endParaRPr kumimoji="1" lang="ja-JP" altLang="en-US" sz="1000" dirty="0">
                <a:latin typeface="+mn-ea"/>
                <a:ea typeface="+mn-ea"/>
              </a:endParaRPr>
            </a:p>
          </p:txBody>
        </p:sp>
        <p:sp>
          <p:nvSpPr>
            <p:cNvPr id="81" name="テキスト ボックス 80">
              <a:extLst>
                <a:ext uri="{FF2B5EF4-FFF2-40B4-BE49-F238E27FC236}">
                  <a16:creationId xmlns:a16="http://schemas.microsoft.com/office/drawing/2014/main" id="{AA2E99D5-8579-83B2-15DC-343946726379}"/>
                </a:ext>
              </a:extLst>
            </p:cNvPr>
            <p:cNvSpPr txBox="1"/>
            <p:nvPr/>
          </p:nvSpPr>
          <p:spPr>
            <a:xfrm>
              <a:off x="8124825" y="4912064"/>
              <a:ext cx="160300" cy="190240"/>
            </a:xfrm>
            <a:prstGeom prst="rect">
              <a:avLst/>
            </a:prstGeom>
            <a:noFill/>
          </p:spPr>
          <p:txBody>
            <a:bodyPr wrap="none" lIns="0" tIns="36000" rIns="0" bIns="0" rtlCol="0">
              <a:spAutoFit/>
            </a:bodyPr>
            <a:lstStyle/>
            <a:p>
              <a:pPr algn="ctr"/>
              <a:r>
                <a:rPr kumimoji="1" lang="en-US" altLang="ja-JP" sz="1000" dirty="0">
                  <a:latin typeface="+mn-ea"/>
                  <a:ea typeface="+mn-ea"/>
                </a:rPr>
                <a:t>20</a:t>
              </a:r>
              <a:endParaRPr kumimoji="1" lang="ja-JP" altLang="en-US" sz="1000" dirty="0">
                <a:latin typeface="+mn-ea"/>
                <a:ea typeface="+mn-ea"/>
              </a:endParaRPr>
            </a:p>
          </p:txBody>
        </p:sp>
        <p:sp>
          <p:nvSpPr>
            <p:cNvPr id="82" name="テキスト ボックス 81">
              <a:extLst>
                <a:ext uri="{FF2B5EF4-FFF2-40B4-BE49-F238E27FC236}">
                  <a16:creationId xmlns:a16="http://schemas.microsoft.com/office/drawing/2014/main" id="{6AE7102F-FAFC-FF31-19F3-D8967637F709}"/>
                </a:ext>
              </a:extLst>
            </p:cNvPr>
            <p:cNvSpPr txBox="1"/>
            <p:nvPr/>
          </p:nvSpPr>
          <p:spPr>
            <a:xfrm>
              <a:off x="8793998" y="4912064"/>
              <a:ext cx="160300" cy="190240"/>
            </a:xfrm>
            <a:prstGeom prst="rect">
              <a:avLst/>
            </a:prstGeom>
            <a:noFill/>
          </p:spPr>
          <p:txBody>
            <a:bodyPr wrap="none" lIns="0" tIns="36000" rIns="0" bIns="0" rtlCol="0">
              <a:spAutoFit/>
            </a:bodyPr>
            <a:lstStyle/>
            <a:p>
              <a:pPr algn="r"/>
              <a:r>
                <a:rPr lang="en-US" altLang="ja-JP" sz="1000" dirty="0">
                  <a:latin typeface="+mn-ea"/>
                  <a:ea typeface="+mn-ea"/>
                </a:rPr>
                <a:t>4</a:t>
              </a:r>
              <a:r>
                <a:rPr kumimoji="1" lang="en-US" altLang="ja-JP" sz="1000" dirty="0">
                  <a:latin typeface="+mn-ea"/>
                  <a:ea typeface="+mn-ea"/>
                </a:rPr>
                <a:t>0</a:t>
              </a:r>
              <a:endParaRPr kumimoji="1" lang="ja-JP" altLang="en-US" sz="1000" dirty="0">
                <a:latin typeface="+mn-ea"/>
                <a:ea typeface="+mn-ea"/>
              </a:endParaRPr>
            </a:p>
          </p:txBody>
        </p:sp>
        <p:sp>
          <p:nvSpPr>
            <p:cNvPr id="83" name="テキスト ボックス 82">
              <a:extLst>
                <a:ext uri="{FF2B5EF4-FFF2-40B4-BE49-F238E27FC236}">
                  <a16:creationId xmlns:a16="http://schemas.microsoft.com/office/drawing/2014/main" id="{A305492C-3960-615A-FAC4-0C77F74ADE89}"/>
                </a:ext>
              </a:extLst>
            </p:cNvPr>
            <p:cNvSpPr txBox="1"/>
            <p:nvPr/>
          </p:nvSpPr>
          <p:spPr>
            <a:xfrm>
              <a:off x="9471485" y="4912064"/>
              <a:ext cx="160300" cy="190240"/>
            </a:xfrm>
            <a:prstGeom prst="rect">
              <a:avLst/>
            </a:prstGeom>
            <a:noFill/>
          </p:spPr>
          <p:txBody>
            <a:bodyPr wrap="none" lIns="0" tIns="36000" rIns="0" bIns="0" rtlCol="0">
              <a:spAutoFit/>
            </a:bodyPr>
            <a:lstStyle/>
            <a:p>
              <a:pPr algn="r"/>
              <a:r>
                <a:rPr lang="en-US" altLang="ja-JP" sz="1000" dirty="0">
                  <a:latin typeface="+mn-ea"/>
                  <a:ea typeface="+mn-ea"/>
                </a:rPr>
                <a:t>6</a:t>
              </a:r>
              <a:r>
                <a:rPr kumimoji="1" lang="en-US" altLang="ja-JP" sz="1000" dirty="0">
                  <a:latin typeface="+mn-ea"/>
                  <a:ea typeface="+mn-ea"/>
                </a:rPr>
                <a:t>0</a:t>
              </a:r>
              <a:endParaRPr kumimoji="1" lang="ja-JP" altLang="en-US" sz="1000" dirty="0">
                <a:latin typeface="+mn-ea"/>
                <a:ea typeface="+mn-ea"/>
              </a:endParaRPr>
            </a:p>
          </p:txBody>
        </p:sp>
        <p:sp>
          <p:nvSpPr>
            <p:cNvPr id="84" name="テキスト ボックス 83">
              <a:extLst>
                <a:ext uri="{FF2B5EF4-FFF2-40B4-BE49-F238E27FC236}">
                  <a16:creationId xmlns:a16="http://schemas.microsoft.com/office/drawing/2014/main" id="{2AFC7A8A-6A22-0FD6-0F68-9E33F95AD120}"/>
                </a:ext>
              </a:extLst>
            </p:cNvPr>
            <p:cNvSpPr txBox="1"/>
            <p:nvPr/>
          </p:nvSpPr>
          <p:spPr>
            <a:xfrm>
              <a:off x="10144820" y="4912064"/>
              <a:ext cx="160300" cy="190240"/>
            </a:xfrm>
            <a:prstGeom prst="rect">
              <a:avLst/>
            </a:prstGeom>
            <a:noFill/>
          </p:spPr>
          <p:txBody>
            <a:bodyPr wrap="none" lIns="0" tIns="36000" rIns="0" bIns="0" rtlCol="0">
              <a:spAutoFit/>
            </a:bodyPr>
            <a:lstStyle/>
            <a:p>
              <a:pPr algn="r"/>
              <a:r>
                <a:rPr lang="en-US" altLang="ja-JP" sz="1000" dirty="0">
                  <a:latin typeface="+mn-ea"/>
                  <a:ea typeface="+mn-ea"/>
                </a:rPr>
                <a:t>8</a:t>
              </a:r>
              <a:r>
                <a:rPr kumimoji="1" lang="en-US" altLang="ja-JP" sz="1000" dirty="0">
                  <a:latin typeface="+mn-ea"/>
                  <a:ea typeface="+mn-ea"/>
                </a:rPr>
                <a:t>0</a:t>
              </a:r>
              <a:endParaRPr kumimoji="1" lang="ja-JP" altLang="en-US" sz="1000" dirty="0">
                <a:latin typeface="+mn-ea"/>
                <a:ea typeface="+mn-ea"/>
              </a:endParaRPr>
            </a:p>
          </p:txBody>
        </p:sp>
        <p:sp>
          <p:nvSpPr>
            <p:cNvPr id="66" name="フリーフォーム: 図形 65">
              <a:extLst>
                <a:ext uri="{FF2B5EF4-FFF2-40B4-BE49-F238E27FC236}">
                  <a16:creationId xmlns:a16="http://schemas.microsoft.com/office/drawing/2014/main" id="{DF49139B-E919-24FB-FDFA-3820F3BEA05E}"/>
                </a:ext>
              </a:extLst>
            </p:cNvPr>
            <p:cNvSpPr/>
            <p:nvPr/>
          </p:nvSpPr>
          <p:spPr bwMode="auto">
            <a:xfrm>
              <a:off x="7540560" y="2618339"/>
              <a:ext cx="1034472" cy="2284460"/>
            </a:xfrm>
            <a:custGeom>
              <a:avLst/>
              <a:gdLst>
                <a:gd name="connsiteX0" fmla="*/ 0 w 1034472"/>
                <a:gd name="connsiteY0" fmla="*/ 2284460 h 2284460"/>
                <a:gd name="connsiteX1" fmla="*/ 0 w 1034472"/>
                <a:gd name="connsiteY1" fmla="*/ 1915006 h 2284460"/>
                <a:gd name="connsiteX2" fmla="*/ 9236 w 1034472"/>
                <a:gd name="connsiteY2" fmla="*/ 1915006 h 2284460"/>
                <a:gd name="connsiteX3" fmla="*/ 9236 w 1034472"/>
                <a:gd name="connsiteY3" fmla="*/ 1616363 h 2284460"/>
                <a:gd name="connsiteX4" fmla="*/ 9236 w 1034472"/>
                <a:gd name="connsiteY4" fmla="*/ 1616363 h 2284460"/>
                <a:gd name="connsiteX5" fmla="*/ 27709 w 1034472"/>
                <a:gd name="connsiteY5" fmla="*/ 1616363 h 2284460"/>
                <a:gd name="connsiteX6" fmla="*/ 27709 w 1034472"/>
                <a:gd name="connsiteY6" fmla="*/ 1554788 h 2284460"/>
                <a:gd name="connsiteX7" fmla="*/ 43103 w 1034472"/>
                <a:gd name="connsiteY7" fmla="*/ 1554788 h 2284460"/>
                <a:gd name="connsiteX8" fmla="*/ 43103 w 1034472"/>
                <a:gd name="connsiteY8" fmla="*/ 1471660 h 2284460"/>
                <a:gd name="connsiteX9" fmla="*/ 58497 w 1034472"/>
                <a:gd name="connsiteY9" fmla="*/ 1471660 h 2284460"/>
                <a:gd name="connsiteX10" fmla="*/ 58497 w 1034472"/>
                <a:gd name="connsiteY10" fmla="*/ 1262303 h 2284460"/>
                <a:gd name="connsiteX11" fmla="*/ 76969 w 1034472"/>
                <a:gd name="connsiteY11" fmla="*/ 1262303 h 2284460"/>
                <a:gd name="connsiteX12" fmla="*/ 76969 w 1034472"/>
                <a:gd name="connsiteY12" fmla="*/ 1197648 h 2284460"/>
                <a:gd name="connsiteX13" fmla="*/ 98521 w 1034472"/>
                <a:gd name="connsiteY13" fmla="*/ 1197648 h 2284460"/>
                <a:gd name="connsiteX14" fmla="*/ 98521 w 1034472"/>
                <a:gd name="connsiteY14" fmla="*/ 1139151 h 2284460"/>
                <a:gd name="connsiteX15" fmla="*/ 120072 w 1034472"/>
                <a:gd name="connsiteY15" fmla="*/ 1139151 h 2284460"/>
                <a:gd name="connsiteX16" fmla="*/ 120072 w 1034472"/>
                <a:gd name="connsiteY16" fmla="*/ 1111442 h 2284460"/>
                <a:gd name="connsiteX17" fmla="*/ 166254 w 1034472"/>
                <a:gd name="connsiteY17" fmla="*/ 1111442 h 2284460"/>
                <a:gd name="connsiteX18" fmla="*/ 166254 w 1034472"/>
                <a:gd name="connsiteY18" fmla="*/ 1077575 h 2284460"/>
                <a:gd name="connsiteX19" fmla="*/ 203200 w 1034472"/>
                <a:gd name="connsiteY19" fmla="*/ 1077575 h 2284460"/>
                <a:gd name="connsiteX20" fmla="*/ 203200 w 1034472"/>
                <a:gd name="connsiteY20" fmla="*/ 1022157 h 2284460"/>
                <a:gd name="connsiteX21" fmla="*/ 221672 w 1034472"/>
                <a:gd name="connsiteY21" fmla="*/ 1022157 h 2284460"/>
                <a:gd name="connsiteX22" fmla="*/ 221672 w 1034472"/>
                <a:gd name="connsiteY22" fmla="*/ 988291 h 2284460"/>
                <a:gd name="connsiteX23" fmla="*/ 230909 w 1034472"/>
                <a:gd name="connsiteY23" fmla="*/ 988291 h 2284460"/>
                <a:gd name="connsiteX24" fmla="*/ 230909 w 1034472"/>
                <a:gd name="connsiteY24" fmla="*/ 951345 h 2284460"/>
                <a:gd name="connsiteX25" fmla="*/ 249382 w 1034472"/>
                <a:gd name="connsiteY25" fmla="*/ 951345 h 2284460"/>
                <a:gd name="connsiteX26" fmla="*/ 249382 w 1034472"/>
                <a:gd name="connsiteY26" fmla="*/ 923636 h 2284460"/>
                <a:gd name="connsiteX27" fmla="*/ 258618 w 1034472"/>
                <a:gd name="connsiteY27" fmla="*/ 923636 h 2284460"/>
                <a:gd name="connsiteX28" fmla="*/ 258618 w 1034472"/>
                <a:gd name="connsiteY28" fmla="*/ 889769 h 2284460"/>
                <a:gd name="connsiteX29" fmla="*/ 264775 w 1034472"/>
                <a:gd name="connsiteY29" fmla="*/ 889769 h 2284460"/>
                <a:gd name="connsiteX30" fmla="*/ 264775 w 1034472"/>
                <a:gd name="connsiteY30" fmla="*/ 803563 h 2284460"/>
                <a:gd name="connsiteX31" fmla="*/ 264775 w 1034472"/>
                <a:gd name="connsiteY31" fmla="*/ 803563 h 2284460"/>
                <a:gd name="connsiteX32" fmla="*/ 286327 w 1034472"/>
                <a:gd name="connsiteY32" fmla="*/ 782011 h 2284460"/>
                <a:gd name="connsiteX33" fmla="*/ 301721 w 1034472"/>
                <a:gd name="connsiteY33" fmla="*/ 782011 h 2284460"/>
                <a:gd name="connsiteX34" fmla="*/ 301721 w 1034472"/>
                <a:gd name="connsiteY34" fmla="*/ 735830 h 2284460"/>
                <a:gd name="connsiteX35" fmla="*/ 329430 w 1034472"/>
                <a:gd name="connsiteY35" fmla="*/ 735830 h 2284460"/>
                <a:gd name="connsiteX36" fmla="*/ 329430 w 1034472"/>
                <a:gd name="connsiteY36" fmla="*/ 677333 h 2284460"/>
                <a:gd name="connsiteX37" fmla="*/ 418715 w 1034472"/>
                <a:gd name="connsiteY37" fmla="*/ 677333 h 2284460"/>
                <a:gd name="connsiteX38" fmla="*/ 418715 w 1034472"/>
                <a:gd name="connsiteY38" fmla="*/ 612678 h 2284460"/>
                <a:gd name="connsiteX39" fmla="*/ 437188 w 1034472"/>
                <a:gd name="connsiteY39" fmla="*/ 612678 h 2284460"/>
                <a:gd name="connsiteX40" fmla="*/ 437188 w 1034472"/>
                <a:gd name="connsiteY40" fmla="*/ 541866 h 2284460"/>
                <a:gd name="connsiteX41" fmla="*/ 504921 w 1034472"/>
                <a:gd name="connsiteY41" fmla="*/ 541866 h 2284460"/>
                <a:gd name="connsiteX42" fmla="*/ 504921 w 1034472"/>
                <a:gd name="connsiteY42" fmla="*/ 508000 h 2284460"/>
                <a:gd name="connsiteX43" fmla="*/ 517236 w 1034472"/>
                <a:gd name="connsiteY43" fmla="*/ 508000 h 2284460"/>
                <a:gd name="connsiteX44" fmla="*/ 517236 w 1034472"/>
                <a:gd name="connsiteY44" fmla="*/ 477212 h 2284460"/>
                <a:gd name="connsiteX45" fmla="*/ 526472 w 1034472"/>
                <a:gd name="connsiteY45" fmla="*/ 477212 h 2284460"/>
                <a:gd name="connsiteX46" fmla="*/ 526472 w 1034472"/>
                <a:gd name="connsiteY46" fmla="*/ 437188 h 2284460"/>
                <a:gd name="connsiteX47" fmla="*/ 551103 w 1034472"/>
                <a:gd name="connsiteY47" fmla="*/ 437188 h 2284460"/>
                <a:gd name="connsiteX48" fmla="*/ 551103 w 1034472"/>
                <a:gd name="connsiteY48" fmla="*/ 366375 h 2284460"/>
                <a:gd name="connsiteX49" fmla="*/ 566497 w 1034472"/>
                <a:gd name="connsiteY49" fmla="*/ 366375 h 2284460"/>
                <a:gd name="connsiteX50" fmla="*/ 566497 w 1034472"/>
                <a:gd name="connsiteY50" fmla="*/ 335588 h 2284460"/>
                <a:gd name="connsiteX51" fmla="*/ 575733 w 1034472"/>
                <a:gd name="connsiteY51" fmla="*/ 335588 h 2284460"/>
                <a:gd name="connsiteX52" fmla="*/ 575733 w 1034472"/>
                <a:gd name="connsiteY52" fmla="*/ 301721 h 2284460"/>
                <a:gd name="connsiteX53" fmla="*/ 591127 w 1034472"/>
                <a:gd name="connsiteY53" fmla="*/ 301721 h 2284460"/>
                <a:gd name="connsiteX54" fmla="*/ 591127 w 1034472"/>
                <a:gd name="connsiteY54" fmla="*/ 267854 h 2284460"/>
                <a:gd name="connsiteX55" fmla="*/ 603442 w 1034472"/>
                <a:gd name="connsiteY55" fmla="*/ 267854 h 2284460"/>
                <a:gd name="connsiteX56" fmla="*/ 603442 w 1034472"/>
                <a:gd name="connsiteY56" fmla="*/ 227830 h 2284460"/>
                <a:gd name="connsiteX57" fmla="*/ 634230 w 1034472"/>
                <a:gd name="connsiteY57" fmla="*/ 227830 h 2284460"/>
                <a:gd name="connsiteX58" fmla="*/ 634230 w 1034472"/>
                <a:gd name="connsiteY58" fmla="*/ 203200 h 2284460"/>
                <a:gd name="connsiteX59" fmla="*/ 640388 w 1034472"/>
                <a:gd name="connsiteY59" fmla="*/ 203200 h 2284460"/>
                <a:gd name="connsiteX60" fmla="*/ 640388 w 1034472"/>
                <a:gd name="connsiteY60" fmla="*/ 160097 h 2284460"/>
                <a:gd name="connsiteX61" fmla="*/ 714279 w 1034472"/>
                <a:gd name="connsiteY61" fmla="*/ 160097 h 2284460"/>
                <a:gd name="connsiteX62" fmla="*/ 714279 w 1034472"/>
                <a:gd name="connsiteY62" fmla="*/ 120072 h 2284460"/>
                <a:gd name="connsiteX63" fmla="*/ 745066 w 1034472"/>
                <a:gd name="connsiteY63" fmla="*/ 120072 h 2284460"/>
                <a:gd name="connsiteX64" fmla="*/ 745066 w 1034472"/>
                <a:gd name="connsiteY64" fmla="*/ 83127 h 2284460"/>
                <a:gd name="connsiteX65" fmla="*/ 763539 w 1034472"/>
                <a:gd name="connsiteY65" fmla="*/ 83127 h 2284460"/>
                <a:gd name="connsiteX66" fmla="*/ 763539 w 1034472"/>
                <a:gd name="connsiteY66" fmla="*/ 36945 h 2284460"/>
                <a:gd name="connsiteX67" fmla="*/ 935951 w 1034472"/>
                <a:gd name="connsiteY67" fmla="*/ 36945 h 2284460"/>
                <a:gd name="connsiteX68" fmla="*/ 935951 w 1034472"/>
                <a:gd name="connsiteY68" fmla="*/ 0 h 2284460"/>
                <a:gd name="connsiteX69" fmla="*/ 1034472 w 1034472"/>
                <a:gd name="connsiteY69" fmla="*/ 0 h 2284460"/>
                <a:gd name="connsiteX0" fmla="*/ 0 w 1034472"/>
                <a:gd name="connsiteY0" fmla="*/ 2284460 h 2284460"/>
                <a:gd name="connsiteX1" fmla="*/ 0 w 1034472"/>
                <a:gd name="connsiteY1" fmla="*/ 1915006 h 2284460"/>
                <a:gd name="connsiteX2" fmla="*/ 9236 w 1034472"/>
                <a:gd name="connsiteY2" fmla="*/ 1915006 h 2284460"/>
                <a:gd name="connsiteX3" fmla="*/ 9236 w 1034472"/>
                <a:gd name="connsiteY3" fmla="*/ 1616363 h 2284460"/>
                <a:gd name="connsiteX4" fmla="*/ 9236 w 1034472"/>
                <a:gd name="connsiteY4" fmla="*/ 1616363 h 2284460"/>
                <a:gd name="connsiteX5" fmla="*/ 27709 w 1034472"/>
                <a:gd name="connsiteY5" fmla="*/ 1616363 h 2284460"/>
                <a:gd name="connsiteX6" fmla="*/ 27709 w 1034472"/>
                <a:gd name="connsiteY6" fmla="*/ 1554788 h 2284460"/>
                <a:gd name="connsiteX7" fmla="*/ 43103 w 1034472"/>
                <a:gd name="connsiteY7" fmla="*/ 1554788 h 2284460"/>
                <a:gd name="connsiteX8" fmla="*/ 43103 w 1034472"/>
                <a:gd name="connsiteY8" fmla="*/ 1471660 h 2284460"/>
                <a:gd name="connsiteX9" fmla="*/ 58497 w 1034472"/>
                <a:gd name="connsiteY9" fmla="*/ 1471660 h 2284460"/>
                <a:gd name="connsiteX10" fmla="*/ 58497 w 1034472"/>
                <a:gd name="connsiteY10" fmla="*/ 1262303 h 2284460"/>
                <a:gd name="connsiteX11" fmla="*/ 76969 w 1034472"/>
                <a:gd name="connsiteY11" fmla="*/ 1262303 h 2284460"/>
                <a:gd name="connsiteX12" fmla="*/ 76969 w 1034472"/>
                <a:gd name="connsiteY12" fmla="*/ 1197648 h 2284460"/>
                <a:gd name="connsiteX13" fmla="*/ 98521 w 1034472"/>
                <a:gd name="connsiteY13" fmla="*/ 1197648 h 2284460"/>
                <a:gd name="connsiteX14" fmla="*/ 98521 w 1034472"/>
                <a:gd name="connsiteY14" fmla="*/ 1139151 h 2284460"/>
                <a:gd name="connsiteX15" fmla="*/ 120072 w 1034472"/>
                <a:gd name="connsiteY15" fmla="*/ 1139151 h 2284460"/>
                <a:gd name="connsiteX16" fmla="*/ 120072 w 1034472"/>
                <a:gd name="connsiteY16" fmla="*/ 1111442 h 2284460"/>
                <a:gd name="connsiteX17" fmla="*/ 166254 w 1034472"/>
                <a:gd name="connsiteY17" fmla="*/ 1111442 h 2284460"/>
                <a:gd name="connsiteX18" fmla="*/ 166254 w 1034472"/>
                <a:gd name="connsiteY18" fmla="*/ 1077575 h 2284460"/>
                <a:gd name="connsiteX19" fmla="*/ 203200 w 1034472"/>
                <a:gd name="connsiteY19" fmla="*/ 1077575 h 2284460"/>
                <a:gd name="connsiteX20" fmla="*/ 203200 w 1034472"/>
                <a:gd name="connsiteY20" fmla="*/ 1022157 h 2284460"/>
                <a:gd name="connsiteX21" fmla="*/ 221672 w 1034472"/>
                <a:gd name="connsiteY21" fmla="*/ 1022157 h 2284460"/>
                <a:gd name="connsiteX22" fmla="*/ 221672 w 1034472"/>
                <a:gd name="connsiteY22" fmla="*/ 988291 h 2284460"/>
                <a:gd name="connsiteX23" fmla="*/ 230909 w 1034472"/>
                <a:gd name="connsiteY23" fmla="*/ 988291 h 2284460"/>
                <a:gd name="connsiteX24" fmla="*/ 230909 w 1034472"/>
                <a:gd name="connsiteY24" fmla="*/ 951345 h 2284460"/>
                <a:gd name="connsiteX25" fmla="*/ 249382 w 1034472"/>
                <a:gd name="connsiteY25" fmla="*/ 951345 h 2284460"/>
                <a:gd name="connsiteX26" fmla="*/ 249382 w 1034472"/>
                <a:gd name="connsiteY26" fmla="*/ 923636 h 2284460"/>
                <a:gd name="connsiteX27" fmla="*/ 258618 w 1034472"/>
                <a:gd name="connsiteY27" fmla="*/ 923636 h 2284460"/>
                <a:gd name="connsiteX28" fmla="*/ 258618 w 1034472"/>
                <a:gd name="connsiteY28" fmla="*/ 889769 h 2284460"/>
                <a:gd name="connsiteX29" fmla="*/ 264775 w 1034472"/>
                <a:gd name="connsiteY29" fmla="*/ 889769 h 2284460"/>
                <a:gd name="connsiteX30" fmla="*/ 264775 w 1034472"/>
                <a:gd name="connsiteY30" fmla="*/ 803563 h 2284460"/>
                <a:gd name="connsiteX31" fmla="*/ 264775 w 1034472"/>
                <a:gd name="connsiteY31" fmla="*/ 803563 h 2284460"/>
                <a:gd name="connsiteX32" fmla="*/ 286327 w 1034472"/>
                <a:gd name="connsiteY32" fmla="*/ 782011 h 2284460"/>
                <a:gd name="connsiteX33" fmla="*/ 276651 w 1034472"/>
                <a:gd name="connsiteY33" fmla="*/ 793887 h 2284460"/>
                <a:gd name="connsiteX34" fmla="*/ 301721 w 1034472"/>
                <a:gd name="connsiteY34" fmla="*/ 782011 h 2284460"/>
                <a:gd name="connsiteX35" fmla="*/ 301721 w 1034472"/>
                <a:gd name="connsiteY35" fmla="*/ 735830 h 2284460"/>
                <a:gd name="connsiteX36" fmla="*/ 329430 w 1034472"/>
                <a:gd name="connsiteY36" fmla="*/ 735830 h 2284460"/>
                <a:gd name="connsiteX37" fmla="*/ 329430 w 1034472"/>
                <a:gd name="connsiteY37" fmla="*/ 677333 h 2284460"/>
                <a:gd name="connsiteX38" fmla="*/ 418715 w 1034472"/>
                <a:gd name="connsiteY38" fmla="*/ 677333 h 2284460"/>
                <a:gd name="connsiteX39" fmla="*/ 418715 w 1034472"/>
                <a:gd name="connsiteY39" fmla="*/ 612678 h 2284460"/>
                <a:gd name="connsiteX40" fmla="*/ 437188 w 1034472"/>
                <a:gd name="connsiteY40" fmla="*/ 612678 h 2284460"/>
                <a:gd name="connsiteX41" fmla="*/ 437188 w 1034472"/>
                <a:gd name="connsiteY41" fmla="*/ 541866 h 2284460"/>
                <a:gd name="connsiteX42" fmla="*/ 504921 w 1034472"/>
                <a:gd name="connsiteY42" fmla="*/ 541866 h 2284460"/>
                <a:gd name="connsiteX43" fmla="*/ 504921 w 1034472"/>
                <a:gd name="connsiteY43" fmla="*/ 508000 h 2284460"/>
                <a:gd name="connsiteX44" fmla="*/ 517236 w 1034472"/>
                <a:gd name="connsiteY44" fmla="*/ 508000 h 2284460"/>
                <a:gd name="connsiteX45" fmla="*/ 517236 w 1034472"/>
                <a:gd name="connsiteY45" fmla="*/ 477212 h 2284460"/>
                <a:gd name="connsiteX46" fmla="*/ 526472 w 1034472"/>
                <a:gd name="connsiteY46" fmla="*/ 477212 h 2284460"/>
                <a:gd name="connsiteX47" fmla="*/ 526472 w 1034472"/>
                <a:gd name="connsiteY47" fmla="*/ 437188 h 2284460"/>
                <a:gd name="connsiteX48" fmla="*/ 551103 w 1034472"/>
                <a:gd name="connsiteY48" fmla="*/ 437188 h 2284460"/>
                <a:gd name="connsiteX49" fmla="*/ 551103 w 1034472"/>
                <a:gd name="connsiteY49" fmla="*/ 366375 h 2284460"/>
                <a:gd name="connsiteX50" fmla="*/ 566497 w 1034472"/>
                <a:gd name="connsiteY50" fmla="*/ 366375 h 2284460"/>
                <a:gd name="connsiteX51" fmla="*/ 566497 w 1034472"/>
                <a:gd name="connsiteY51" fmla="*/ 335588 h 2284460"/>
                <a:gd name="connsiteX52" fmla="*/ 575733 w 1034472"/>
                <a:gd name="connsiteY52" fmla="*/ 335588 h 2284460"/>
                <a:gd name="connsiteX53" fmla="*/ 575733 w 1034472"/>
                <a:gd name="connsiteY53" fmla="*/ 301721 h 2284460"/>
                <a:gd name="connsiteX54" fmla="*/ 591127 w 1034472"/>
                <a:gd name="connsiteY54" fmla="*/ 301721 h 2284460"/>
                <a:gd name="connsiteX55" fmla="*/ 591127 w 1034472"/>
                <a:gd name="connsiteY55" fmla="*/ 267854 h 2284460"/>
                <a:gd name="connsiteX56" fmla="*/ 603442 w 1034472"/>
                <a:gd name="connsiteY56" fmla="*/ 267854 h 2284460"/>
                <a:gd name="connsiteX57" fmla="*/ 603442 w 1034472"/>
                <a:gd name="connsiteY57" fmla="*/ 227830 h 2284460"/>
                <a:gd name="connsiteX58" fmla="*/ 634230 w 1034472"/>
                <a:gd name="connsiteY58" fmla="*/ 227830 h 2284460"/>
                <a:gd name="connsiteX59" fmla="*/ 634230 w 1034472"/>
                <a:gd name="connsiteY59" fmla="*/ 203200 h 2284460"/>
                <a:gd name="connsiteX60" fmla="*/ 640388 w 1034472"/>
                <a:gd name="connsiteY60" fmla="*/ 203200 h 2284460"/>
                <a:gd name="connsiteX61" fmla="*/ 640388 w 1034472"/>
                <a:gd name="connsiteY61" fmla="*/ 160097 h 2284460"/>
                <a:gd name="connsiteX62" fmla="*/ 714279 w 1034472"/>
                <a:gd name="connsiteY62" fmla="*/ 160097 h 2284460"/>
                <a:gd name="connsiteX63" fmla="*/ 714279 w 1034472"/>
                <a:gd name="connsiteY63" fmla="*/ 120072 h 2284460"/>
                <a:gd name="connsiteX64" fmla="*/ 745066 w 1034472"/>
                <a:gd name="connsiteY64" fmla="*/ 120072 h 2284460"/>
                <a:gd name="connsiteX65" fmla="*/ 745066 w 1034472"/>
                <a:gd name="connsiteY65" fmla="*/ 83127 h 2284460"/>
                <a:gd name="connsiteX66" fmla="*/ 763539 w 1034472"/>
                <a:gd name="connsiteY66" fmla="*/ 83127 h 2284460"/>
                <a:gd name="connsiteX67" fmla="*/ 763539 w 1034472"/>
                <a:gd name="connsiteY67" fmla="*/ 36945 h 2284460"/>
                <a:gd name="connsiteX68" fmla="*/ 935951 w 1034472"/>
                <a:gd name="connsiteY68" fmla="*/ 36945 h 2284460"/>
                <a:gd name="connsiteX69" fmla="*/ 935951 w 1034472"/>
                <a:gd name="connsiteY69" fmla="*/ 0 h 2284460"/>
                <a:gd name="connsiteX70" fmla="*/ 1034472 w 1034472"/>
                <a:gd name="connsiteY70" fmla="*/ 0 h 2284460"/>
                <a:gd name="connsiteX0" fmla="*/ 0 w 1034472"/>
                <a:gd name="connsiteY0" fmla="*/ 2284460 h 2284460"/>
                <a:gd name="connsiteX1" fmla="*/ 0 w 1034472"/>
                <a:gd name="connsiteY1" fmla="*/ 1915006 h 2284460"/>
                <a:gd name="connsiteX2" fmla="*/ 9236 w 1034472"/>
                <a:gd name="connsiteY2" fmla="*/ 1915006 h 2284460"/>
                <a:gd name="connsiteX3" fmla="*/ 9236 w 1034472"/>
                <a:gd name="connsiteY3" fmla="*/ 1616363 h 2284460"/>
                <a:gd name="connsiteX4" fmla="*/ 9236 w 1034472"/>
                <a:gd name="connsiteY4" fmla="*/ 1616363 h 2284460"/>
                <a:gd name="connsiteX5" fmla="*/ 27709 w 1034472"/>
                <a:gd name="connsiteY5" fmla="*/ 1616363 h 2284460"/>
                <a:gd name="connsiteX6" fmla="*/ 27709 w 1034472"/>
                <a:gd name="connsiteY6" fmla="*/ 1554788 h 2284460"/>
                <a:gd name="connsiteX7" fmla="*/ 43103 w 1034472"/>
                <a:gd name="connsiteY7" fmla="*/ 1554788 h 2284460"/>
                <a:gd name="connsiteX8" fmla="*/ 43103 w 1034472"/>
                <a:gd name="connsiteY8" fmla="*/ 1471660 h 2284460"/>
                <a:gd name="connsiteX9" fmla="*/ 58497 w 1034472"/>
                <a:gd name="connsiteY9" fmla="*/ 1471660 h 2284460"/>
                <a:gd name="connsiteX10" fmla="*/ 58497 w 1034472"/>
                <a:gd name="connsiteY10" fmla="*/ 1262303 h 2284460"/>
                <a:gd name="connsiteX11" fmla="*/ 76969 w 1034472"/>
                <a:gd name="connsiteY11" fmla="*/ 1262303 h 2284460"/>
                <a:gd name="connsiteX12" fmla="*/ 76969 w 1034472"/>
                <a:gd name="connsiteY12" fmla="*/ 1197648 h 2284460"/>
                <a:gd name="connsiteX13" fmla="*/ 98521 w 1034472"/>
                <a:gd name="connsiteY13" fmla="*/ 1197648 h 2284460"/>
                <a:gd name="connsiteX14" fmla="*/ 98521 w 1034472"/>
                <a:gd name="connsiteY14" fmla="*/ 1139151 h 2284460"/>
                <a:gd name="connsiteX15" fmla="*/ 120072 w 1034472"/>
                <a:gd name="connsiteY15" fmla="*/ 1139151 h 2284460"/>
                <a:gd name="connsiteX16" fmla="*/ 120072 w 1034472"/>
                <a:gd name="connsiteY16" fmla="*/ 1111442 h 2284460"/>
                <a:gd name="connsiteX17" fmla="*/ 166254 w 1034472"/>
                <a:gd name="connsiteY17" fmla="*/ 1111442 h 2284460"/>
                <a:gd name="connsiteX18" fmla="*/ 166254 w 1034472"/>
                <a:gd name="connsiteY18" fmla="*/ 1077575 h 2284460"/>
                <a:gd name="connsiteX19" fmla="*/ 203200 w 1034472"/>
                <a:gd name="connsiteY19" fmla="*/ 1077575 h 2284460"/>
                <a:gd name="connsiteX20" fmla="*/ 203200 w 1034472"/>
                <a:gd name="connsiteY20" fmla="*/ 1022157 h 2284460"/>
                <a:gd name="connsiteX21" fmla="*/ 221672 w 1034472"/>
                <a:gd name="connsiteY21" fmla="*/ 1022157 h 2284460"/>
                <a:gd name="connsiteX22" fmla="*/ 221672 w 1034472"/>
                <a:gd name="connsiteY22" fmla="*/ 988291 h 2284460"/>
                <a:gd name="connsiteX23" fmla="*/ 230909 w 1034472"/>
                <a:gd name="connsiteY23" fmla="*/ 988291 h 2284460"/>
                <a:gd name="connsiteX24" fmla="*/ 230909 w 1034472"/>
                <a:gd name="connsiteY24" fmla="*/ 951345 h 2284460"/>
                <a:gd name="connsiteX25" fmla="*/ 249382 w 1034472"/>
                <a:gd name="connsiteY25" fmla="*/ 951345 h 2284460"/>
                <a:gd name="connsiteX26" fmla="*/ 249382 w 1034472"/>
                <a:gd name="connsiteY26" fmla="*/ 923636 h 2284460"/>
                <a:gd name="connsiteX27" fmla="*/ 258618 w 1034472"/>
                <a:gd name="connsiteY27" fmla="*/ 923636 h 2284460"/>
                <a:gd name="connsiteX28" fmla="*/ 258618 w 1034472"/>
                <a:gd name="connsiteY28" fmla="*/ 889769 h 2284460"/>
                <a:gd name="connsiteX29" fmla="*/ 264775 w 1034472"/>
                <a:gd name="connsiteY29" fmla="*/ 889769 h 2284460"/>
                <a:gd name="connsiteX30" fmla="*/ 264775 w 1034472"/>
                <a:gd name="connsiteY30" fmla="*/ 803563 h 2284460"/>
                <a:gd name="connsiteX31" fmla="*/ 264775 w 1034472"/>
                <a:gd name="connsiteY31" fmla="*/ 803563 h 2284460"/>
                <a:gd name="connsiteX32" fmla="*/ 286327 w 1034472"/>
                <a:gd name="connsiteY32" fmla="*/ 782011 h 2284460"/>
                <a:gd name="connsiteX33" fmla="*/ 283908 w 1034472"/>
                <a:gd name="connsiteY33" fmla="*/ 803563 h 2284460"/>
                <a:gd name="connsiteX34" fmla="*/ 301721 w 1034472"/>
                <a:gd name="connsiteY34" fmla="*/ 782011 h 2284460"/>
                <a:gd name="connsiteX35" fmla="*/ 301721 w 1034472"/>
                <a:gd name="connsiteY35" fmla="*/ 735830 h 2284460"/>
                <a:gd name="connsiteX36" fmla="*/ 329430 w 1034472"/>
                <a:gd name="connsiteY36" fmla="*/ 735830 h 2284460"/>
                <a:gd name="connsiteX37" fmla="*/ 329430 w 1034472"/>
                <a:gd name="connsiteY37" fmla="*/ 677333 h 2284460"/>
                <a:gd name="connsiteX38" fmla="*/ 418715 w 1034472"/>
                <a:gd name="connsiteY38" fmla="*/ 677333 h 2284460"/>
                <a:gd name="connsiteX39" fmla="*/ 418715 w 1034472"/>
                <a:gd name="connsiteY39" fmla="*/ 612678 h 2284460"/>
                <a:gd name="connsiteX40" fmla="*/ 437188 w 1034472"/>
                <a:gd name="connsiteY40" fmla="*/ 612678 h 2284460"/>
                <a:gd name="connsiteX41" fmla="*/ 437188 w 1034472"/>
                <a:gd name="connsiteY41" fmla="*/ 541866 h 2284460"/>
                <a:gd name="connsiteX42" fmla="*/ 504921 w 1034472"/>
                <a:gd name="connsiteY42" fmla="*/ 541866 h 2284460"/>
                <a:gd name="connsiteX43" fmla="*/ 504921 w 1034472"/>
                <a:gd name="connsiteY43" fmla="*/ 508000 h 2284460"/>
                <a:gd name="connsiteX44" fmla="*/ 517236 w 1034472"/>
                <a:gd name="connsiteY44" fmla="*/ 508000 h 2284460"/>
                <a:gd name="connsiteX45" fmla="*/ 517236 w 1034472"/>
                <a:gd name="connsiteY45" fmla="*/ 477212 h 2284460"/>
                <a:gd name="connsiteX46" fmla="*/ 526472 w 1034472"/>
                <a:gd name="connsiteY46" fmla="*/ 477212 h 2284460"/>
                <a:gd name="connsiteX47" fmla="*/ 526472 w 1034472"/>
                <a:gd name="connsiteY47" fmla="*/ 437188 h 2284460"/>
                <a:gd name="connsiteX48" fmla="*/ 551103 w 1034472"/>
                <a:gd name="connsiteY48" fmla="*/ 437188 h 2284460"/>
                <a:gd name="connsiteX49" fmla="*/ 551103 w 1034472"/>
                <a:gd name="connsiteY49" fmla="*/ 366375 h 2284460"/>
                <a:gd name="connsiteX50" fmla="*/ 566497 w 1034472"/>
                <a:gd name="connsiteY50" fmla="*/ 366375 h 2284460"/>
                <a:gd name="connsiteX51" fmla="*/ 566497 w 1034472"/>
                <a:gd name="connsiteY51" fmla="*/ 335588 h 2284460"/>
                <a:gd name="connsiteX52" fmla="*/ 575733 w 1034472"/>
                <a:gd name="connsiteY52" fmla="*/ 335588 h 2284460"/>
                <a:gd name="connsiteX53" fmla="*/ 575733 w 1034472"/>
                <a:gd name="connsiteY53" fmla="*/ 301721 h 2284460"/>
                <a:gd name="connsiteX54" fmla="*/ 591127 w 1034472"/>
                <a:gd name="connsiteY54" fmla="*/ 301721 h 2284460"/>
                <a:gd name="connsiteX55" fmla="*/ 591127 w 1034472"/>
                <a:gd name="connsiteY55" fmla="*/ 267854 h 2284460"/>
                <a:gd name="connsiteX56" fmla="*/ 603442 w 1034472"/>
                <a:gd name="connsiteY56" fmla="*/ 267854 h 2284460"/>
                <a:gd name="connsiteX57" fmla="*/ 603442 w 1034472"/>
                <a:gd name="connsiteY57" fmla="*/ 227830 h 2284460"/>
                <a:gd name="connsiteX58" fmla="*/ 634230 w 1034472"/>
                <a:gd name="connsiteY58" fmla="*/ 227830 h 2284460"/>
                <a:gd name="connsiteX59" fmla="*/ 634230 w 1034472"/>
                <a:gd name="connsiteY59" fmla="*/ 203200 h 2284460"/>
                <a:gd name="connsiteX60" fmla="*/ 640388 w 1034472"/>
                <a:gd name="connsiteY60" fmla="*/ 203200 h 2284460"/>
                <a:gd name="connsiteX61" fmla="*/ 640388 w 1034472"/>
                <a:gd name="connsiteY61" fmla="*/ 160097 h 2284460"/>
                <a:gd name="connsiteX62" fmla="*/ 714279 w 1034472"/>
                <a:gd name="connsiteY62" fmla="*/ 160097 h 2284460"/>
                <a:gd name="connsiteX63" fmla="*/ 714279 w 1034472"/>
                <a:gd name="connsiteY63" fmla="*/ 120072 h 2284460"/>
                <a:gd name="connsiteX64" fmla="*/ 745066 w 1034472"/>
                <a:gd name="connsiteY64" fmla="*/ 120072 h 2284460"/>
                <a:gd name="connsiteX65" fmla="*/ 745066 w 1034472"/>
                <a:gd name="connsiteY65" fmla="*/ 83127 h 2284460"/>
                <a:gd name="connsiteX66" fmla="*/ 763539 w 1034472"/>
                <a:gd name="connsiteY66" fmla="*/ 83127 h 2284460"/>
                <a:gd name="connsiteX67" fmla="*/ 763539 w 1034472"/>
                <a:gd name="connsiteY67" fmla="*/ 36945 h 2284460"/>
                <a:gd name="connsiteX68" fmla="*/ 935951 w 1034472"/>
                <a:gd name="connsiteY68" fmla="*/ 36945 h 2284460"/>
                <a:gd name="connsiteX69" fmla="*/ 935951 w 1034472"/>
                <a:gd name="connsiteY69" fmla="*/ 0 h 2284460"/>
                <a:gd name="connsiteX70" fmla="*/ 1034472 w 1034472"/>
                <a:gd name="connsiteY70" fmla="*/ 0 h 2284460"/>
                <a:gd name="connsiteX0" fmla="*/ 0 w 1034472"/>
                <a:gd name="connsiteY0" fmla="*/ 2284460 h 2284460"/>
                <a:gd name="connsiteX1" fmla="*/ 0 w 1034472"/>
                <a:gd name="connsiteY1" fmla="*/ 1915006 h 2284460"/>
                <a:gd name="connsiteX2" fmla="*/ 9236 w 1034472"/>
                <a:gd name="connsiteY2" fmla="*/ 1915006 h 2284460"/>
                <a:gd name="connsiteX3" fmla="*/ 9236 w 1034472"/>
                <a:gd name="connsiteY3" fmla="*/ 1616363 h 2284460"/>
                <a:gd name="connsiteX4" fmla="*/ 9236 w 1034472"/>
                <a:gd name="connsiteY4" fmla="*/ 1616363 h 2284460"/>
                <a:gd name="connsiteX5" fmla="*/ 27709 w 1034472"/>
                <a:gd name="connsiteY5" fmla="*/ 1616363 h 2284460"/>
                <a:gd name="connsiteX6" fmla="*/ 27709 w 1034472"/>
                <a:gd name="connsiteY6" fmla="*/ 1554788 h 2284460"/>
                <a:gd name="connsiteX7" fmla="*/ 43103 w 1034472"/>
                <a:gd name="connsiteY7" fmla="*/ 1554788 h 2284460"/>
                <a:gd name="connsiteX8" fmla="*/ 43103 w 1034472"/>
                <a:gd name="connsiteY8" fmla="*/ 1471660 h 2284460"/>
                <a:gd name="connsiteX9" fmla="*/ 58497 w 1034472"/>
                <a:gd name="connsiteY9" fmla="*/ 1471660 h 2284460"/>
                <a:gd name="connsiteX10" fmla="*/ 58497 w 1034472"/>
                <a:gd name="connsiteY10" fmla="*/ 1262303 h 2284460"/>
                <a:gd name="connsiteX11" fmla="*/ 76969 w 1034472"/>
                <a:gd name="connsiteY11" fmla="*/ 1262303 h 2284460"/>
                <a:gd name="connsiteX12" fmla="*/ 76969 w 1034472"/>
                <a:gd name="connsiteY12" fmla="*/ 1197648 h 2284460"/>
                <a:gd name="connsiteX13" fmla="*/ 98521 w 1034472"/>
                <a:gd name="connsiteY13" fmla="*/ 1197648 h 2284460"/>
                <a:gd name="connsiteX14" fmla="*/ 98521 w 1034472"/>
                <a:gd name="connsiteY14" fmla="*/ 1139151 h 2284460"/>
                <a:gd name="connsiteX15" fmla="*/ 120072 w 1034472"/>
                <a:gd name="connsiteY15" fmla="*/ 1139151 h 2284460"/>
                <a:gd name="connsiteX16" fmla="*/ 120072 w 1034472"/>
                <a:gd name="connsiteY16" fmla="*/ 1111442 h 2284460"/>
                <a:gd name="connsiteX17" fmla="*/ 166254 w 1034472"/>
                <a:gd name="connsiteY17" fmla="*/ 1111442 h 2284460"/>
                <a:gd name="connsiteX18" fmla="*/ 166254 w 1034472"/>
                <a:gd name="connsiteY18" fmla="*/ 1077575 h 2284460"/>
                <a:gd name="connsiteX19" fmla="*/ 203200 w 1034472"/>
                <a:gd name="connsiteY19" fmla="*/ 1077575 h 2284460"/>
                <a:gd name="connsiteX20" fmla="*/ 203200 w 1034472"/>
                <a:gd name="connsiteY20" fmla="*/ 1022157 h 2284460"/>
                <a:gd name="connsiteX21" fmla="*/ 221672 w 1034472"/>
                <a:gd name="connsiteY21" fmla="*/ 1022157 h 2284460"/>
                <a:gd name="connsiteX22" fmla="*/ 221672 w 1034472"/>
                <a:gd name="connsiteY22" fmla="*/ 988291 h 2284460"/>
                <a:gd name="connsiteX23" fmla="*/ 230909 w 1034472"/>
                <a:gd name="connsiteY23" fmla="*/ 988291 h 2284460"/>
                <a:gd name="connsiteX24" fmla="*/ 230909 w 1034472"/>
                <a:gd name="connsiteY24" fmla="*/ 951345 h 2284460"/>
                <a:gd name="connsiteX25" fmla="*/ 249382 w 1034472"/>
                <a:gd name="connsiteY25" fmla="*/ 951345 h 2284460"/>
                <a:gd name="connsiteX26" fmla="*/ 249382 w 1034472"/>
                <a:gd name="connsiteY26" fmla="*/ 923636 h 2284460"/>
                <a:gd name="connsiteX27" fmla="*/ 258618 w 1034472"/>
                <a:gd name="connsiteY27" fmla="*/ 923636 h 2284460"/>
                <a:gd name="connsiteX28" fmla="*/ 258618 w 1034472"/>
                <a:gd name="connsiteY28" fmla="*/ 889769 h 2284460"/>
                <a:gd name="connsiteX29" fmla="*/ 264775 w 1034472"/>
                <a:gd name="connsiteY29" fmla="*/ 889769 h 2284460"/>
                <a:gd name="connsiteX30" fmla="*/ 264775 w 1034472"/>
                <a:gd name="connsiteY30" fmla="*/ 803563 h 2284460"/>
                <a:gd name="connsiteX31" fmla="*/ 264775 w 1034472"/>
                <a:gd name="connsiteY31" fmla="*/ 803563 h 2284460"/>
                <a:gd name="connsiteX32" fmla="*/ 286327 w 1034472"/>
                <a:gd name="connsiteY32" fmla="*/ 782011 h 2284460"/>
                <a:gd name="connsiteX33" fmla="*/ 291165 w 1034472"/>
                <a:gd name="connsiteY33" fmla="*/ 801144 h 2284460"/>
                <a:gd name="connsiteX34" fmla="*/ 301721 w 1034472"/>
                <a:gd name="connsiteY34" fmla="*/ 782011 h 2284460"/>
                <a:gd name="connsiteX35" fmla="*/ 301721 w 1034472"/>
                <a:gd name="connsiteY35" fmla="*/ 735830 h 2284460"/>
                <a:gd name="connsiteX36" fmla="*/ 329430 w 1034472"/>
                <a:gd name="connsiteY36" fmla="*/ 735830 h 2284460"/>
                <a:gd name="connsiteX37" fmla="*/ 329430 w 1034472"/>
                <a:gd name="connsiteY37" fmla="*/ 677333 h 2284460"/>
                <a:gd name="connsiteX38" fmla="*/ 418715 w 1034472"/>
                <a:gd name="connsiteY38" fmla="*/ 677333 h 2284460"/>
                <a:gd name="connsiteX39" fmla="*/ 418715 w 1034472"/>
                <a:gd name="connsiteY39" fmla="*/ 612678 h 2284460"/>
                <a:gd name="connsiteX40" fmla="*/ 437188 w 1034472"/>
                <a:gd name="connsiteY40" fmla="*/ 612678 h 2284460"/>
                <a:gd name="connsiteX41" fmla="*/ 437188 w 1034472"/>
                <a:gd name="connsiteY41" fmla="*/ 541866 h 2284460"/>
                <a:gd name="connsiteX42" fmla="*/ 504921 w 1034472"/>
                <a:gd name="connsiteY42" fmla="*/ 541866 h 2284460"/>
                <a:gd name="connsiteX43" fmla="*/ 504921 w 1034472"/>
                <a:gd name="connsiteY43" fmla="*/ 508000 h 2284460"/>
                <a:gd name="connsiteX44" fmla="*/ 517236 w 1034472"/>
                <a:gd name="connsiteY44" fmla="*/ 508000 h 2284460"/>
                <a:gd name="connsiteX45" fmla="*/ 517236 w 1034472"/>
                <a:gd name="connsiteY45" fmla="*/ 477212 h 2284460"/>
                <a:gd name="connsiteX46" fmla="*/ 526472 w 1034472"/>
                <a:gd name="connsiteY46" fmla="*/ 477212 h 2284460"/>
                <a:gd name="connsiteX47" fmla="*/ 526472 w 1034472"/>
                <a:gd name="connsiteY47" fmla="*/ 437188 h 2284460"/>
                <a:gd name="connsiteX48" fmla="*/ 551103 w 1034472"/>
                <a:gd name="connsiteY48" fmla="*/ 437188 h 2284460"/>
                <a:gd name="connsiteX49" fmla="*/ 551103 w 1034472"/>
                <a:gd name="connsiteY49" fmla="*/ 366375 h 2284460"/>
                <a:gd name="connsiteX50" fmla="*/ 566497 w 1034472"/>
                <a:gd name="connsiteY50" fmla="*/ 366375 h 2284460"/>
                <a:gd name="connsiteX51" fmla="*/ 566497 w 1034472"/>
                <a:gd name="connsiteY51" fmla="*/ 335588 h 2284460"/>
                <a:gd name="connsiteX52" fmla="*/ 575733 w 1034472"/>
                <a:gd name="connsiteY52" fmla="*/ 335588 h 2284460"/>
                <a:gd name="connsiteX53" fmla="*/ 575733 w 1034472"/>
                <a:gd name="connsiteY53" fmla="*/ 301721 h 2284460"/>
                <a:gd name="connsiteX54" fmla="*/ 591127 w 1034472"/>
                <a:gd name="connsiteY54" fmla="*/ 301721 h 2284460"/>
                <a:gd name="connsiteX55" fmla="*/ 591127 w 1034472"/>
                <a:gd name="connsiteY55" fmla="*/ 267854 h 2284460"/>
                <a:gd name="connsiteX56" fmla="*/ 603442 w 1034472"/>
                <a:gd name="connsiteY56" fmla="*/ 267854 h 2284460"/>
                <a:gd name="connsiteX57" fmla="*/ 603442 w 1034472"/>
                <a:gd name="connsiteY57" fmla="*/ 227830 h 2284460"/>
                <a:gd name="connsiteX58" fmla="*/ 634230 w 1034472"/>
                <a:gd name="connsiteY58" fmla="*/ 227830 h 2284460"/>
                <a:gd name="connsiteX59" fmla="*/ 634230 w 1034472"/>
                <a:gd name="connsiteY59" fmla="*/ 203200 h 2284460"/>
                <a:gd name="connsiteX60" fmla="*/ 640388 w 1034472"/>
                <a:gd name="connsiteY60" fmla="*/ 203200 h 2284460"/>
                <a:gd name="connsiteX61" fmla="*/ 640388 w 1034472"/>
                <a:gd name="connsiteY61" fmla="*/ 160097 h 2284460"/>
                <a:gd name="connsiteX62" fmla="*/ 714279 w 1034472"/>
                <a:gd name="connsiteY62" fmla="*/ 160097 h 2284460"/>
                <a:gd name="connsiteX63" fmla="*/ 714279 w 1034472"/>
                <a:gd name="connsiteY63" fmla="*/ 120072 h 2284460"/>
                <a:gd name="connsiteX64" fmla="*/ 745066 w 1034472"/>
                <a:gd name="connsiteY64" fmla="*/ 120072 h 2284460"/>
                <a:gd name="connsiteX65" fmla="*/ 745066 w 1034472"/>
                <a:gd name="connsiteY65" fmla="*/ 83127 h 2284460"/>
                <a:gd name="connsiteX66" fmla="*/ 763539 w 1034472"/>
                <a:gd name="connsiteY66" fmla="*/ 83127 h 2284460"/>
                <a:gd name="connsiteX67" fmla="*/ 763539 w 1034472"/>
                <a:gd name="connsiteY67" fmla="*/ 36945 h 2284460"/>
                <a:gd name="connsiteX68" fmla="*/ 935951 w 1034472"/>
                <a:gd name="connsiteY68" fmla="*/ 36945 h 2284460"/>
                <a:gd name="connsiteX69" fmla="*/ 935951 w 1034472"/>
                <a:gd name="connsiteY69" fmla="*/ 0 h 2284460"/>
                <a:gd name="connsiteX70" fmla="*/ 1034472 w 1034472"/>
                <a:gd name="connsiteY70" fmla="*/ 0 h 2284460"/>
                <a:gd name="connsiteX0" fmla="*/ 0 w 1034472"/>
                <a:gd name="connsiteY0" fmla="*/ 2284460 h 2284460"/>
                <a:gd name="connsiteX1" fmla="*/ 0 w 1034472"/>
                <a:gd name="connsiteY1" fmla="*/ 1915006 h 2284460"/>
                <a:gd name="connsiteX2" fmla="*/ 9236 w 1034472"/>
                <a:gd name="connsiteY2" fmla="*/ 1915006 h 2284460"/>
                <a:gd name="connsiteX3" fmla="*/ 9236 w 1034472"/>
                <a:gd name="connsiteY3" fmla="*/ 1616363 h 2284460"/>
                <a:gd name="connsiteX4" fmla="*/ 9236 w 1034472"/>
                <a:gd name="connsiteY4" fmla="*/ 1616363 h 2284460"/>
                <a:gd name="connsiteX5" fmla="*/ 27709 w 1034472"/>
                <a:gd name="connsiteY5" fmla="*/ 1616363 h 2284460"/>
                <a:gd name="connsiteX6" fmla="*/ 27709 w 1034472"/>
                <a:gd name="connsiteY6" fmla="*/ 1554788 h 2284460"/>
                <a:gd name="connsiteX7" fmla="*/ 43103 w 1034472"/>
                <a:gd name="connsiteY7" fmla="*/ 1554788 h 2284460"/>
                <a:gd name="connsiteX8" fmla="*/ 43103 w 1034472"/>
                <a:gd name="connsiteY8" fmla="*/ 1471660 h 2284460"/>
                <a:gd name="connsiteX9" fmla="*/ 58497 w 1034472"/>
                <a:gd name="connsiteY9" fmla="*/ 1471660 h 2284460"/>
                <a:gd name="connsiteX10" fmla="*/ 58497 w 1034472"/>
                <a:gd name="connsiteY10" fmla="*/ 1262303 h 2284460"/>
                <a:gd name="connsiteX11" fmla="*/ 76969 w 1034472"/>
                <a:gd name="connsiteY11" fmla="*/ 1262303 h 2284460"/>
                <a:gd name="connsiteX12" fmla="*/ 76969 w 1034472"/>
                <a:gd name="connsiteY12" fmla="*/ 1197648 h 2284460"/>
                <a:gd name="connsiteX13" fmla="*/ 98521 w 1034472"/>
                <a:gd name="connsiteY13" fmla="*/ 1197648 h 2284460"/>
                <a:gd name="connsiteX14" fmla="*/ 98521 w 1034472"/>
                <a:gd name="connsiteY14" fmla="*/ 1139151 h 2284460"/>
                <a:gd name="connsiteX15" fmla="*/ 120072 w 1034472"/>
                <a:gd name="connsiteY15" fmla="*/ 1139151 h 2284460"/>
                <a:gd name="connsiteX16" fmla="*/ 120072 w 1034472"/>
                <a:gd name="connsiteY16" fmla="*/ 1111442 h 2284460"/>
                <a:gd name="connsiteX17" fmla="*/ 166254 w 1034472"/>
                <a:gd name="connsiteY17" fmla="*/ 1111442 h 2284460"/>
                <a:gd name="connsiteX18" fmla="*/ 166254 w 1034472"/>
                <a:gd name="connsiteY18" fmla="*/ 1077575 h 2284460"/>
                <a:gd name="connsiteX19" fmla="*/ 203200 w 1034472"/>
                <a:gd name="connsiteY19" fmla="*/ 1077575 h 2284460"/>
                <a:gd name="connsiteX20" fmla="*/ 203200 w 1034472"/>
                <a:gd name="connsiteY20" fmla="*/ 1022157 h 2284460"/>
                <a:gd name="connsiteX21" fmla="*/ 221672 w 1034472"/>
                <a:gd name="connsiteY21" fmla="*/ 1022157 h 2284460"/>
                <a:gd name="connsiteX22" fmla="*/ 221672 w 1034472"/>
                <a:gd name="connsiteY22" fmla="*/ 988291 h 2284460"/>
                <a:gd name="connsiteX23" fmla="*/ 230909 w 1034472"/>
                <a:gd name="connsiteY23" fmla="*/ 988291 h 2284460"/>
                <a:gd name="connsiteX24" fmla="*/ 230909 w 1034472"/>
                <a:gd name="connsiteY24" fmla="*/ 951345 h 2284460"/>
                <a:gd name="connsiteX25" fmla="*/ 249382 w 1034472"/>
                <a:gd name="connsiteY25" fmla="*/ 951345 h 2284460"/>
                <a:gd name="connsiteX26" fmla="*/ 249382 w 1034472"/>
                <a:gd name="connsiteY26" fmla="*/ 923636 h 2284460"/>
                <a:gd name="connsiteX27" fmla="*/ 258618 w 1034472"/>
                <a:gd name="connsiteY27" fmla="*/ 923636 h 2284460"/>
                <a:gd name="connsiteX28" fmla="*/ 258618 w 1034472"/>
                <a:gd name="connsiteY28" fmla="*/ 889769 h 2284460"/>
                <a:gd name="connsiteX29" fmla="*/ 264775 w 1034472"/>
                <a:gd name="connsiteY29" fmla="*/ 889769 h 2284460"/>
                <a:gd name="connsiteX30" fmla="*/ 264775 w 1034472"/>
                <a:gd name="connsiteY30" fmla="*/ 803563 h 2284460"/>
                <a:gd name="connsiteX31" fmla="*/ 264775 w 1034472"/>
                <a:gd name="connsiteY31" fmla="*/ 803563 h 2284460"/>
                <a:gd name="connsiteX32" fmla="*/ 286327 w 1034472"/>
                <a:gd name="connsiteY32" fmla="*/ 782011 h 2284460"/>
                <a:gd name="connsiteX33" fmla="*/ 283908 w 1034472"/>
                <a:gd name="connsiteY33" fmla="*/ 801144 h 2284460"/>
                <a:gd name="connsiteX34" fmla="*/ 301721 w 1034472"/>
                <a:gd name="connsiteY34" fmla="*/ 782011 h 2284460"/>
                <a:gd name="connsiteX35" fmla="*/ 301721 w 1034472"/>
                <a:gd name="connsiteY35" fmla="*/ 735830 h 2284460"/>
                <a:gd name="connsiteX36" fmla="*/ 329430 w 1034472"/>
                <a:gd name="connsiteY36" fmla="*/ 735830 h 2284460"/>
                <a:gd name="connsiteX37" fmla="*/ 329430 w 1034472"/>
                <a:gd name="connsiteY37" fmla="*/ 677333 h 2284460"/>
                <a:gd name="connsiteX38" fmla="*/ 418715 w 1034472"/>
                <a:gd name="connsiteY38" fmla="*/ 677333 h 2284460"/>
                <a:gd name="connsiteX39" fmla="*/ 418715 w 1034472"/>
                <a:gd name="connsiteY39" fmla="*/ 612678 h 2284460"/>
                <a:gd name="connsiteX40" fmla="*/ 437188 w 1034472"/>
                <a:gd name="connsiteY40" fmla="*/ 612678 h 2284460"/>
                <a:gd name="connsiteX41" fmla="*/ 437188 w 1034472"/>
                <a:gd name="connsiteY41" fmla="*/ 541866 h 2284460"/>
                <a:gd name="connsiteX42" fmla="*/ 504921 w 1034472"/>
                <a:gd name="connsiteY42" fmla="*/ 541866 h 2284460"/>
                <a:gd name="connsiteX43" fmla="*/ 504921 w 1034472"/>
                <a:gd name="connsiteY43" fmla="*/ 508000 h 2284460"/>
                <a:gd name="connsiteX44" fmla="*/ 517236 w 1034472"/>
                <a:gd name="connsiteY44" fmla="*/ 508000 h 2284460"/>
                <a:gd name="connsiteX45" fmla="*/ 517236 w 1034472"/>
                <a:gd name="connsiteY45" fmla="*/ 477212 h 2284460"/>
                <a:gd name="connsiteX46" fmla="*/ 526472 w 1034472"/>
                <a:gd name="connsiteY46" fmla="*/ 477212 h 2284460"/>
                <a:gd name="connsiteX47" fmla="*/ 526472 w 1034472"/>
                <a:gd name="connsiteY47" fmla="*/ 437188 h 2284460"/>
                <a:gd name="connsiteX48" fmla="*/ 551103 w 1034472"/>
                <a:gd name="connsiteY48" fmla="*/ 437188 h 2284460"/>
                <a:gd name="connsiteX49" fmla="*/ 551103 w 1034472"/>
                <a:gd name="connsiteY49" fmla="*/ 366375 h 2284460"/>
                <a:gd name="connsiteX50" fmla="*/ 566497 w 1034472"/>
                <a:gd name="connsiteY50" fmla="*/ 366375 h 2284460"/>
                <a:gd name="connsiteX51" fmla="*/ 566497 w 1034472"/>
                <a:gd name="connsiteY51" fmla="*/ 335588 h 2284460"/>
                <a:gd name="connsiteX52" fmla="*/ 575733 w 1034472"/>
                <a:gd name="connsiteY52" fmla="*/ 335588 h 2284460"/>
                <a:gd name="connsiteX53" fmla="*/ 575733 w 1034472"/>
                <a:gd name="connsiteY53" fmla="*/ 301721 h 2284460"/>
                <a:gd name="connsiteX54" fmla="*/ 591127 w 1034472"/>
                <a:gd name="connsiteY54" fmla="*/ 301721 h 2284460"/>
                <a:gd name="connsiteX55" fmla="*/ 591127 w 1034472"/>
                <a:gd name="connsiteY55" fmla="*/ 267854 h 2284460"/>
                <a:gd name="connsiteX56" fmla="*/ 603442 w 1034472"/>
                <a:gd name="connsiteY56" fmla="*/ 267854 h 2284460"/>
                <a:gd name="connsiteX57" fmla="*/ 603442 w 1034472"/>
                <a:gd name="connsiteY57" fmla="*/ 227830 h 2284460"/>
                <a:gd name="connsiteX58" fmla="*/ 634230 w 1034472"/>
                <a:gd name="connsiteY58" fmla="*/ 227830 h 2284460"/>
                <a:gd name="connsiteX59" fmla="*/ 634230 w 1034472"/>
                <a:gd name="connsiteY59" fmla="*/ 203200 h 2284460"/>
                <a:gd name="connsiteX60" fmla="*/ 640388 w 1034472"/>
                <a:gd name="connsiteY60" fmla="*/ 203200 h 2284460"/>
                <a:gd name="connsiteX61" fmla="*/ 640388 w 1034472"/>
                <a:gd name="connsiteY61" fmla="*/ 160097 h 2284460"/>
                <a:gd name="connsiteX62" fmla="*/ 714279 w 1034472"/>
                <a:gd name="connsiteY62" fmla="*/ 160097 h 2284460"/>
                <a:gd name="connsiteX63" fmla="*/ 714279 w 1034472"/>
                <a:gd name="connsiteY63" fmla="*/ 120072 h 2284460"/>
                <a:gd name="connsiteX64" fmla="*/ 745066 w 1034472"/>
                <a:gd name="connsiteY64" fmla="*/ 120072 h 2284460"/>
                <a:gd name="connsiteX65" fmla="*/ 745066 w 1034472"/>
                <a:gd name="connsiteY65" fmla="*/ 83127 h 2284460"/>
                <a:gd name="connsiteX66" fmla="*/ 763539 w 1034472"/>
                <a:gd name="connsiteY66" fmla="*/ 83127 h 2284460"/>
                <a:gd name="connsiteX67" fmla="*/ 763539 w 1034472"/>
                <a:gd name="connsiteY67" fmla="*/ 36945 h 2284460"/>
                <a:gd name="connsiteX68" fmla="*/ 935951 w 1034472"/>
                <a:gd name="connsiteY68" fmla="*/ 36945 h 2284460"/>
                <a:gd name="connsiteX69" fmla="*/ 935951 w 1034472"/>
                <a:gd name="connsiteY69" fmla="*/ 0 h 2284460"/>
                <a:gd name="connsiteX70" fmla="*/ 1034472 w 1034472"/>
                <a:gd name="connsiteY70" fmla="*/ 0 h 2284460"/>
                <a:gd name="connsiteX0" fmla="*/ 0 w 1034472"/>
                <a:gd name="connsiteY0" fmla="*/ 2284460 h 2284460"/>
                <a:gd name="connsiteX1" fmla="*/ 0 w 1034472"/>
                <a:gd name="connsiteY1" fmla="*/ 1915006 h 2284460"/>
                <a:gd name="connsiteX2" fmla="*/ 9236 w 1034472"/>
                <a:gd name="connsiteY2" fmla="*/ 1915006 h 2284460"/>
                <a:gd name="connsiteX3" fmla="*/ 9236 w 1034472"/>
                <a:gd name="connsiteY3" fmla="*/ 1616363 h 2284460"/>
                <a:gd name="connsiteX4" fmla="*/ 9236 w 1034472"/>
                <a:gd name="connsiteY4" fmla="*/ 1616363 h 2284460"/>
                <a:gd name="connsiteX5" fmla="*/ 27709 w 1034472"/>
                <a:gd name="connsiteY5" fmla="*/ 1616363 h 2284460"/>
                <a:gd name="connsiteX6" fmla="*/ 27709 w 1034472"/>
                <a:gd name="connsiteY6" fmla="*/ 1554788 h 2284460"/>
                <a:gd name="connsiteX7" fmla="*/ 43103 w 1034472"/>
                <a:gd name="connsiteY7" fmla="*/ 1554788 h 2284460"/>
                <a:gd name="connsiteX8" fmla="*/ 43103 w 1034472"/>
                <a:gd name="connsiteY8" fmla="*/ 1471660 h 2284460"/>
                <a:gd name="connsiteX9" fmla="*/ 58497 w 1034472"/>
                <a:gd name="connsiteY9" fmla="*/ 1471660 h 2284460"/>
                <a:gd name="connsiteX10" fmla="*/ 58497 w 1034472"/>
                <a:gd name="connsiteY10" fmla="*/ 1262303 h 2284460"/>
                <a:gd name="connsiteX11" fmla="*/ 76969 w 1034472"/>
                <a:gd name="connsiteY11" fmla="*/ 1262303 h 2284460"/>
                <a:gd name="connsiteX12" fmla="*/ 76969 w 1034472"/>
                <a:gd name="connsiteY12" fmla="*/ 1197648 h 2284460"/>
                <a:gd name="connsiteX13" fmla="*/ 98521 w 1034472"/>
                <a:gd name="connsiteY13" fmla="*/ 1197648 h 2284460"/>
                <a:gd name="connsiteX14" fmla="*/ 98521 w 1034472"/>
                <a:gd name="connsiteY14" fmla="*/ 1139151 h 2284460"/>
                <a:gd name="connsiteX15" fmla="*/ 120072 w 1034472"/>
                <a:gd name="connsiteY15" fmla="*/ 1139151 h 2284460"/>
                <a:gd name="connsiteX16" fmla="*/ 120072 w 1034472"/>
                <a:gd name="connsiteY16" fmla="*/ 1111442 h 2284460"/>
                <a:gd name="connsiteX17" fmla="*/ 166254 w 1034472"/>
                <a:gd name="connsiteY17" fmla="*/ 1111442 h 2284460"/>
                <a:gd name="connsiteX18" fmla="*/ 166254 w 1034472"/>
                <a:gd name="connsiteY18" fmla="*/ 1077575 h 2284460"/>
                <a:gd name="connsiteX19" fmla="*/ 203200 w 1034472"/>
                <a:gd name="connsiteY19" fmla="*/ 1077575 h 2284460"/>
                <a:gd name="connsiteX20" fmla="*/ 203200 w 1034472"/>
                <a:gd name="connsiteY20" fmla="*/ 1022157 h 2284460"/>
                <a:gd name="connsiteX21" fmla="*/ 221672 w 1034472"/>
                <a:gd name="connsiteY21" fmla="*/ 1022157 h 2284460"/>
                <a:gd name="connsiteX22" fmla="*/ 221672 w 1034472"/>
                <a:gd name="connsiteY22" fmla="*/ 988291 h 2284460"/>
                <a:gd name="connsiteX23" fmla="*/ 230909 w 1034472"/>
                <a:gd name="connsiteY23" fmla="*/ 988291 h 2284460"/>
                <a:gd name="connsiteX24" fmla="*/ 230909 w 1034472"/>
                <a:gd name="connsiteY24" fmla="*/ 951345 h 2284460"/>
                <a:gd name="connsiteX25" fmla="*/ 249382 w 1034472"/>
                <a:gd name="connsiteY25" fmla="*/ 951345 h 2284460"/>
                <a:gd name="connsiteX26" fmla="*/ 249382 w 1034472"/>
                <a:gd name="connsiteY26" fmla="*/ 923636 h 2284460"/>
                <a:gd name="connsiteX27" fmla="*/ 258618 w 1034472"/>
                <a:gd name="connsiteY27" fmla="*/ 923636 h 2284460"/>
                <a:gd name="connsiteX28" fmla="*/ 258618 w 1034472"/>
                <a:gd name="connsiteY28" fmla="*/ 889769 h 2284460"/>
                <a:gd name="connsiteX29" fmla="*/ 264775 w 1034472"/>
                <a:gd name="connsiteY29" fmla="*/ 889769 h 2284460"/>
                <a:gd name="connsiteX30" fmla="*/ 264775 w 1034472"/>
                <a:gd name="connsiteY30" fmla="*/ 803563 h 2284460"/>
                <a:gd name="connsiteX31" fmla="*/ 264775 w 1034472"/>
                <a:gd name="connsiteY31" fmla="*/ 803563 h 2284460"/>
                <a:gd name="connsiteX32" fmla="*/ 286327 w 1034472"/>
                <a:gd name="connsiteY32" fmla="*/ 782011 h 2284460"/>
                <a:gd name="connsiteX33" fmla="*/ 317775 w 1034472"/>
                <a:gd name="connsiteY33" fmla="*/ 856782 h 2284460"/>
                <a:gd name="connsiteX34" fmla="*/ 301721 w 1034472"/>
                <a:gd name="connsiteY34" fmla="*/ 782011 h 2284460"/>
                <a:gd name="connsiteX35" fmla="*/ 301721 w 1034472"/>
                <a:gd name="connsiteY35" fmla="*/ 735830 h 2284460"/>
                <a:gd name="connsiteX36" fmla="*/ 329430 w 1034472"/>
                <a:gd name="connsiteY36" fmla="*/ 735830 h 2284460"/>
                <a:gd name="connsiteX37" fmla="*/ 329430 w 1034472"/>
                <a:gd name="connsiteY37" fmla="*/ 677333 h 2284460"/>
                <a:gd name="connsiteX38" fmla="*/ 418715 w 1034472"/>
                <a:gd name="connsiteY38" fmla="*/ 677333 h 2284460"/>
                <a:gd name="connsiteX39" fmla="*/ 418715 w 1034472"/>
                <a:gd name="connsiteY39" fmla="*/ 612678 h 2284460"/>
                <a:gd name="connsiteX40" fmla="*/ 437188 w 1034472"/>
                <a:gd name="connsiteY40" fmla="*/ 612678 h 2284460"/>
                <a:gd name="connsiteX41" fmla="*/ 437188 w 1034472"/>
                <a:gd name="connsiteY41" fmla="*/ 541866 h 2284460"/>
                <a:gd name="connsiteX42" fmla="*/ 504921 w 1034472"/>
                <a:gd name="connsiteY42" fmla="*/ 541866 h 2284460"/>
                <a:gd name="connsiteX43" fmla="*/ 504921 w 1034472"/>
                <a:gd name="connsiteY43" fmla="*/ 508000 h 2284460"/>
                <a:gd name="connsiteX44" fmla="*/ 517236 w 1034472"/>
                <a:gd name="connsiteY44" fmla="*/ 508000 h 2284460"/>
                <a:gd name="connsiteX45" fmla="*/ 517236 w 1034472"/>
                <a:gd name="connsiteY45" fmla="*/ 477212 h 2284460"/>
                <a:gd name="connsiteX46" fmla="*/ 526472 w 1034472"/>
                <a:gd name="connsiteY46" fmla="*/ 477212 h 2284460"/>
                <a:gd name="connsiteX47" fmla="*/ 526472 w 1034472"/>
                <a:gd name="connsiteY47" fmla="*/ 437188 h 2284460"/>
                <a:gd name="connsiteX48" fmla="*/ 551103 w 1034472"/>
                <a:gd name="connsiteY48" fmla="*/ 437188 h 2284460"/>
                <a:gd name="connsiteX49" fmla="*/ 551103 w 1034472"/>
                <a:gd name="connsiteY49" fmla="*/ 366375 h 2284460"/>
                <a:gd name="connsiteX50" fmla="*/ 566497 w 1034472"/>
                <a:gd name="connsiteY50" fmla="*/ 366375 h 2284460"/>
                <a:gd name="connsiteX51" fmla="*/ 566497 w 1034472"/>
                <a:gd name="connsiteY51" fmla="*/ 335588 h 2284460"/>
                <a:gd name="connsiteX52" fmla="*/ 575733 w 1034472"/>
                <a:gd name="connsiteY52" fmla="*/ 335588 h 2284460"/>
                <a:gd name="connsiteX53" fmla="*/ 575733 w 1034472"/>
                <a:gd name="connsiteY53" fmla="*/ 301721 h 2284460"/>
                <a:gd name="connsiteX54" fmla="*/ 591127 w 1034472"/>
                <a:gd name="connsiteY54" fmla="*/ 301721 h 2284460"/>
                <a:gd name="connsiteX55" fmla="*/ 591127 w 1034472"/>
                <a:gd name="connsiteY55" fmla="*/ 267854 h 2284460"/>
                <a:gd name="connsiteX56" fmla="*/ 603442 w 1034472"/>
                <a:gd name="connsiteY56" fmla="*/ 267854 h 2284460"/>
                <a:gd name="connsiteX57" fmla="*/ 603442 w 1034472"/>
                <a:gd name="connsiteY57" fmla="*/ 227830 h 2284460"/>
                <a:gd name="connsiteX58" fmla="*/ 634230 w 1034472"/>
                <a:gd name="connsiteY58" fmla="*/ 227830 h 2284460"/>
                <a:gd name="connsiteX59" fmla="*/ 634230 w 1034472"/>
                <a:gd name="connsiteY59" fmla="*/ 203200 h 2284460"/>
                <a:gd name="connsiteX60" fmla="*/ 640388 w 1034472"/>
                <a:gd name="connsiteY60" fmla="*/ 203200 h 2284460"/>
                <a:gd name="connsiteX61" fmla="*/ 640388 w 1034472"/>
                <a:gd name="connsiteY61" fmla="*/ 160097 h 2284460"/>
                <a:gd name="connsiteX62" fmla="*/ 714279 w 1034472"/>
                <a:gd name="connsiteY62" fmla="*/ 160097 h 2284460"/>
                <a:gd name="connsiteX63" fmla="*/ 714279 w 1034472"/>
                <a:gd name="connsiteY63" fmla="*/ 120072 h 2284460"/>
                <a:gd name="connsiteX64" fmla="*/ 745066 w 1034472"/>
                <a:gd name="connsiteY64" fmla="*/ 120072 h 2284460"/>
                <a:gd name="connsiteX65" fmla="*/ 745066 w 1034472"/>
                <a:gd name="connsiteY65" fmla="*/ 83127 h 2284460"/>
                <a:gd name="connsiteX66" fmla="*/ 763539 w 1034472"/>
                <a:gd name="connsiteY66" fmla="*/ 83127 h 2284460"/>
                <a:gd name="connsiteX67" fmla="*/ 763539 w 1034472"/>
                <a:gd name="connsiteY67" fmla="*/ 36945 h 2284460"/>
                <a:gd name="connsiteX68" fmla="*/ 935951 w 1034472"/>
                <a:gd name="connsiteY68" fmla="*/ 36945 h 2284460"/>
                <a:gd name="connsiteX69" fmla="*/ 935951 w 1034472"/>
                <a:gd name="connsiteY69" fmla="*/ 0 h 2284460"/>
                <a:gd name="connsiteX70" fmla="*/ 1034472 w 1034472"/>
                <a:gd name="connsiteY70" fmla="*/ 0 h 2284460"/>
                <a:gd name="connsiteX0" fmla="*/ 0 w 1034472"/>
                <a:gd name="connsiteY0" fmla="*/ 2284460 h 2284460"/>
                <a:gd name="connsiteX1" fmla="*/ 0 w 1034472"/>
                <a:gd name="connsiteY1" fmla="*/ 1915006 h 2284460"/>
                <a:gd name="connsiteX2" fmla="*/ 9236 w 1034472"/>
                <a:gd name="connsiteY2" fmla="*/ 1915006 h 2284460"/>
                <a:gd name="connsiteX3" fmla="*/ 9236 w 1034472"/>
                <a:gd name="connsiteY3" fmla="*/ 1616363 h 2284460"/>
                <a:gd name="connsiteX4" fmla="*/ 9236 w 1034472"/>
                <a:gd name="connsiteY4" fmla="*/ 1616363 h 2284460"/>
                <a:gd name="connsiteX5" fmla="*/ 27709 w 1034472"/>
                <a:gd name="connsiteY5" fmla="*/ 1616363 h 2284460"/>
                <a:gd name="connsiteX6" fmla="*/ 27709 w 1034472"/>
                <a:gd name="connsiteY6" fmla="*/ 1554788 h 2284460"/>
                <a:gd name="connsiteX7" fmla="*/ 43103 w 1034472"/>
                <a:gd name="connsiteY7" fmla="*/ 1554788 h 2284460"/>
                <a:gd name="connsiteX8" fmla="*/ 43103 w 1034472"/>
                <a:gd name="connsiteY8" fmla="*/ 1471660 h 2284460"/>
                <a:gd name="connsiteX9" fmla="*/ 58497 w 1034472"/>
                <a:gd name="connsiteY9" fmla="*/ 1471660 h 2284460"/>
                <a:gd name="connsiteX10" fmla="*/ 58497 w 1034472"/>
                <a:gd name="connsiteY10" fmla="*/ 1262303 h 2284460"/>
                <a:gd name="connsiteX11" fmla="*/ 76969 w 1034472"/>
                <a:gd name="connsiteY11" fmla="*/ 1262303 h 2284460"/>
                <a:gd name="connsiteX12" fmla="*/ 76969 w 1034472"/>
                <a:gd name="connsiteY12" fmla="*/ 1197648 h 2284460"/>
                <a:gd name="connsiteX13" fmla="*/ 98521 w 1034472"/>
                <a:gd name="connsiteY13" fmla="*/ 1197648 h 2284460"/>
                <a:gd name="connsiteX14" fmla="*/ 98521 w 1034472"/>
                <a:gd name="connsiteY14" fmla="*/ 1139151 h 2284460"/>
                <a:gd name="connsiteX15" fmla="*/ 120072 w 1034472"/>
                <a:gd name="connsiteY15" fmla="*/ 1139151 h 2284460"/>
                <a:gd name="connsiteX16" fmla="*/ 120072 w 1034472"/>
                <a:gd name="connsiteY16" fmla="*/ 1111442 h 2284460"/>
                <a:gd name="connsiteX17" fmla="*/ 166254 w 1034472"/>
                <a:gd name="connsiteY17" fmla="*/ 1111442 h 2284460"/>
                <a:gd name="connsiteX18" fmla="*/ 166254 w 1034472"/>
                <a:gd name="connsiteY18" fmla="*/ 1077575 h 2284460"/>
                <a:gd name="connsiteX19" fmla="*/ 203200 w 1034472"/>
                <a:gd name="connsiteY19" fmla="*/ 1077575 h 2284460"/>
                <a:gd name="connsiteX20" fmla="*/ 203200 w 1034472"/>
                <a:gd name="connsiteY20" fmla="*/ 1022157 h 2284460"/>
                <a:gd name="connsiteX21" fmla="*/ 221672 w 1034472"/>
                <a:gd name="connsiteY21" fmla="*/ 1022157 h 2284460"/>
                <a:gd name="connsiteX22" fmla="*/ 221672 w 1034472"/>
                <a:gd name="connsiteY22" fmla="*/ 988291 h 2284460"/>
                <a:gd name="connsiteX23" fmla="*/ 230909 w 1034472"/>
                <a:gd name="connsiteY23" fmla="*/ 988291 h 2284460"/>
                <a:gd name="connsiteX24" fmla="*/ 230909 w 1034472"/>
                <a:gd name="connsiteY24" fmla="*/ 951345 h 2284460"/>
                <a:gd name="connsiteX25" fmla="*/ 249382 w 1034472"/>
                <a:gd name="connsiteY25" fmla="*/ 951345 h 2284460"/>
                <a:gd name="connsiteX26" fmla="*/ 249382 w 1034472"/>
                <a:gd name="connsiteY26" fmla="*/ 923636 h 2284460"/>
                <a:gd name="connsiteX27" fmla="*/ 258618 w 1034472"/>
                <a:gd name="connsiteY27" fmla="*/ 923636 h 2284460"/>
                <a:gd name="connsiteX28" fmla="*/ 258618 w 1034472"/>
                <a:gd name="connsiteY28" fmla="*/ 889769 h 2284460"/>
                <a:gd name="connsiteX29" fmla="*/ 264775 w 1034472"/>
                <a:gd name="connsiteY29" fmla="*/ 889769 h 2284460"/>
                <a:gd name="connsiteX30" fmla="*/ 264775 w 1034472"/>
                <a:gd name="connsiteY30" fmla="*/ 803563 h 2284460"/>
                <a:gd name="connsiteX31" fmla="*/ 264775 w 1034472"/>
                <a:gd name="connsiteY31" fmla="*/ 803563 h 2284460"/>
                <a:gd name="connsiteX32" fmla="*/ 288746 w 1034472"/>
                <a:gd name="connsiteY32" fmla="*/ 798944 h 2284460"/>
                <a:gd name="connsiteX33" fmla="*/ 317775 w 1034472"/>
                <a:gd name="connsiteY33" fmla="*/ 856782 h 2284460"/>
                <a:gd name="connsiteX34" fmla="*/ 301721 w 1034472"/>
                <a:gd name="connsiteY34" fmla="*/ 782011 h 2284460"/>
                <a:gd name="connsiteX35" fmla="*/ 301721 w 1034472"/>
                <a:gd name="connsiteY35" fmla="*/ 735830 h 2284460"/>
                <a:gd name="connsiteX36" fmla="*/ 329430 w 1034472"/>
                <a:gd name="connsiteY36" fmla="*/ 735830 h 2284460"/>
                <a:gd name="connsiteX37" fmla="*/ 329430 w 1034472"/>
                <a:gd name="connsiteY37" fmla="*/ 677333 h 2284460"/>
                <a:gd name="connsiteX38" fmla="*/ 418715 w 1034472"/>
                <a:gd name="connsiteY38" fmla="*/ 677333 h 2284460"/>
                <a:gd name="connsiteX39" fmla="*/ 418715 w 1034472"/>
                <a:gd name="connsiteY39" fmla="*/ 612678 h 2284460"/>
                <a:gd name="connsiteX40" fmla="*/ 437188 w 1034472"/>
                <a:gd name="connsiteY40" fmla="*/ 612678 h 2284460"/>
                <a:gd name="connsiteX41" fmla="*/ 437188 w 1034472"/>
                <a:gd name="connsiteY41" fmla="*/ 541866 h 2284460"/>
                <a:gd name="connsiteX42" fmla="*/ 504921 w 1034472"/>
                <a:gd name="connsiteY42" fmla="*/ 541866 h 2284460"/>
                <a:gd name="connsiteX43" fmla="*/ 504921 w 1034472"/>
                <a:gd name="connsiteY43" fmla="*/ 508000 h 2284460"/>
                <a:gd name="connsiteX44" fmla="*/ 517236 w 1034472"/>
                <a:gd name="connsiteY44" fmla="*/ 508000 h 2284460"/>
                <a:gd name="connsiteX45" fmla="*/ 517236 w 1034472"/>
                <a:gd name="connsiteY45" fmla="*/ 477212 h 2284460"/>
                <a:gd name="connsiteX46" fmla="*/ 526472 w 1034472"/>
                <a:gd name="connsiteY46" fmla="*/ 477212 h 2284460"/>
                <a:gd name="connsiteX47" fmla="*/ 526472 w 1034472"/>
                <a:gd name="connsiteY47" fmla="*/ 437188 h 2284460"/>
                <a:gd name="connsiteX48" fmla="*/ 551103 w 1034472"/>
                <a:gd name="connsiteY48" fmla="*/ 437188 h 2284460"/>
                <a:gd name="connsiteX49" fmla="*/ 551103 w 1034472"/>
                <a:gd name="connsiteY49" fmla="*/ 366375 h 2284460"/>
                <a:gd name="connsiteX50" fmla="*/ 566497 w 1034472"/>
                <a:gd name="connsiteY50" fmla="*/ 366375 h 2284460"/>
                <a:gd name="connsiteX51" fmla="*/ 566497 w 1034472"/>
                <a:gd name="connsiteY51" fmla="*/ 335588 h 2284460"/>
                <a:gd name="connsiteX52" fmla="*/ 575733 w 1034472"/>
                <a:gd name="connsiteY52" fmla="*/ 335588 h 2284460"/>
                <a:gd name="connsiteX53" fmla="*/ 575733 w 1034472"/>
                <a:gd name="connsiteY53" fmla="*/ 301721 h 2284460"/>
                <a:gd name="connsiteX54" fmla="*/ 591127 w 1034472"/>
                <a:gd name="connsiteY54" fmla="*/ 301721 h 2284460"/>
                <a:gd name="connsiteX55" fmla="*/ 591127 w 1034472"/>
                <a:gd name="connsiteY55" fmla="*/ 267854 h 2284460"/>
                <a:gd name="connsiteX56" fmla="*/ 603442 w 1034472"/>
                <a:gd name="connsiteY56" fmla="*/ 267854 h 2284460"/>
                <a:gd name="connsiteX57" fmla="*/ 603442 w 1034472"/>
                <a:gd name="connsiteY57" fmla="*/ 227830 h 2284460"/>
                <a:gd name="connsiteX58" fmla="*/ 634230 w 1034472"/>
                <a:gd name="connsiteY58" fmla="*/ 227830 h 2284460"/>
                <a:gd name="connsiteX59" fmla="*/ 634230 w 1034472"/>
                <a:gd name="connsiteY59" fmla="*/ 203200 h 2284460"/>
                <a:gd name="connsiteX60" fmla="*/ 640388 w 1034472"/>
                <a:gd name="connsiteY60" fmla="*/ 203200 h 2284460"/>
                <a:gd name="connsiteX61" fmla="*/ 640388 w 1034472"/>
                <a:gd name="connsiteY61" fmla="*/ 160097 h 2284460"/>
                <a:gd name="connsiteX62" fmla="*/ 714279 w 1034472"/>
                <a:gd name="connsiteY62" fmla="*/ 160097 h 2284460"/>
                <a:gd name="connsiteX63" fmla="*/ 714279 w 1034472"/>
                <a:gd name="connsiteY63" fmla="*/ 120072 h 2284460"/>
                <a:gd name="connsiteX64" fmla="*/ 745066 w 1034472"/>
                <a:gd name="connsiteY64" fmla="*/ 120072 h 2284460"/>
                <a:gd name="connsiteX65" fmla="*/ 745066 w 1034472"/>
                <a:gd name="connsiteY65" fmla="*/ 83127 h 2284460"/>
                <a:gd name="connsiteX66" fmla="*/ 763539 w 1034472"/>
                <a:gd name="connsiteY66" fmla="*/ 83127 h 2284460"/>
                <a:gd name="connsiteX67" fmla="*/ 763539 w 1034472"/>
                <a:gd name="connsiteY67" fmla="*/ 36945 h 2284460"/>
                <a:gd name="connsiteX68" fmla="*/ 935951 w 1034472"/>
                <a:gd name="connsiteY68" fmla="*/ 36945 h 2284460"/>
                <a:gd name="connsiteX69" fmla="*/ 935951 w 1034472"/>
                <a:gd name="connsiteY69" fmla="*/ 0 h 2284460"/>
                <a:gd name="connsiteX70" fmla="*/ 1034472 w 1034472"/>
                <a:gd name="connsiteY70" fmla="*/ 0 h 2284460"/>
                <a:gd name="connsiteX0" fmla="*/ 0 w 1034472"/>
                <a:gd name="connsiteY0" fmla="*/ 2284460 h 2284460"/>
                <a:gd name="connsiteX1" fmla="*/ 0 w 1034472"/>
                <a:gd name="connsiteY1" fmla="*/ 1915006 h 2284460"/>
                <a:gd name="connsiteX2" fmla="*/ 9236 w 1034472"/>
                <a:gd name="connsiteY2" fmla="*/ 1915006 h 2284460"/>
                <a:gd name="connsiteX3" fmla="*/ 9236 w 1034472"/>
                <a:gd name="connsiteY3" fmla="*/ 1616363 h 2284460"/>
                <a:gd name="connsiteX4" fmla="*/ 9236 w 1034472"/>
                <a:gd name="connsiteY4" fmla="*/ 1616363 h 2284460"/>
                <a:gd name="connsiteX5" fmla="*/ 27709 w 1034472"/>
                <a:gd name="connsiteY5" fmla="*/ 1616363 h 2284460"/>
                <a:gd name="connsiteX6" fmla="*/ 27709 w 1034472"/>
                <a:gd name="connsiteY6" fmla="*/ 1554788 h 2284460"/>
                <a:gd name="connsiteX7" fmla="*/ 43103 w 1034472"/>
                <a:gd name="connsiteY7" fmla="*/ 1554788 h 2284460"/>
                <a:gd name="connsiteX8" fmla="*/ 43103 w 1034472"/>
                <a:gd name="connsiteY8" fmla="*/ 1471660 h 2284460"/>
                <a:gd name="connsiteX9" fmla="*/ 58497 w 1034472"/>
                <a:gd name="connsiteY9" fmla="*/ 1471660 h 2284460"/>
                <a:gd name="connsiteX10" fmla="*/ 58497 w 1034472"/>
                <a:gd name="connsiteY10" fmla="*/ 1262303 h 2284460"/>
                <a:gd name="connsiteX11" fmla="*/ 76969 w 1034472"/>
                <a:gd name="connsiteY11" fmla="*/ 1262303 h 2284460"/>
                <a:gd name="connsiteX12" fmla="*/ 76969 w 1034472"/>
                <a:gd name="connsiteY12" fmla="*/ 1197648 h 2284460"/>
                <a:gd name="connsiteX13" fmla="*/ 98521 w 1034472"/>
                <a:gd name="connsiteY13" fmla="*/ 1197648 h 2284460"/>
                <a:gd name="connsiteX14" fmla="*/ 98521 w 1034472"/>
                <a:gd name="connsiteY14" fmla="*/ 1139151 h 2284460"/>
                <a:gd name="connsiteX15" fmla="*/ 120072 w 1034472"/>
                <a:gd name="connsiteY15" fmla="*/ 1139151 h 2284460"/>
                <a:gd name="connsiteX16" fmla="*/ 120072 w 1034472"/>
                <a:gd name="connsiteY16" fmla="*/ 1111442 h 2284460"/>
                <a:gd name="connsiteX17" fmla="*/ 166254 w 1034472"/>
                <a:gd name="connsiteY17" fmla="*/ 1111442 h 2284460"/>
                <a:gd name="connsiteX18" fmla="*/ 166254 w 1034472"/>
                <a:gd name="connsiteY18" fmla="*/ 1077575 h 2284460"/>
                <a:gd name="connsiteX19" fmla="*/ 203200 w 1034472"/>
                <a:gd name="connsiteY19" fmla="*/ 1077575 h 2284460"/>
                <a:gd name="connsiteX20" fmla="*/ 203200 w 1034472"/>
                <a:gd name="connsiteY20" fmla="*/ 1022157 h 2284460"/>
                <a:gd name="connsiteX21" fmla="*/ 221672 w 1034472"/>
                <a:gd name="connsiteY21" fmla="*/ 1022157 h 2284460"/>
                <a:gd name="connsiteX22" fmla="*/ 221672 w 1034472"/>
                <a:gd name="connsiteY22" fmla="*/ 988291 h 2284460"/>
                <a:gd name="connsiteX23" fmla="*/ 230909 w 1034472"/>
                <a:gd name="connsiteY23" fmla="*/ 988291 h 2284460"/>
                <a:gd name="connsiteX24" fmla="*/ 230909 w 1034472"/>
                <a:gd name="connsiteY24" fmla="*/ 951345 h 2284460"/>
                <a:gd name="connsiteX25" fmla="*/ 249382 w 1034472"/>
                <a:gd name="connsiteY25" fmla="*/ 951345 h 2284460"/>
                <a:gd name="connsiteX26" fmla="*/ 249382 w 1034472"/>
                <a:gd name="connsiteY26" fmla="*/ 923636 h 2284460"/>
                <a:gd name="connsiteX27" fmla="*/ 258618 w 1034472"/>
                <a:gd name="connsiteY27" fmla="*/ 923636 h 2284460"/>
                <a:gd name="connsiteX28" fmla="*/ 258618 w 1034472"/>
                <a:gd name="connsiteY28" fmla="*/ 889769 h 2284460"/>
                <a:gd name="connsiteX29" fmla="*/ 264775 w 1034472"/>
                <a:gd name="connsiteY29" fmla="*/ 889769 h 2284460"/>
                <a:gd name="connsiteX30" fmla="*/ 264775 w 1034472"/>
                <a:gd name="connsiteY30" fmla="*/ 803563 h 2284460"/>
                <a:gd name="connsiteX31" fmla="*/ 264775 w 1034472"/>
                <a:gd name="connsiteY31" fmla="*/ 803563 h 2284460"/>
                <a:gd name="connsiteX32" fmla="*/ 286327 w 1034472"/>
                <a:gd name="connsiteY32" fmla="*/ 808621 h 2284460"/>
                <a:gd name="connsiteX33" fmla="*/ 317775 w 1034472"/>
                <a:gd name="connsiteY33" fmla="*/ 856782 h 2284460"/>
                <a:gd name="connsiteX34" fmla="*/ 301721 w 1034472"/>
                <a:gd name="connsiteY34" fmla="*/ 782011 h 2284460"/>
                <a:gd name="connsiteX35" fmla="*/ 301721 w 1034472"/>
                <a:gd name="connsiteY35" fmla="*/ 735830 h 2284460"/>
                <a:gd name="connsiteX36" fmla="*/ 329430 w 1034472"/>
                <a:gd name="connsiteY36" fmla="*/ 735830 h 2284460"/>
                <a:gd name="connsiteX37" fmla="*/ 329430 w 1034472"/>
                <a:gd name="connsiteY37" fmla="*/ 677333 h 2284460"/>
                <a:gd name="connsiteX38" fmla="*/ 418715 w 1034472"/>
                <a:gd name="connsiteY38" fmla="*/ 677333 h 2284460"/>
                <a:gd name="connsiteX39" fmla="*/ 418715 w 1034472"/>
                <a:gd name="connsiteY39" fmla="*/ 612678 h 2284460"/>
                <a:gd name="connsiteX40" fmla="*/ 437188 w 1034472"/>
                <a:gd name="connsiteY40" fmla="*/ 612678 h 2284460"/>
                <a:gd name="connsiteX41" fmla="*/ 437188 w 1034472"/>
                <a:gd name="connsiteY41" fmla="*/ 541866 h 2284460"/>
                <a:gd name="connsiteX42" fmla="*/ 504921 w 1034472"/>
                <a:gd name="connsiteY42" fmla="*/ 541866 h 2284460"/>
                <a:gd name="connsiteX43" fmla="*/ 504921 w 1034472"/>
                <a:gd name="connsiteY43" fmla="*/ 508000 h 2284460"/>
                <a:gd name="connsiteX44" fmla="*/ 517236 w 1034472"/>
                <a:gd name="connsiteY44" fmla="*/ 508000 h 2284460"/>
                <a:gd name="connsiteX45" fmla="*/ 517236 w 1034472"/>
                <a:gd name="connsiteY45" fmla="*/ 477212 h 2284460"/>
                <a:gd name="connsiteX46" fmla="*/ 526472 w 1034472"/>
                <a:gd name="connsiteY46" fmla="*/ 477212 h 2284460"/>
                <a:gd name="connsiteX47" fmla="*/ 526472 w 1034472"/>
                <a:gd name="connsiteY47" fmla="*/ 437188 h 2284460"/>
                <a:gd name="connsiteX48" fmla="*/ 551103 w 1034472"/>
                <a:gd name="connsiteY48" fmla="*/ 437188 h 2284460"/>
                <a:gd name="connsiteX49" fmla="*/ 551103 w 1034472"/>
                <a:gd name="connsiteY49" fmla="*/ 366375 h 2284460"/>
                <a:gd name="connsiteX50" fmla="*/ 566497 w 1034472"/>
                <a:gd name="connsiteY50" fmla="*/ 366375 h 2284460"/>
                <a:gd name="connsiteX51" fmla="*/ 566497 w 1034472"/>
                <a:gd name="connsiteY51" fmla="*/ 335588 h 2284460"/>
                <a:gd name="connsiteX52" fmla="*/ 575733 w 1034472"/>
                <a:gd name="connsiteY52" fmla="*/ 335588 h 2284460"/>
                <a:gd name="connsiteX53" fmla="*/ 575733 w 1034472"/>
                <a:gd name="connsiteY53" fmla="*/ 301721 h 2284460"/>
                <a:gd name="connsiteX54" fmla="*/ 591127 w 1034472"/>
                <a:gd name="connsiteY54" fmla="*/ 301721 h 2284460"/>
                <a:gd name="connsiteX55" fmla="*/ 591127 w 1034472"/>
                <a:gd name="connsiteY55" fmla="*/ 267854 h 2284460"/>
                <a:gd name="connsiteX56" fmla="*/ 603442 w 1034472"/>
                <a:gd name="connsiteY56" fmla="*/ 267854 h 2284460"/>
                <a:gd name="connsiteX57" fmla="*/ 603442 w 1034472"/>
                <a:gd name="connsiteY57" fmla="*/ 227830 h 2284460"/>
                <a:gd name="connsiteX58" fmla="*/ 634230 w 1034472"/>
                <a:gd name="connsiteY58" fmla="*/ 227830 h 2284460"/>
                <a:gd name="connsiteX59" fmla="*/ 634230 w 1034472"/>
                <a:gd name="connsiteY59" fmla="*/ 203200 h 2284460"/>
                <a:gd name="connsiteX60" fmla="*/ 640388 w 1034472"/>
                <a:gd name="connsiteY60" fmla="*/ 203200 h 2284460"/>
                <a:gd name="connsiteX61" fmla="*/ 640388 w 1034472"/>
                <a:gd name="connsiteY61" fmla="*/ 160097 h 2284460"/>
                <a:gd name="connsiteX62" fmla="*/ 714279 w 1034472"/>
                <a:gd name="connsiteY62" fmla="*/ 160097 h 2284460"/>
                <a:gd name="connsiteX63" fmla="*/ 714279 w 1034472"/>
                <a:gd name="connsiteY63" fmla="*/ 120072 h 2284460"/>
                <a:gd name="connsiteX64" fmla="*/ 745066 w 1034472"/>
                <a:gd name="connsiteY64" fmla="*/ 120072 h 2284460"/>
                <a:gd name="connsiteX65" fmla="*/ 745066 w 1034472"/>
                <a:gd name="connsiteY65" fmla="*/ 83127 h 2284460"/>
                <a:gd name="connsiteX66" fmla="*/ 763539 w 1034472"/>
                <a:gd name="connsiteY66" fmla="*/ 83127 h 2284460"/>
                <a:gd name="connsiteX67" fmla="*/ 763539 w 1034472"/>
                <a:gd name="connsiteY67" fmla="*/ 36945 h 2284460"/>
                <a:gd name="connsiteX68" fmla="*/ 935951 w 1034472"/>
                <a:gd name="connsiteY68" fmla="*/ 36945 h 2284460"/>
                <a:gd name="connsiteX69" fmla="*/ 935951 w 1034472"/>
                <a:gd name="connsiteY69" fmla="*/ 0 h 2284460"/>
                <a:gd name="connsiteX70" fmla="*/ 1034472 w 1034472"/>
                <a:gd name="connsiteY70" fmla="*/ 0 h 2284460"/>
                <a:gd name="connsiteX0" fmla="*/ 0 w 1034472"/>
                <a:gd name="connsiteY0" fmla="*/ 2284460 h 2284460"/>
                <a:gd name="connsiteX1" fmla="*/ 0 w 1034472"/>
                <a:gd name="connsiteY1" fmla="*/ 1915006 h 2284460"/>
                <a:gd name="connsiteX2" fmla="*/ 9236 w 1034472"/>
                <a:gd name="connsiteY2" fmla="*/ 1915006 h 2284460"/>
                <a:gd name="connsiteX3" fmla="*/ 9236 w 1034472"/>
                <a:gd name="connsiteY3" fmla="*/ 1616363 h 2284460"/>
                <a:gd name="connsiteX4" fmla="*/ 9236 w 1034472"/>
                <a:gd name="connsiteY4" fmla="*/ 1616363 h 2284460"/>
                <a:gd name="connsiteX5" fmla="*/ 27709 w 1034472"/>
                <a:gd name="connsiteY5" fmla="*/ 1616363 h 2284460"/>
                <a:gd name="connsiteX6" fmla="*/ 27709 w 1034472"/>
                <a:gd name="connsiteY6" fmla="*/ 1554788 h 2284460"/>
                <a:gd name="connsiteX7" fmla="*/ 43103 w 1034472"/>
                <a:gd name="connsiteY7" fmla="*/ 1554788 h 2284460"/>
                <a:gd name="connsiteX8" fmla="*/ 43103 w 1034472"/>
                <a:gd name="connsiteY8" fmla="*/ 1471660 h 2284460"/>
                <a:gd name="connsiteX9" fmla="*/ 58497 w 1034472"/>
                <a:gd name="connsiteY9" fmla="*/ 1471660 h 2284460"/>
                <a:gd name="connsiteX10" fmla="*/ 58497 w 1034472"/>
                <a:gd name="connsiteY10" fmla="*/ 1262303 h 2284460"/>
                <a:gd name="connsiteX11" fmla="*/ 76969 w 1034472"/>
                <a:gd name="connsiteY11" fmla="*/ 1262303 h 2284460"/>
                <a:gd name="connsiteX12" fmla="*/ 76969 w 1034472"/>
                <a:gd name="connsiteY12" fmla="*/ 1197648 h 2284460"/>
                <a:gd name="connsiteX13" fmla="*/ 98521 w 1034472"/>
                <a:gd name="connsiteY13" fmla="*/ 1197648 h 2284460"/>
                <a:gd name="connsiteX14" fmla="*/ 98521 w 1034472"/>
                <a:gd name="connsiteY14" fmla="*/ 1139151 h 2284460"/>
                <a:gd name="connsiteX15" fmla="*/ 120072 w 1034472"/>
                <a:gd name="connsiteY15" fmla="*/ 1139151 h 2284460"/>
                <a:gd name="connsiteX16" fmla="*/ 120072 w 1034472"/>
                <a:gd name="connsiteY16" fmla="*/ 1111442 h 2284460"/>
                <a:gd name="connsiteX17" fmla="*/ 166254 w 1034472"/>
                <a:gd name="connsiteY17" fmla="*/ 1111442 h 2284460"/>
                <a:gd name="connsiteX18" fmla="*/ 166254 w 1034472"/>
                <a:gd name="connsiteY18" fmla="*/ 1077575 h 2284460"/>
                <a:gd name="connsiteX19" fmla="*/ 203200 w 1034472"/>
                <a:gd name="connsiteY19" fmla="*/ 1077575 h 2284460"/>
                <a:gd name="connsiteX20" fmla="*/ 203200 w 1034472"/>
                <a:gd name="connsiteY20" fmla="*/ 1022157 h 2284460"/>
                <a:gd name="connsiteX21" fmla="*/ 221672 w 1034472"/>
                <a:gd name="connsiteY21" fmla="*/ 1022157 h 2284460"/>
                <a:gd name="connsiteX22" fmla="*/ 221672 w 1034472"/>
                <a:gd name="connsiteY22" fmla="*/ 988291 h 2284460"/>
                <a:gd name="connsiteX23" fmla="*/ 230909 w 1034472"/>
                <a:gd name="connsiteY23" fmla="*/ 988291 h 2284460"/>
                <a:gd name="connsiteX24" fmla="*/ 230909 w 1034472"/>
                <a:gd name="connsiteY24" fmla="*/ 951345 h 2284460"/>
                <a:gd name="connsiteX25" fmla="*/ 249382 w 1034472"/>
                <a:gd name="connsiteY25" fmla="*/ 951345 h 2284460"/>
                <a:gd name="connsiteX26" fmla="*/ 249382 w 1034472"/>
                <a:gd name="connsiteY26" fmla="*/ 923636 h 2284460"/>
                <a:gd name="connsiteX27" fmla="*/ 258618 w 1034472"/>
                <a:gd name="connsiteY27" fmla="*/ 923636 h 2284460"/>
                <a:gd name="connsiteX28" fmla="*/ 258618 w 1034472"/>
                <a:gd name="connsiteY28" fmla="*/ 889769 h 2284460"/>
                <a:gd name="connsiteX29" fmla="*/ 264775 w 1034472"/>
                <a:gd name="connsiteY29" fmla="*/ 889769 h 2284460"/>
                <a:gd name="connsiteX30" fmla="*/ 264775 w 1034472"/>
                <a:gd name="connsiteY30" fmla="*/ 803563 h 2284460"/>
                <a:gd name="connsiteX31" fmla="*/ 264775 w 1034472"/>
                <a:gd name="connsiteY31" fmla="*/ 803563 h 2284460"/>
                <a:gd name="connsiteX32" fmla="*/ 286327 w 1034472"/>
                <a:gd name="connsiteY32" fmla="*/ 808621 h 2284460"/>
                <a:gd name="connsiteX33" fmla="*/ 281489 w 1034472"/>
                <a:gd name="connsiteY33" fmla="*/ 784211 h 2284460"/>
                <a:gd name="connsiteX34" fmla="*/ 301721 w 1034472"/>
                <a:gd name="connsiteY34" fmla="*/ 782011 h 2284460"/>
                <a:gd name="connsiteX35" fmla="*/ 301721 w 1034472"/>
                <a:gd name="connsiteY35" fmla="*/ 735830 h 2284460"/>
                <a:gd name="connsiteX36" fmla="*/ 329430 w 1034472"/>
                <a:gd name="connsiteY36" fmla="*/ 735830 h 2284460"/>
                <a:gd name="connsiteX37" fmla="*/ 329430 w 1034472"/>
                <a:gd name="connsiteY37" fmla="*/ 677333 h 2284460"/>
                <a:gd name="connsiteX38" fmla="*/ 418715 w 1034472"/>
                <a:gd name="connsiteY38" fmla="*/ 677333 h 2284460"/>
                <a:gd name="connsiteX39" fmla="*/ 418715 w 1034472"/>
                <a:gd name="connsiteY39" fmla="*/ 612678 h 2284460"/>
                <a:gd name="connsiteX40" fmla="*/ 437188 w 1034472"/>
                <a:gd name="connsiteY40" fmla="*/ 612678 h 2284460"/>
                <a:gd name="connsiteX41" fmla="*/ 437188 w 1034472"/>
                <a:gd name="connsiteY41" fmla="*/ 541866 h 2284460"/>
                <a:gd name="connsiteX42" fmla="*/ 504921 w 1034472"/>
                <a:gd name="connsiteY42" fmla="*/ 541866 h 2284460"/>
                <a:gd name="connsiteX43" fmla="*/ 504921 w 1034472"/>
                <a:gd name="connsiteY43" fmla="*/ 508000 h 2284460"/>
                <a:gd name="connsiteX44" fmla="*/ 517236 w 1034472"/>
                <a:gd name="connsiteY44" fmla="*/ 508000 h 2284460"/>
                <a:gd name="connsiteX45" fmla="*/ 517236 w 1034472"/>
                <a:gd name="connsiteY45" fmla="*/ 477212 h 2284460"/>
                <a:gd name="connsiteX46" fmla="*/ 526472 w 1034472"/>
                <a:gd name="connsiteY46" fmla="*/ 477212 h 2284460"/>
                <a:gd name="connsiteX47" fmla="*/ 526472 w 1034472"/>
                <a:gd name="connsiteY47" fmla="*/ 437188 h 2284460"/>
                <a:gd name="connsiteX48" fmla="*/ 551103 w 1034472"/>
                <a:gd name="connsiteY48" fmla="*/ 437188 h 2284460"/>
                <a:gd name="connsiteX49" fmla="*/ 551103 w 1034472"/>
                <a:gd name="connsiteY49" fmla="*/ 366375 h 2284460"/>
                <a:gd name="connsiteX50" fmla="*/ 566497 w 1034472"/>
                <a:gd name="connsiteY50" fmla="*/ 366375 h 2284460"/>
                <a:gd name="connsiteX51" fmla="*/ 566497 w 1034472"/>
                <a:gd name="connsiteY51" fmla="*/ 335588 h 2284460"/>
                <a:gd name="connsiteX52" fmla="*/ 575733 w 1034472"/>
                <a:gd name="connsiteY52" fmla="*/ 335588 h 2284460"/>
                <a:gd name="connsiteX53" fmla="*/ 575733 w 1034472"/>
                <a:gd name="connsiteY53" fmla="*/ 301721 h 2284460"/>
                <a:gd name="connsiteX54" fmla="*/ 591127 w 1034472"/>
                <a:gd name="connsiteY54" fmla="*/ 301721 h 2284460"/>
                <a:gd name="connsiteX55" fmla="*/ 591127 w 1034472"/>
                <a:gd name="connsiteY55" fmla="*/ 267854 h 2284460"/>
                <a:gd name="connsiteX56" fmla="*/ 603442 w 1034472"/>
                <a:gd name="connsiteY56" fmla="*/ 267854 h 2284460"/>
                <a:gd name="connsiteX57" fmla="*/ 603442 w 1034472"/>
                <a:gd name="connsiteY57" fmla="*/ 227830 h 2284460"/>
                <a:gd name="connsiteX58" fmla="*/ 634230 w 1034472"/>
                <a:gd name="connsiteY58" fmla="*/ 227830 h 2284460"/>
                <a:gd name="connsiteX59" fmla="*/ 634230 w 1034472"/>
                <a:gd name="connsiteY59" fmla="*/ 203200 h 2284460"/>
                <a:gd name="connsiteX60" fmla="*/ 640388 w 1034472"/>
                <a:gd name="connsiteY60" fmla="*/ 203200 h 2284460"/>
                <a:gd name="connsiteX61" fmla="*/ 640388 w 1034472"/>
                <a:gd name="connsiteY61" fmla="*/ 160097 h 2284460"/>
                <a:gd name="connsiteX62" fmla="*/ 714279 w 1034472"/>
                <a:gd name="connsiteY62" fmla="*/ 160097 h 2284460"/>
                <a:gd name="connsiteX63" fmla="*/ 714279 w 1034472"/>
                <a:gd name="connsiteY63" fmla="*/ 120072 h 2284460"/>
                <a:gd name="connsiteX64" fmla="*/ 745066 w 1034472"/>
                <a:gd name="connsiteY64" fmla="*/ 120072 h 2284460"/>
                <a:gd name="connsiteX65" fmla="*/ 745066 w 1034472"/>
                <a:gd name="connsiteY65" fmla="*/ 83127 h 2284460"/>
                <a:gd name="connsiteX66" fmla="*/ 763539 w 1034472"/>
                <a:gd name="connsiteY66" fmla="*/ 83127 h 2284460"/>
                <a:gd name="connsiteX67" fmla="*/ 763539 w 1034472"/>
                <a:gd name="connsiteY67" fmla="*/ 36945 h 2284460"/>
                <a:gd name="connsiteX68" fmla="*/ 935951 w 1034472"/>
                <a:gd name="connsiteY68" fmla="*/ 36945 h 2284460"/>
                <a:gd name="connsiteX69" fmla="*/ 935951 w 1034472"/>
                <a:gd name="connsiteY69" fmla="*/ 0 h 2284460"/>
                <a:gd name="connsiteX70" fmla="*/ 1034472 w 1034472"/>
                <a:gd name="connsiteY70" fmla="*/ 0 h 2284460"/>
                <a:gd name="connsiteX0" fmla="*/ 0 w 1034472"/>
                <a:gd name="connsiteY0" fmla="*/ 2284460 h 2284460"/>
                <a:gd name="connsiteX1" fmla="*/ 0 w 1034472"/>
                <a:gd name="connsiteY1" fmla="*/ 1915006 h 2284460"/>
                <a:gd name="connsiteX2" fmla="*/ 9236 w 1034472"/>
                <a:gd name="connsiteY2" fmla="*/ 1915006 h 2284460"/>
                <a:gd name="connsiteX3" fmla="*/ 9236 w 1034472"/>
                <a:gd name="connsiteY3" fmla="*/ 1616363 h 2284460"/>
                <a:gd name="connsiteX4" fmla="*/ 9236 w 1034472"/>
                <a:gd name="connsiteY4" fmla="*/ 1616363 h 2284460"/>
                <a:gd name="connsiteX5" fmla="*/ 27709 w 1034472"/>
                <a:gd name="connsiteY5" fmla="*/ 1616363 h 2284460"/>
                <a:gd name="connsiteX6" fmla="*/ 27709 w 1034472"/>
                <a:gd name="connsiteY6" fmla="*/ 1554788 h 2284460"/>
                <a:gd name="connsiteX7" fmla="*/ 43103 w 1034472"/>
                <a:gd name="connsiteY7" fmla="*/ 1554788 h 2284460"/>
                <a:gd name="connsiteX8" fmla="*/ 43103 w 1034472"/>
                <a:gd name="connsiteY8" fmla="*/ 1471660 h 2284460"/>
                <a:gd name="connsiteX9" fmla="*/ 58497 w 1034472"/>
                <a:gd name="connsiteY9" fmla="*/ 1471660 h 2284460"/>
                <a:gd name="connsiteX10" fmla="*/ 58497 w 1034472"/>
                <a:gd name="connsiteY10" fmla="*/ 1262303 h 2284460"/>
                <a:gd name="connsiteX11" fmla="*/ 76969 w 1034472"/>
                <a:gd name="connsiteY11" fmla="*/ 1262303 h 2284460"/>
                <a:gd name="connsiteX12" fmla="*/ 76969 w 1034472"/>
                <a:gd name="connsiteY12" fmla="*/ 1197648 h 2284460"/>
                <a:gd name="connsiteX13" fmla="*/ 98521 w 1034472"/>
                <a:gd name="connsiteY13" fmla="*/ 1197648 h 2284460"/>
                <a:gd name="connsiteX14" fmla="*/ 98521 w 1034472"/>
                <a:gd name="connsiteY14" fmla="*/ 1139151 h 2284460"/>
                <a:gd name="connsiteX15" fmla="*/ 120072 w 1034472"/>
                <a:gd name="connsiteY15" fmla="*/ 1139151 h 2284460"/>
                <a:gd name="connsiteX16" fmla="*/ 120072 w 1034472"/>
                <a:gd name="connsiteY16" fmla="*/ 1111442 h 2284460"/>
                <a:gd name="connsiteX17" fmla="*/ 166254 w 1034472"/>
                <a:gd name="connsiteY17" fmla="*/ 1111442 h 2284460"/>
                <a:gd name="connsiteX18" fmla="*/ 166254 w 1034472"/>
                <a:gd name="connsiteY18" fmla="*/ 1077575 h 2284460"/>
                <a:gd name="connsiteX19" fmla="*/ 203200 w 1034472"/>
                <a:gd name="connsiteY19" fmla="*/ 1077575 h 2284460"/>
                <a:gd name="connsiteX20" fmla="*/ 203200 w 1034472"/>
                <a:gd name="connsiteY20" fmla="*/ 1022157 h 2284460"/>
                <a:gd name="connsiteX21" fmla="*/ 221672 w 1034472"/>
                <a:gd name="connsiteY21" fmla="*/ 1022157 h 2284460"/>
                <a:gd name="connsiteX22" fmla="*/ 221672 w 1034472"/>
                <a:gd name="connsiteY22" fmla="*/ 988291 h 2284460"/>
                <a:gd name="connsiteX23" fmla="*/ 230909 w 1034472"/>
                <a:gd name="connsiteY23" fmla="*/ 988291 h 2284460"/>
                <a:gd name="connsiteX24" fmla="*/ 230909 w 1034472"/>
                <a:gd name="connsiteY24" fmla="*/ 951345 h 2284460"/>
                <a:gd name="connsiteX25" fmla="*/ 249382 w 1034472"/>
                <a:gd name="connsiteY25" fmla="*/ 951345 h 2284460"/>
                <a:gd name="connsiteX26" fmla="*/ 249382 w 1034472"/>
                <a:gd name="connsiteY26" fmla="*/ 923636 h 2284460"/>
                <a:gd name="connsiteX27" fmla="*/ 258618 w 1034472"/>
                <a:gd name="connsiteY27" fmla="*/ 923636 h 2284460"/>
                <a:gd name="connsiteX28" fmla="*/ 258618 w 1034472"/>
                <a:gd name="connsiteY28" fmla="*/ 889769 h 2284460"/>
                <a:gd name="connsiteX29" fmla="*/ 264775 w 1034472"/>
                <a:gd name="connsiteY29" fmla="*/ 889769 h 2284460"/>
                <a:gd name="connsiteX30" fmla="*/ 264775 w 1034472"/>
                <a:gd name="connsiteY30" fmla="*/ 803563 h 2284460"/>
                <a:gd name="connsiteX31" fmla="*/ 264775 w 1034472"/>
                <a:gd name="connsiteY31" fmla="*/ 803563 h 2284460"/>
                <a:gd name="connsiteX32" fmla="*/ 286327 w 1034472"/>
                <a:gd name="connsiteY32" fmla="*/ 808621 h 2284460"/>
                <a:gd name="connsiteX33" fmla="*/ 288746 w 1034472"/>
                <a:gd name="connsiteY33" fmla="*/ 784211 h 2284460"/>
                <a:gd name="connsiteX34" fmla="*/ 301721 w 1034472"/>
                <a:gd name="connsiteY34" fmla="*/ 782011 h 2284460"/>
                <a:gd name="connsiteX35" fmla="*/ 301721 w 1034472"/>
                <a:gd name="connsiteY35" fmla="*/ 735830 h 2284460"/>
                <a:gd name="connsiteX36" fmla="*/ 329430 w 1034472"/>
                <a:gd name="connsiteY36" fmla="*/ 735830 h 2284460"/>
                <a:gd name="connsiteX37" fmla="*/ 329430 w 1034472"/>
                <a:gd name="connsiteY37" fmla="*/ 677333 h 2284460"/>
                <a:gd name="connsiteX38" fmla="*/ 418715 w 1034472"/>
                <a:gd name="connsiteY38" fmla="*/ 677333 h 2284460"/>
                <a:gd name="connsiteX39" fmla="*/ 418715 w 1034472"/>
                <a:gd name="connsiteY39" fmla="*/ 612678 h 2284460"/>
                <a:gd name="connsiteX40" fmla="*/ 437188 w 1034472"/>
                <a:gd name="connsiteY40" fmla="*/ 612678 h 2284460"/>
                <a:gd name="connsiteX41" fmla="*/ 437188 w 1034472"/>
                <a:gd name="connsiteY41" fmla="*/ 541866 h 2284460"/>
                <a:gd name="connsiteX42" fmla="*/ 504921 w 1034472"/>
                <a:gd name="connsiteY42" fmla="*/ 541866 h 2284460"/>
                <a:gd name="connsiteX43" fmla="*/ 504921 w 1034472"/>
                <a:gd name="connsiteY43" fmla="*/ 508000 h 2284460"/>
                <a:gd name="connsiteX44" fmla="*/ 517236 w 1034472"/>
                <a:gd name="connsiteY44" fmla="*/ 508000 h 2284460"/>
                <a:gd name="connsiteX45" fmla="*/ 517236 w 1034472"/>
                <a:gd name="connsiteY45" fmla="*/ 477212 h 2284460"/>
                <a:gd name="connsiteX46" fmla="*/ 526472 w 1034472"/>
                <a:gd name="connsiteY46" fmla="*/ 477212 h 2284460"/>
                <a:gd name="connsiteX47" fmla="*/ 526472 w 1034472"/>
                <a:gd name="connsiteY47" fmla="*/ 437188 h 2284460"/>
                <a:gd name="connsiteX48" fmla="*/ 551103 w 1034472"/>
                <a:gd name="connsiteY48" fmla="*/ 437188 h 2284460"/>
                <a:gd name="connsiteX49" fmla="*/ 551103 w 1034472"/>
                <a:gd name="connsiteY49" fmla="*/ 366375 h 2284460"/>
                <a:gd name="connsiteX50" fmla="*/ 566497 w 1034472"/>
                <a:gd name="connsiteY50" fmla="*/ 366375 h 2284460"/>
                <a:gd name="connsiteX51" fmla="*/ 566497 w 1034472"/>
                <a:gd name="connsiteY51" fmla="*/ 335588 h 2284460"/>
                <a:gd name="connsiteX52" fmla="*/ 575733 w 1034472"/>
                <a:gd name="connsiteY52" fmla="*/ 335588 h 2284460"/>
                <a:gd name="connsiteX53" fmla="*/ 575733 w 1034472"/>
                <a:gd name="connsiteY53" fmla="*/ 301721 h 2284460"/>
                <a:gd name="connsiteX54" fmla="*/ 591127 w 1034472"/>
                <a:gd name="connsiteY54" fmla="*/ 301721 h 2284460"/>
                <a:gd name="connsiteX55" fmla="*/ 591127 w 1034472"/>
                <a:gd name="connsiteY55" fmla="*/ 267854 h 2284460"/>
                <a:gd name="connsiteX56" fmla="*/ 603442 w 1034472"/>
                <a:gd name="connsiteY56" fmla="*/ 267854 h 2284460"/>
                <a:gd name="connsiteX57" fmla="*/ 603442 w 1034472"/>
                <a:gd name="connsiteY57" fmla="*/ 227830 h 2284460"/>
                <a:gd name="connsiteX58" fmla="*/ 634230 w 1034472"/>
                <a:gd name="connsiteY58" fmla="*/ 227830 h 2284460"/>
                <a:gd name="connsiteX59" fmla="*/ 634230 w 1034472"/>
                <a:gd name="connsiteY59" fmla="*/ 203200 h 2284460"/>
                <a:gd name="connsiteX60" fmla="*/ 640388 w 1034472"/>
                <a:gd name="connsiteY60" fmla="*/ 203200 h 2284460"/>
                <a:gd name="connsiteX61" fmla="*/ 640388 w 1034472"/>
                <a:gd name="connsiteY61" fmla="*/ 160097 h 2284460"/>
                <a:gd name="connsiteX62" fmla="*/ 714279 w 1034472"/>
                <a:gd name="connsiteY62" fmla="*/ 160097 h 2284460"/>
                <a:gd name="connsiteX63" fmla="*/ 714279 w 1034472"/>
                <a:gd name="connsiteY63" fmla="*/ 120072 h 2284460"/>
                <a:gd name="connsiteX64" fmla="*/ 745066 w 1034472"/>
                <a:gd name="connsiteY64" fmla="*/ 120072 h 2284460"/>
                <a:gd name="connsiteX65" fmla="*/ 745066 w 1034472"/>
                <a:gd name="connsiteY65" fmla="*/ 83127 h 2284460"/>
                <a:gd name="connsiteX66" fmla="*/ 763539 w 1034472"/>
                <a:gd name="connsiteY66" fmla="*/ 83127 h 2284460"/>
                <a:gd name="connsiteX67" fmla="*/ 763539 w 1034472"/>
                <a:gd name="connsiteY67" fmla="*/ 36945 h 2284460"/>
                <a:gd name="connsiteX68" fmla="*/ 935951 w 1034472"/>
                <a:gd name="connsiteY68" fmla="*/ 36945 h 2284460"/>
                <a:gd name="connsiteX69" fmla="*/ 935951 w 1034472"/>
                <a:gd name="connsiteY69" fmla="*/ 0 h 2284460"/>
                <a:gd name="connsiteX70" fmla="*/ 1034472 w 1034472"/>
                <a:gd name="connsiteY70" fmla="*/ 0 h 2284460"/>
                <a:gd name="connsiteX0" fmla="*/ 0 w 1034472"/>
                <a:gd name="connsiteY0" fmla="*/ 2284460 h 2284460"/>
                <a:gd name="connsiteX1" fmla="*/ 0 w 1034472"/>
                <a:gd name="connsiteY1" fmla="*/ 1915006 h 2284460"/>
                <a:gd name="connsiteX2" fmla="*/ 9236 w 1034472"/>
                <a:gd name="connsiteY2" fmla="*/ 1915006 h 2284460"/>
                <a:gd name="connsiteX3" fmla="*/ 9236 w 1034472"/>
                <a:gd name="connsiteY3" fmla="*/ 1616363 h 2284460"/>
                <a:gd name="connsiteX4" fmla="*/ 9236 w 1034472"/>
                <a:gd name="connsiteY4" fmla="*/ 1616363 h 2284460"/>
                <a:gd name="connsiteX5" fmla="*/ 27709 w 1034472"/>
                <a:gd name="connsiteY5" fmla="*/ 1616363 h 2284460"/>
                <a:gd name="connsiteX6" fmla="*/ 27709 w 1034472"/>
                <a:gd name="connsiteY6" fmla="*/ 1554788 h 2284460"/>
                <a:gd name="connsiteX7" fmla="*/ 43103 w 1034472"/>
                <a:gd name="connsiteY7" fmla="*/ 1554788 h 2284460"/>
                <a:gd name="connsiteX8" fmla="*/ 43103 w 1034472"/>
                <a:gd name="connsiteY8" fmla="*/ 1471660 h 2284460"/>
                <a:gd name="connsiteX9" fmla="*/ 58497 w 1034472"/>
                <a:gd name="connsiteY9" fmla="*/ 1471660 h 2284460"/>
                <a:gd name="connsiteX10" fmla="*/ 58497 w 1034472"/>
                <a:gd name="connsiteY10" fmla="*/ 1262303 h 2284460"/>
                <a:gd name="connsiteX11" fmla="*/ 76969 w 1034472"/>
                <a:gd name="connsiteY11" fmla="*/ 1262303 h 2284460"/>
                <a:gd name="connsiteX12" fmla="*/ 76969 w 1034472"/>
                <a:gd name="connsiteY12" fmla="*/ 1197648 h 2284460"/>
                <a:gd name="connsiteX13" fmla="*/ 98521 w 1034472"/>
                <a:gd name="connsiteY13" fmla="*/ 1197648 h 2284460"/>
                <a:gd name="connsiteX14" fmla="*/ 98521 w 1034472"/>
                <a:gd name="connsiteY14" fmla="*/ 1139151 h 2284460"/>
                <a:gd name="connsiteX15" fmla="*/ 120072 w 1034472"/>
                <a:gd name="connsiteY15" fmla="*/ 1139151 h 2284460"/>
                <a:gd name="connsiteX16" fmla="*/ 120072 w 1034472"/>
                <a:gd name="connsiteY16" fmla="*/ 1111442 h 2284460"/>
                <a:gd name="connsiteX17" fmla="*/ 166254 w 1034472"/>
                <a:gd name="connsiteY17" fmla="*/ 1111442 h 2284460"/>
                <a:gd name="connsiteX18" fmla="*/ 166254 w 1034472"/>
                <a:gd name="connsiteY18" fmla="*/ 1077575 h 2284460"/>
                <a:gd name="connsiteX19" fmla="*/ 203200 w 1034472"/>
                <a:gd name="connsiteY19" fmla="*/ 1077575 h 2284460"/>
                <a:gd name="connsiteX20" fmla="*/ 203200 w 1034472"/>
                <a:gd name="connsiteY20" fmla="*/ 1022157 h 2284460"/>
                <a:gd name="connsiteX21" fmla="*/ 221672 w 1034472"/>
                <a:gd name="connsiteY21" fmla="*/ 1022157 h 2284460"/>
                <a:gd name="connsiteX22" fmla="*/ 221672 w 1034472"/>
                <a:gd name="connsiteY22" fmla="*/ 988291 h 2284460"/>
                <a:gd name="connsiteX23" fmla="*/ 230909 w 1034472"/>
                <a:gd name="connsiteY23" fmla="*/ 988291 h 2284460"/>
                <a:gd name="connsiteX24" fmla="*/ 230909 w 1034472"/>
                <a:gd name="connsiteY24" fmla="*/ 951345 h 2284460"/>
                <a:gd name="connsiteX25" fmla="*/ 249382 w 1034472"/>
                <a:gd name="connsiteY25" fmla="*/ 951345 h 2284460"/>
                <a:gd name="connsiteX26" fmla="*/ 249382 w 1034472"/>
                <a:gd name="connsiteY26" fmla="*/ 923636 h 2284460"/>
                <a:gd name="connsiteX27" fmla="*/ 258618 w 1034472"/>
                <a:gd name="connsiteY27" fmla="*/ 923636 h 2284460"/>
                <a:gd name="connsiteX28" fmla="*/ 258618 w 1034472"/>
                <a:gd name="connsiteY28" fmla="*/ 889769 h 2284460"/>
                <a:gd name="connsiteX29" fmla="*/ 264775 w 1034472"/>
                <a:gd name="connsiteY29" fmla="*/ 889769 h 2284460"/>
                <a:gd name="connsiteX30" fmla="*/ 264775 w 1034472"/>
                <a:gd name="connsiteY30" fmla="*/ 803563 h 2284460"/>
                <a:gd name="connsiteX31" fmla="*/ 264775 w 1034472"/>
                <a:gd name="connsiteY31" fmla="*/ 803563 h 2284460"/>
                <a:gd name="connsiteX32" fmla="*/ 286327 w 1034472"/>
                <a:gd name="connsiteY32" fmla="*/ 808621 h 2284460"/>
                <a:gd name="connsiteX33" fmla="*/ 283908 w 1034472"/>
                <a:gd name="connsiteY33" fmla="*/ 776954 h 2284460"/>
                <a:gd name="connsiteX34" fmla="*/ 301721 w 1034472"/>
                <a:gd name="connsiteY34" fmla="*/ 782011 h 2284460"/>
                <a:gd name="connsiteX35" fmla="*/ 301721 w 1034472"/>
                <a:gd name="connsiteY35" fmla="*/ 735830 h 2284460"/>
                <a:gd name="connsiteX36" fmla="*/ 329430 w 1034472"/>
                <a:gd name="connsiteY36" fmla="*/ 735830 h 2284460"/>
                <a:gd name="connsiteX37" fmla="*/ 329430 w 1034472"/>
                <a:gd name="connsiteY37" fmla="*/ 677333 h 2284460"/>
                <a:gd name="connsiteX38" fmla="*/ 418715 w 1034472"/>
                <a:gd name="connsiteY38" fmla="*/ 677333 h 2284460"/>
                <a:gd name="connsiteX39" fmla="*/ 418715 w 1034472"/>
                <a:gd name="connsiteY39" fmla="*/ 612678 h 2284460"/>
                <a:gd name="connsiteX40" fmla="*/ 437188 w 1034472"/>
                <a:gd name="connsiteY40" fmla="*/ 612678 h 2284460"/>
                <a:gd name="connsiteX41" fmla="*/ 437188 w 1034472"/>
                <a:gd name="connsiteY41" fmla="*/ 541866 h 2284460"/>
                <a:gd name="connsiteX42" fmla="*/ 504921 w 1034472"/>
                <a:gd name="connsiteY42" fmla="*/ 541866 h 2284460"/>
                <a:gd name="connsiteX43" fmla="*/ 504921 w 1034472"/>
                <a:gd name="connsiteY43" fmla="*/ 508000 h 2284460"/>
                <a:gd name="connsiteX44" fmla="*/ 517236 w 1034472"/>
                <a:gd name="connsiteY44" fmla="*/ 508000 h 2284460"/>
                <a:gd name="connsiteX45" fmla="*/ 517236 w 1034472"/>
                <a:gd name="connsiteY45" fmla="*/ 477212 h 2284460"/>
                <a:gd name="connsiteX46" fmla="*/ 526472 w 1034472"/>
                <a:gd name="connsiteY46" fmla="*/ 477212 h 2284460"/>
                <a:gd name="connsiteX47" fmla="*/ 526472 w 1034472"/>
                <a:gd name="connsiteY47" fmla="*/ 437188 h 2284460"/>
                <a:gd name="connsiteX48" fmla="*/ 551103 w 1034472"/>
                <a:gd name="connsiteY48" fmla="*/ 437188 h 2284460"/>
                <a:gd name="connsiteX49" fmla="*/ 551103 w 1034472"/>
                <a:gd name="connsiteY49" fmla="*/ 366375 h 2284460"/>
                <a:gd name="connsiteX50" fmla="*/ 566497 w 1034472"/>
                <a:gd name="connsiteY50" fmla="*/ 366375 h 2284460"/>
                <a:gd name="connsiteX51" fmla="*/ 566497 w 1034472"/>
                <a:gd name="connsiteY51" fmla="*/ 335588 h 2284460"/>
                <a:gd name="connsiteX52" fmla="*/ 575733 w 1034472"/>
                <a:gd name="connsiteY52" fmla="*/ 335588 h 2284460"/>
                <a:gd name="connsiteX53" fmla="*/ 575733 w 1034472"/>
                <a:gd name="connsiteY53" fmla="*/ 301721 h 2284460"/>
                <a:gd name="connsiteX54" fmla="*/ 591127 w 1034472"/>
                <a:gd name="connsiteY54" fmla="*/ 301721 h 2284460"/>
                <a:gd name="connsiteX55" fmla="*/ 591127 w 1034472"/>
                <a:gd name="connsiteY55" fmla="*/ 267854 h 2284460"/>
                <a:gd name="connsiteX56" fmla="*/ 603442 w 1034472"/>
                <a:gd name="connsiteY56" fmla="*/ 267854 h 2284460"/>
                <a:gd name="connsiteX57" fmla="*/ 603442 w 1034472"/>
                <a:gd name="connsiteY57" fmla="*/ 227830 h 2284460"/>
                <a:gd name="connsiteX58" fmla="*/ 634230 w 1034472"/>
                <a:gd name="connsiteY58" fmla="*/ 227830 h 2284460"/>
                <a:gd name="connsiteX59" fmla="*/ 634230 w 1034472"/>
                <a:gd name="connsiteY59" fmla="*/ 203200 h 2284460"/>
                <a:gd name="connsiteX60" fmla="*/ 640388 w 1034472"/>
                <a:gd name="connsiteY60" fmla="*/ 203200 h 2284460"/>
                <a:gd name="connsiteX61" fmla="*/ 640388 w 1034472"/>
                <a:gd name="connsiteY61" fmla="*/ 160097 h 2284460"/>
                <a:gd name="connsiteX62" fmla="*/ 714279 w 1034472"/>
                <a:gd name="connsiteY62" fmla="*/ 160097 h 2284460"/>
                <a:gd name="connsiteX63" fmla="*/ 714279 w 1034472"/>
                <a:gd name="connsiteY63" fmla="*/ 120072 h 2284460"/>
                <a:gd name="connsiteX64" fmla="*/ 745066 w 1034472"/>
                <a:gd name="connsiteY64" fmla="*/ 120072 h 2284460"/>
                <a:gd name="connsiteX65" fmla="*/ 745066 w 1034472"/>
                <a:gd name="connsiteY65" fmla="*/ 83127 h 2284460"/>
                <a:gd name="connsiteX66" fmla="*/ 763539 w 1034472"/>
                <a:gd name="connsiteY66" fmla="*/ 83127 h 2284460"/>
                <a:gd name="connsiteX67" fmla="*/ 763539 w 1034472"/>
                <a:gd name="connsiteY67" fmla="*/ 36945 h 2284460"/>
                <a:gd name="connsiteX68" fmla="*/ 935951 w 1034472"/>
                <a:gd name="connsiteY68" fmla="*/ 36945 h 2284460"/>
                <a:gd name="connsiteX69" fmla="*/ 935951 w 1034472"/>
                <a:gd name="connsiteY69" fmla="*/ 0 h 2284460"/>
                <a:gd name="connsiteX70" fmla="*/ 1034472 w 1034472"/>
                <a:gd name="connsiteY70" fmla="*/ 0 h 2284460"/>
                <a:gd name="connsiteX0" fmla="*/ 0 w 1034472"/>
                <a:gd name="connsiteY0" fmla="*/ 2284460 h 2284460"/>
                <a:gd name="connsiteX1" fmla="*/ 0 w 1034472"/>
                <a:gd name="connsiteY1" fmla="*/ 1915006 h 2284460"/>
                <a:gd name="connsiteX2" fmla="*/ 9236 w 1034472"/>
                <a:gd name="connsiteY2" fmla="*/ 1915006 h 2284460"/>
                <a:gd name="connsiteX3" fmla="*/ 9236 w 1034472"/>
                <a:gd name="connsiteY3" fmla="*/ 1616363 h 2284460"/>
                <a:gd name="connsiteX4" fmla="*/ 9236 w 1034472"/>
                <a:gd name="connsiteY4" fmla="*/ 1616363 h 2284460"/>
                <a:gd name="connsiteX5" fmla="*/ 27709 w 1034472"/>
                <a:gd name="connsiteY5" fmla="*/ 1616363 h 2284460"/>
                <a:gd name="connsiteX6" fmla="*/ 27709 w 1034472"/>
                <a:gd name="connsiteY6" fmla="*/ 1554788 h 2284460"/>
                <a:gd name="connsiteX7" fmla="*/ 43103 w 1034472"/>
                <a:gd name="connsiteY7" fmla="*/ 1554788 h 2284460"/>
                <a:gd name="connsiteX8" fmla="*/ 43103 w 1034472"/>
                <a:gd name="connsiteY8" fmla="*/ 1471660 h 2284460"/>
                <a:gd name="connsiteX9" fmla="*/ 58497 w 1034472"/>
                <a:gd name="connsiteY9" fmla="*/ 1471660 h 2284460"/>
                <a:gd name="connsiteX10" fmla="*/ 58497 w 1034472"/>
                <a:gd name="connsiteY10" fmla="*/ 1262303 h 2284460"/>
                <a:gd name="connsiteX11" fmla="*/ 76969 w 1034472"/>
                <a:gd name="connsiteY11" fmla="*/ 1262303 h 2284460"/>
                <a:gd name="connsiteX12" fmla="*/ 76969 w 1034472"/>
                <a:gd name="connsiteY12" fmla="*/ 1197648 h 2284460"/>
                <a:gd name="connsiteX13" fmla="*/ 98521 w 1034472"/>
                <a:gd name="connsiteY13" fmla="*/ 1197648 h 2284460"/>
                <a:gd name="connsiteX14" fmla="*/ 98521 w 1034472"/>
                <a:gd name="connsiteY14" fmla="*/ 1139151 h 2284460"/>
                <a:gd name="connsiteX15" fmla="*/ 120072 w 1034472"/>
                <a:gd name="connsiteY15" fmla="*/ 1139151 h 2284460"/>
                <a:gd name="connsiteX16" fmla="*/ 120072 w 1034472"/>
                <a:gd name="connsiteY16" fmla="*/ 1111442 h 2284460"/>
                <a:gd name="connsiteX17" fmla="*/ 166254 w 1034472"/>
                <a:gd name="connsiteY17" fmla="*/ 1111442 h 2284460"/>
                <a:gd name="connsiteX18" fmla="*/ 166254 w 1034472"/>
                <a:gd name="connsiteY18" fmla="*/ 1077575 h 2284460"/>
                <a:gd name="connsiteX19" fmla="*/ 203200 w 1034472"/>
                <a:gd name="connsiteY19" fmla="*/ 1077575 h 2284460"/>
                <a:gd name="connsiteX20" fmla="*/ 203200 w 1034472"/>
                <a:gd name="connsiteY20" fmla="*/ 1022157 h 2284460"/>
                <a:gd name="connsiteX21" fmla="*/ 221672 w 1034472"/>
                <a:gd name="connsiteY21" fmla="*/ 1022157 h 2284460"/>
                <a:gd name="connsiteX22" fmla="*/ 221672 w 1034472"/>
                <a:gd name="connsiteY22" fmla="*/ 988291 h 2284460"/>
                <a:gd name="connsiteX23" fmla="*/ 230909 w 1034472"/>
                <a:gd name="connsiteY23" fmla="*/ 988291 h 2284460"/>
                <a:gd name="connsiteX24" fmla="*/ 230909 w 1034472"/>
                <a:gd name="connsiteY24" fmla="*/ 951345 h 2284460"/>
                <a:gd name="connsiteX25" fmla="*/ 249382 w 1034472"/>
                <a:gd name="connsiteY25" fmla="*/ 951345 h 2284460"/>
                <a:gd name="connsiteX26" fmla="*/ 249382 w 1034472"/>
                <a:gd name="connsiteY26" fmla="*/ 923636 h 2284460"/>
                <a:gd name="connsiteX27" fmla="*/ 258618 w 1034472"/>
                <a:gd name="connsiteY27" fmla="*/ 923636 h 2284460"/>
                <a:gd name="connsiteX28" fmla="*/ 258618 w 1034472"/>
                <a:gd name="connsiteY28" fmla="*/ 889769 h 2284460"/>
                <a:gd name="connsiteX29" fmla="*/ 264775 w 1034472"/>
                <a:gd name="connsiteY29" fmla="*/ 889769 h 2284460"/>
                <a:gd name="connsiteX30" fmla="*/ 264775 w 1034472"/>
                <a:gd name="connsiteY30" fmla="*/ 803563 h 2284460"/>
                <a:gd name="connsiteX31" fmla="*/ 264775 w 1034472"/>
                <a:gd name="connsiteY31" fmla="*/ 803563 h 2284460"/>
                <a:gd name="connsiteX32" fmla="*/ 286327 w 1034472"/>
                <a:gd name="connsiteY32" fmla="*/ 808621 h 2284460"/>
                <a:gd name="connsiteX33" fmla="*/ 281489 w 1034472"/>
                <a:gd name="connsiteY33" fmla="*/ 784211 h 2284460"/>
                <a:gd name="connsiteX34" fmla="*/ 301721 w 1034472"/>
                <a:gd name="connsiteY34" fmla="*/ 782011 h 2284460"/>
                <a:gd name="connsiteX35" fmla="*/ 301721 w 1034472"/>
                <a:gd name="connsiteY35" fmla="*/ 735830 h 2284460"/>
                <a:gd name="connsiteX36" fmla="*/ 329430 w 1034472"/>
                <a:gd name="connsiteY36" fmla="*/ 735830 h 2284460"/>
                <a:gd name="connsiteX37" fmla="*/ 329430 w 1034472"/>
                <a:gd name="connsiteY37" fmla="*/ 677333 h 2284460"/>
                <a:gd name="connsiteX38" fmla="*/ 418715 w 1034472"/>
                <a:gd name="connsiteY38" fmla="*/ 677333 h 2284460"/>
                <a:gd name="connsiteX39" fmla="*/ 418715 w 1034472"/>
                <a:gd name="connsiteY39" fmla="*/ 612678 h 2284460"/>
                <a:gd name="connsiteX40" fmla="*/ 437188 w 1034472"/>
                <a:gd name="connsiteY40" fmla="*/ 612678 h 2284460"/>
                <a:gd name="connsiteX41" fmla="*/ 437188 w 1034472"/>
                <a:gd name="connsiteY41" fmla="*/ 541866 h 2284460"/>
                <a:gd name="connsiteX42" fmla="*/ 504921 w 1034472"/>
                <a:gd name="connsiteY42" fmla="*/ 541866 h 2284460"/>
                <a:gd name="connsiteX43" fmla="*/ 504921 w 1034472"/>
                <a:gd name="connsiteY43" fmla="*/ 508000 h 2284460"/>
                <a:gd name="connsiteX44" fmla="*/ 517236 w 1034472"/>
                <a:gd name="connsiteY44" fmla="*/ 508000 h 2284460"/>
                <a:gd name="connsiteX45" fmla="*/ 517236 w 1034472"/>
                <a:gd name="connsiteY45" fmla="*/ 477212 h 2284460"/>
                <a:gd name="connsiteX46" fmla="*/ 526472 w 1034472"/>
                <a:gd name="connsiteY46" fmla="*/ 477212 h 2284460"/>
                <a:gd name="connsiteX47" fmla="*/ 526472 w 1034472"/>
                <a:gd name="connsiteY47" fmla="*/ 437188 h 2284460"/>
                <a:gd name="connsiteX48" fmla="*/ 551103 w 1034472"/>
                <a:gd name="connsiteY48" fmla="*/ 437188 h 2284460"/>
                <a:gd name="connsiteX49" fmla="*/ 551103 w 1034472"/>
                <a:gd name="connsiteY49" fmla="*/ 366375 h 2284460"/>
                <a:gd name="connsiteX50" fmla="*/ 566497 w 1034472"/>
                <a:gd name="connsiteY50" fmla="*/ 366375 h 2284460"/>
                <a:gd name="connsiteX51" fmla="*/ 566497 w 1034472"/>
                <a:gd name="connsiteY51" fmla="*/ 335588 h 2284460"/>
                <a:gd name="connsiteX52" fmla="*/ 575733 w 1034472"/>
                <a:gd name="connsiteY52" fmla="*/ 335588 h 2284460"/>
                <a:gd name="connsiteX53" fmla="*/ 575733 w 1034472"/>
                <a:gd name="connsiteY53" fmla="*/ 301721 h 2284460"/>
                <a:gd name="connsiteX54" fmla="*/ 591127 w 1034472"/>
                <a:gd name="connsiteY54" fmla="*/ 301721 h 2284460"/>
                <a:gd name="connsiteX55" fmla="*/ 591127 w 1034472"/>
                <a:gd name="connsiteY55" fmla="*/ 267854 h 2284460"/>
                <a:gd name="connsiteX56" fmla="*/ 603442 w 1034472"/>
                <a:gd name="connsiteY56" fmla="*/ 267854 h 2284460"/>
                <a:gd name="connsiteX57" fmla="*/ 603442 w 1034472"/>
                <a:gd name="connsiteY57" fmla="*/ 227830 h 2284460"/>
                <a:gd name="connsiteX58" fmla="*/ 634230 w 1034472"/>
                <a:gd name="connsiteY58" fmla="*/ 227830 h 2284460"/>
                <a:gd name="connsiteX59" fmla="*/ 634230 w 1034472"/>
                <a:gd name="connsiteY59" fmla="*/ 203200 h 2284460"/>
                <a:gd name="connsiteX60" fmla="*/ 640388 w 1034472"/>
                <a:gd name="connsiteY60" fmla="*/ 203200 h 2284460"/>
                <a:gd name="connsiteX61" fmla="*/ 640388 w 1034472"/>
                <a:gd name="connsiteY61" fmla="*/ 160097 h 2284460"/>
                <a:gd name="connsiteX62" fmla="*/ 714279 w 1034472"/>
                <a:gd name="connsiteY62" fmla="*/ 160097 h 2284460"/>
                <a:gd name="connsiteX63" fmla="*/ 714279 w 1034472"/>
                <a:gd name="connsiteY63" fmla="*/ 120072 h 2284460"/>
                <a:gd name="connsiteX64" fmla="*/ 745066 w 1034472"/>
                <a:gd name="connsiteY64" fmla="*/ 120072 h 2284460"/>
                <a:gd name="connsiteX65" fmla="*/ 745066 w 1034472"/>
                <a:gd name="connsiteY65" fmla="*/ 83127 h 2284460"/>
                <a:gd name="connsiteX66" fmla="*/ 763539 w 1034472"/>
                <a:gd name="connsiteY66" fmla="*/ 83127 h 2284460"/>
                <a:gd name="connsiteX67" fmla="*/ 763539 w 1034472"/>
                <a:gd name="connsiteY67" fmla="*/ 36945 h 2284460"/>
                <a:gd name="connsiteX68" fmla="*/ 935951 w 1034472"/>
                <a:gd name="connsiteY68" fmla="*/ 36945 h 2284460"/>
                <a:gd name="connsiteX69" fmla="*/ 935951 w 1034472"/>
                <a:gd name="connsiteY69" fmla="*/ 0 h 2284460"/>
                <a:gd name="connsiteX70" fmla="*/ 1034472 w 1034472"/>
                <a:gd name="connsiteY70" fmla="*/ 0 h 2284460"/>
                <a:gd name="connsiteX0" fmla="*/ 0 w 1034472"/>
                <a:gd name="connsiteY0" fmla="*/ 2284460 h 2284460"/>
                <a:gd name="connsiteX1" fmla="*/ 0 w 1034472"/>
                <a:gd name="connsiteY1" fmla="*/ 1915006 h 2284460"/>
                <a:gd name="connsiteX2" fmla="*/ 9236 w 1034472"/>
                <a:gd name="connsiteY2" fmla="*/ 1915006 h 2284460"/>
                <a:gd name="connsiteX3" fmla="*/ 9236 w 1034472"/>
                <a:gd name="connsiteY3" fmla="*/ 1616363 h 2284460"/>
                <a:gd name="connsiteX4" fmla="*/ 9236 w 1034472"/>
                <a:gd name="connsiteY4" fmla="*/ 1616363 h 2284460"/>
                <a:gd name="connsiteX5" fmla="*/ 27709 w 1034472"/>
                <a:gd name="connsiteY5" fmla="*/ 1616363 h 2284460"/>
                <a:gd name="connsiteX6" fmla="*/ 27709 w 1034472"/>
                <a:gd name="connsiteY6" fmla="*/ 1554788 h 2284460"/>
                <a:gd name="connsiteX7" fmla="*/ 43103 w 1034472"/>
                <a:gd name="connsiteY7" fmla="*/ 1554788 h 2284460"/>
                <a:gd name="connsiteX8" fmla="*/ 43103 w 1034472"/>
                <a:gd name="connsiteY8" fmla="*/ 1471660 h 2284460"/>
                <a:gd name="connsiteX9" fmla="*/ 58497 w 1034472"/>
                <a:gd name="connsiteY9" fmla="*/ 1471660 h 2284460"/>
                <a:gd name="connsiteX10" fmla="*/ 58497 w 1034472"/>
                <a:gd name="connsiteY10" fmla="*/ 1262303 h 2284460"/>
                <a:gd name="connsiteX11" fmla="*/ 76969 w 1034472"/>
                <a:gd name="connsiteY11" fmla="*/ 1262303 h 2284460"/>
                <a:gd name="connsiteX12" fmla="*/ 76969 w 1034472"/>
                <a:gd name="connsiteY12" fmla="*/ 1197648 h 2284460"/>
                <a:gd name="connsiteX13" fmla="*/ 98521 w 1034472"/>
                <a:gd name="connsiteY13" fmla="*/ 1197648 h 2284460"/>
                <a:gd name="connsiteX14" fmla="*/ 98521 w 1034472"/>
                <a:gd name="connsiteY14" fmla="*/ 1139151 h 2284460"/>
                <a:gd name="connsiteX15" fmla="*/ 120072 w 1034472"/>
                <a:gd name="connsiteY15" fmla="*/ 1139151 h 2284460"/>
                <a:gd name="connsiteX16" fmla="*/ 120072 w 1034472"/>
                <a:gd name="connsiteY16" fmla="*/ 1111442 h 2284460"/>
                <a:gd name="connsiteX17" fmla="*/ 166254 w 1034472"/>
                <a:gd name="connsiteY17" fmla="*/ 1111442 h 2284460"/>
                <a:gd name="connsiteX18" fmla="*/ 166254 w 1034472"/>
                <a:gd name="connsiteY18" fmla="*/ 1077575 h 2284460"/>
                <a:gd name="connsiteX19" fmla="*/ 203200 w 1034472"/>
                <a:gd name="connsiteY19" fmla="*/ 1077575 h 2284460"/>
                <a:gd name="connsiteX20" fmla="*/ 203200 w 1034472"/>
                <a:gd name="connsiteY20" fmla="*/ 1022157 h 2284460"/>
                <a:gd name="connsiteX21" fmla="*/ 221672 w 1034472"/>
                <a:gd name="connsiteY21" fmla="*/ 1022157 h 2284460"/>
                <a:gd name="connsiteX22" fmla="*/ 221672 w 1034472"/>
                <a:gd name="connsiteY22" fmla="*/ 988291 h 2284460"/>
                <a:gd name="connsiteX23" fmla="*/ 230909 w 1034472"/>
                <a:gd name="connsiteY23" fmla="*/ 988291 h 2284460"/>
                <a:gd name="connsiteX24" fmla="*/ 230909 w 1034472"/>
                <a:gd name="connsiteY24" fmla="*/ 951345 h 2284460"/>
                <a:gd name="connsiteX25" fmla="*/ 249382 w 1034472"/>
                <a:gd name="connsiteY25" fmla="*/ 951345 h 2284460"/>
                <a:gd name="connsiteX26" fmla="*/ 249382 w 1034472"/>
                <a:gd name="connsiteY26" fmla="*/ 923636 h 2284460"/>
                <a:gd name="connsiteX27" fmla="*/ 258618 w 1034472"/>
                <a:gd name="connsiteY27" fmla="*/ 923636 h 2284460"/>
                <a:gd name="connsiteX28" fmla="*/ 258618 w 1034472"/>
                <a:gd name="connsiteY28" fmla="*/ 889769 h 2284460"/>
                <a:gd name="connsiteX29" fmla="*/ 264775 w 1034472"/>
                <a:gd name="connsiteY29" fmla="*/ 889769 h 2284460"/>
                <a:gd name="connsiteX30" fmla="*/ 264775 w 1034472"/>
                <a:gd name="connsiteY30" fmla="*/ 803563 h 2284460"/>
                <a:gd name="connsiteX31" fmla="*/ 264775 w 1034472"/>
                <a:gd name="connsiteY31" fmla="*/ 803563 h 2284460"/>
                <a:gd name="connsiteX32" fmla="*/ 279070 w 1034472"/>
                <a:gd name="connsiteY32" fmla="*/ 808621 h 2284460"/>
                <a:gd name="connsiteX33" fmla="*/ 281489 w 1034472"/>
                <a:gd name="connsiteY33" fmla="*/ 784211 h 2284460"/>
                <a:gd name="connsiteX34" fmla="*/ 301721 w 1034472"/>
                <a:gd name="connsiteY34" fmla="*/ 782011 h 2284460"/>
                <a:gd name="connsiteX35" fmla="*/ 301721 w 1034472"/>
                <a:gd name="connsiteY35" fmla="*/ 735830 h 2284460"/>
                <a:gd name="connsiteX36" fmla="*/ 329430 w 1034472"/>
                <a:gd name="connsiteY36" fmla="*/ 735830 h 2284460"/>
                <a:gd name="connsiteX37" fmla="*/ 329430 w 1034472"/>
                <a:gd name="connsiteY37" fmla="*/ 677333 h 2284460"/>
                <a:gd name="connsiteX38" fmla="*/ 418715 w 1034472"/>
                <a:gd name="connsiteY38" fmla="*/ 677333 h 2284460"/>
                <a:gd name="connsiteX39" fmla="*/ 418715 w 1034472"/>
                <a:gd name="connsiteY39" fmla="*/ 612678 h 2284460"/>
                <a:gd name="connsiteX40" fmla="*/ 437188 w 1034472"/>
                <a:gd name="connsiteY40" fmla="*/ 612678 h 2284460"/>
                <a:gd name="connsiteX41" fmla="*/ 437188 w 1034472"/>
                <a:gd name="connsiteY41" fmla="*/ 541866 h 2284460"/>
                <a:gd name="connsiteX42" fmla="*/ 504921 w 1034472"/>
                <a:gd name="connsiteY42" fmla="*/ 541866 h 2284460"/>
                <a:gd name="connsiteX43" fmla="*/ 504921 w 1034472"/>
                <a:gd name="connsiteY43" fmla="*/ 508000 h 2284460"/>
                <a:gd name="connsiteX44" fmla="*/ 517236 w 1034472"/>
                <a:gd name="connsiteY44" fmla="*/ 508000 h 2284460"/>
                <a:gd name="connsiteX45" fmla="*/ 517236 w 1034472"/>
                <a:gd name="connsiteY45" fmla="*/ 477212 h 2284460"/>
                <a:gd name="connsiteX46" fmla="*/ 526472 w 1034472"/>
                <a:gd name="connsiteY46" fmla="*/ 477212 h 2284460"/>
                <a:gd name="connsiteX47" fmla="*/ 526472 w 1034472"/>
                <a:gd name="connsiteY47" fmla="*/ 437188 h 2284460"/>
                <a:gd name="connsiteX48" fmla="*/ 551103 w 1034472"/>
                <a:gd name="connsiteY48" fmla="*/ 437188 h 2284460"/>
                <a:gd name="connsiteX49" fmla="*/ 551103 w 1034472"/>
                <a:gd name="connsiteY49" fmla="*/ 366375 h 2284460"/>
                <a:gd name="connsiteX50" fmla="*/ 566497 w 1034472"/>
                <a:gd name="connsiteY50" fmla="*/ 366375 h 2284460"/>
                <a:gd name="connsiteX51" fmla="*/ 566497 w 1034472"/>
                <a:gd name="connsiteY51" fmla="*/ 335588 h 2284460"/>
                <a:gd name="connsiteX52" fmla="*/ 575733 w 1034472"/>
                <a:gd name="connsiteY52" fmla="*/ 335588 h 2284460"/>
                <a:gd name="connsiteX53" fmla="*/ 575733 w 1034472"/>
                <a:gd name="connsiteY53" fmla="*/ 301721 h 2284460"/>
                <a:gd name="connsiteX54" fmla="*/ 591127 w 1034472"/>
                <a:gd name="connsiteY54" fmla="*/ 301721 h 2284460"/>
                <a:gd name="connsiteX55" fmla="*/ 591127 w 1034472"/>
                <a:gd name="connsiteY55" fmla="*/ 267854 h 2284460"/>
                <a:gd name="connsiteX56" fmla="*/ 603442 w 1034472"/>
                <a:gd name="connsiteY56" fmla="*/ 267854 h 2284460"/>
                <a:gd name="connsiteX57" fmla="*/ 603442 w 1034472"/>
                <a:gd name="connsiteY57" fmla="*/ 227830 h 2284460"/>
                <a:gd name="connsiteX58" fmla="*/ 634230 w 1034472"/>
                <a:gd name="connsiteY58" fmla="*/ 227830 h 2284460"/>
                <a:gd name="connsiteX59" fmla="*/ 634230 w 1034472"/>
                <a:gd name="connsiteY59" fmla="*/ 203200 h 2284460"/>
                <a:gd name="connsiteX60" fmla="*/ 640388 w 1034472"/>
                <a:gd name="connsiteY60" fmla="*/ 203200 h 2284460"/>
                <a:gd name="connsiteX61" fmla="*/ 640388 w 1034472"/>
                <a:gd name="connsiteY61" fmla="*/ 160097 h 2284460"/>
                <a:gd name="connsiteX62" fmla="*/ 714279 w 1034472"/>
                <a:gd name="connsiteY62" fmla="*/ 160097 h 2284460"/>
                <a:gd name="connsiteX63" fmla="*/ 714279 w 1034472"/>
                <a:gd name="connsiteY63" fmla="*/ 120072 h 2284460"/>
                <a:gd name="connsiteX64" fmla="*/ 745066 w 1034472"/>
                <a:gd name="connsiteY64" fmla="*/ 120072 h 2284460"/>
                <a:gd name="connsiteX65" fmla="*/ 745066 w 1034472"/>
                <a:gd name="connsiteY65" fmla="*/ 83127 h 2284460"/>
                <a:gd name="connsiteX66" fmla="*/ 763539 w 1034472"/>
                <a:gd name="connsiteY66" fmla="*/ 83127 h 2284460"/>
                <a:gd name="connsiteX67" fmla="*/ 763539 w 1034472"/>
                <a:gd name="connsiteY67" fmla="*/ 36945 h 2284460"/>
                <a:gd name="connsiteX68" fmla="*/ 935951 w 1034472"/>
                <a:gd name="connsiteY68" fmla="*/ 36945 h 2284460"/>
                <a:gd name="connsiteX69" fmla="*/ 935951 w 1034472"/>
                <a:gd name="connsiteY69" fmla="*/ 0 h 2284460"/>
                <a:gd name="connsiteX70" fmla="*/ 1034472 w 1034472"/>
                <a:gd name="connsiteY70" fmla="*/ 0 h 2284460"/>
                <a:gd name="connsiteX0" fmla="*/ 0 w 1034472"/>
                <a:gd name="connsiteY0" fmla="*/ 2284460 h 2284460"/>
                <a:gd name="connsiteX1" fmla="*/ 0 w 1034472"/>
                <a:gd name="connsiteY1" fmla="*/ 1915006 h 2284460"/>
                <a:gd name="connsiteX2" fmla="*/ 9236 w 1034472"/>
                <a:gd name="connsiteY2" fmla="*/ 1915006 h 2284460"/>
                <a:gd name="connsiteX3" fmla="*/ 9236 w 1034472"/>
                <a:gd name="connsiteY3" fmla="*/ 1616363 h 2284460"/>
                <a:gd name="connsiteX4" fmla="*/ 9236 w 1034472"/>
                <a:gd name="connsiteY4" fmla="*/ 1616363 h 2284460"/>
                <a:gd name="connsiteX5" fmla="*/ 27709 w 1034472"/>
                <a:gd name="connsiteY5" fmla="*/ 1616363 h 2284460"/>
                <a:gd name="connsiteX6" fmla="*/ 27709 w 1034472"/>
                <a:gd name="connsiteY6" fmla="*/ 1554788 h 2284460"/>
                <a:gd name="connsiteX7" fmla="*/ 43103 w 1034472"/>
                <a:gd name="connsiteY7" fmla="*/ 1554788 h 2284460"/>
                <a:gd name="connsiteX8" fmla="*/ 43103 w 1034472"/>
                <a:gd name="connsiteY8" fmla="*/ 1471660 h 2284460"/>
                <a:gd name="connsiteX9" fmla="*/ 58497 w 1034472"/>
                <a:gd name="connsiteY9" fmla="*/ 1471660 h 2284460"/>
                <a:gd name="connsiteX10" fmla="*/ 58497 w 1034472"/>
                <a:gd name="connsiteY10" fmla="*/ 1262303 h 2284460"/>
                <a:gd name="connsiteX11" fmla="*/ 76969 w 1034472"/>
                <a:gd name="connsiteY11" fmla="*/ 1262303 h 2284460"/>
                <a:gd name="connsiteX12" fmla="*/ 76969 w 1034472"/>
                <a:gd name="connsiteY12" fmla="*/ 1197648 h 2284460"/>
                <a:gd name="connsiteX13" fmla="*/ 98521 w 1034472"/>
                <a:gd name="connsiteY13" fmla="*/ 1197648 h 2284460"/>
                <a:gd name="connsiteX14" fmla="*/ 98521 w 1034472"/>
                <a:gd name="connsiteY14" fmla="*/ 1139151 h 2284460"/>
                <a:gd name="connsiteX15" fmla="*/ 120072 w 1034472"/>
                <a:gd name="connsiteY15" fmla="*/ 1139151 h 2284460"/>
                <a:gd name="connsiteX16" fmla="*/ 120072 w 1034472"/>
                <a:gd name="connsiteY16" fmla="*/ 1111442 h 2284460"/>
                <a:gd name="connsiteX17" fmla="*/ 166254 w 1034472"/>
                <a:gd name="connsiteY17" fmla="*/ 1111442 h 2284460"/>
                <a:gd name="connsiteX18" fmla="*/ 166254 w 1034472"/>
                <a:gd name="connsiteY18" fmla="*/ 1077575 h 2284460"/>
                <a:gd name="connsiteX19" fmla="*/ 203200 w 1034472"/>
                <a:gd name="connsiteY19" fmla="*/ 1077575 h 2284460"/>
                <a:gd name="connsiteX20" fmla="*/ 203200 w 1034472"/>
                <a:gd name="connsiteY20" fmla="*/ 1022157 h 2284460"/>
                <a:gd name="connsiteX21" fmla="*/ 221672 w 1034472"/>
                <a:gd name="connsiteY21" fmla="*/ 1022157 h 2284460"/>
                <a:gd name="connsiteX22" fmla="*/ 221672 w 1034472"/>
                <a:gd name="connsiteY22" fmla="*/ 988291 h 2284460"/>
                <a:gd name="connsiteX23" fmla="*/ 230909 w 1034472"/>
                <a:gd name="connsiteY23" fmla="*/ 988291 h 2284460"/>
                <a:gd name="connsiteX24" fmla="*/ 230909 w 1034472"/>
                <a:gd name="connsiteY24" fmla="*/ 951345 h 2284460"/>
                <a:gd name="connsiteX25" fmla="*/ 249382 w 1034472"/>
                <a:gd name="connsiteY25" fmla="*/ 951345 h 2284460"/>
                <a:gd name="connsiteX26" fmla="*/ 249382 w 1034472"/>
                <a:gd name="connsiteY26" fmla="*/ 923636 h 2284460"/>
                <a:gd name="connsiteX27" fmla="*/ 258618 w 1034472"/>
                <a:gd name="connsiteY27" fmla="*/ 923636 h 2284460"/>
                <a:gd name="connsiteX28" fmla="*/ 258618 w 1034472"/>
                <a:gd name="connsiteY28" fmla="*/ 889769 h 2284460"/>
                <a:gd name="connsiteX29" fmla="*/ 264775 w 1034472"/>
                <a:gd name="connsiteY29" fmla="*/ 889769 h 2284460"/>
                <a:gd name="connsiteX30" fmla="*/ 264775 w 1034472"/>
                <a:gd name="connsiteY30" fmla="*/ 803563 h 2284460"/>
                <a:gd name="connsiteX31" fmla="*/ 264775 w 1034472"/>
                <a:gd name="connsiteY31" fmla="*/ 803563 h 2284460"/>
                <a:gd name="connsiteX32" fmla="*/ 283908 w 1034472"/>
                <a:gd name="connsiteY32" fmla="*/ 801364 h 2284460"/>
                <a:gd name="connsiteX33" fmla="*/ 281489 w 1034472"/>
                <a:gd name="connsiteY33" fmla="*/ 784211 h 2284460"/>
                <a:gd name="connsiteX34" fmla="*/ 301721 w 1034472"/>
                <a:gd name="connsiteY34" fmla="*/ 782011 h 2284460"/>
                <a:gd name="connsiteX35" fmla="*/ 301721 w 1034472"/>
                <a:gd name="connsiteY35" fmla="*/ 735830 h 2284460"/>
                <a:gd name="connsiteX36" fmla="*/ 329430 w 1034472"/>
                <a:gd name="connsiteY36" fmla="*/ 735830 h 2284460"/>
                <a:gd name="connsiteX37" fmla="*/ 329430 w 1034472"/>
                <a:gd name="connsiteY37" fmla="*/ 677333 h 2284460"/>
                <a:gd name="connsiteX38" fmla="*/ 418715 w 1034472"/>
                <a:gd name="connsiteY38" fmla="*/ 677333 h 2284460"/>
                <a:gd name="connsiteX39" fmla="*/ 418715 w 1034472"/>
                <a:gd name="connsiteY39" fmla="*/ 612678 h 2284460"/>
                <a:gd name="connsiteX40" fmla="*/ 437188 w 1034472"/>
                <a:gd name="connsiteY40" fmla="*/ 612678 h 2284460"/>
                <a:gd name="connsiteX41" fmla="*/ 437188 w 1034472"/>
                <a:gd name="connsiteY41" fmla="*/ 541866 h 2284460"/>
                <a:gd name="connsiteX42" fmla="*/ 504921 w 1034472"/>
                <a:gd name="connsiteY42" fmla="*/ 541866 h 2284460"/>
                <a:gd name="connsiteX43" fmla="*/ 504921 w 1034472"/>
                <a:gd name="connsiteY43" fmla="*/ 508000 h 2284460"/>
                <a:gd name="connsiteX44" fmla="*/ 517236 w 1034472"/>
                <a:gd name="connsiteY44" fmla="*/ 508000 h 2284460"/>
                <a:gd name="connsiteX45" fmla="*/ 517236 w 1034472"/>
                <a:gd name="connsiteY45" fmla="*/ 477212 h 2284460"/>
                <a:gd name="connsiteX46" fmla="*/ 526472 w 1034472"/>
                <a:gd name="connsiteY46" fmla="*/ 477212 h 2284460"/>
                <a:gd name="connsiteX47" fmla="*/ 526472 w 1034472"/>
                <a:gd name="connsiteY47" fmla="*/ 437188 h 2284460"/>
                <a:gd name="connsiteX48" fmla="*/ 551103 w 1034472"/>
                <a:gd name="connsiteY48" fmla="*/ 437188 h 2284460"/>
                <a:gd name="connsiteX49" fmla="*/ 551103 w 1034472"/>
                <a:gd name="connsiteY49" fmla="*/ 366375 h 2284460"/>
                <a:gd name="connsiteX50" fmla="*/ 566497 w 1034472"/>
                <a:gd name="connsiteY50" fmla="*/ 366375 h 2284460"/>
                <a:gd name="connsiteX51" fmla="*/ 566497 w 1034472"/>
                <a:gd name="connsiteY51" fmla="*/ 335588 h 2284460"/>
                <a:gd name="connsiteX52" fmla="*/ 575733 w 1034472"/>
                <a:gd name="connsiteY52" fmla="*/ 335588 h 2284460"/>
                <a:gd name="connsiteX53" fmla="*/ 575733 w 1034472"/>
                <a:gd name="connsiteY53" fmla="*/ 301721 h 2284460"/>
                <a:gd name="connsiteX54" fmla="*/ 591127 w 1034472"/>
                <a:gd name="connsiteY54" fmla="*/ 301721 h 2284460"/>
                <a:gd name="connsiteX55" fmla="*/ 591127 w 1034472"/>
                <a:gd name="connsiteY55" fmla="*/ 267854 h 2284460"/>
                <a:gd name="connsiteX56" fmla="*/ 603442 w 1034472"/>
                <a:gd name="connsiteY56" fmla="*/ 267854 h 2284460"/>
                <a:gd name="connsiteX57" fmla="*/ 603442 w 1034472"/>
                <a:gd name="connsiteY57" fmla="*/ 227830 h 2284460"/>
                <a:gd name="connsiteX58" fmla="*/ 634230 w 1034472"/>
                <a:gd name="connsiteY58" fmla="*/ 227830 h 2284460"/>
                <a:gd name="connsiteX59" fmla="*/ 634230 w 1034472"/>
                <a:gd name="connsiteY59" fmla="*/ 203200 h 2284460"/>
                <a:gd name="connsiteX60" fmla="*/ 640388 w 1034472"/>
                <a:gd name="connsiteY60" fmla="*/ 203200 h 2284460"/>
                <a:gd name="connsiteX61" fmla="*/ 640388 w 1034472"/>
                <a:gd name="connsiteY61" fmla="*/ 160097 h 2284460"/>
                <a:gd name="connsiteX62" fmla="*/ 714279 w 1034472"/>
                <a:gd name="connsiteY62" fmla="*/ 160097 h 2284460"/>
                <a:gd name="connsiteX63" fmla="*/ 714279 w 1034472"/>
                <a:gd name="connsiteY63" fmla="*/ 120072 h 2284460"/>
                <a:gd name="connsiteX64" fmla="*/ 745066 w 1034472"/>
                <a:gd name="connsiteY64" fmla="*/ 120072 h 2284460"/>
                <a:gd name="connsiteX65" fmla="*/ 745066 w 1034472"/>
                <a:gd name="connsiteY65" fmla="*/ 83127 h 2284460"/>
                <a:gd name="connsiteX66" fmla="*/ 763539 w 1034472"/>
                <a:gd name="connsiteY66" fmla="*/ 83127 h 2284460"/>
                <a:gd name="connsiteX67" fmla="*/ 763539 w 1034472"/>
                <a:gd name="connsiteY67" fmla="*/ 36945 h 2284460"/>
                <a:gd name="connsiteX68" fmla="*/ 935951 w 1034472"/>
                <a:gd name="connsiteY68" fmla="*/ 36945 h 2284460"/>
                <a:gd name="connsiteX69" fmla="*/ 935951 w 1034472"/>
                <a:gd name="connsiteY69" fmla="*/ 0 h 2284460"/>
                <a:gd name="connsiteX70" fmla="*/ 1034472 w 1034472"/>
                <a:gd name="connsiteY70" fmla="*/ 0 h 2284460"/>
                <a:gd name="connsiteX0" fmla="*/ 0 w 1034472"/>
                <a:gd name="connsiteY0" fmla="*/ 2284460 h 2284460"/>
                <a:gd name="connsiteX1" fmla="*/ 0 w 1034472"/>
                <a:gd name="connsiteY1" fmla="*/ 1915006 h 2284460"/>
                <a:gd name="connsiteX2" fmla="*/ 9236 w 1034472"/>
                <a:gd name="connsiteY2" fmla="*/ 1915006 h 2284460"/>
                <a:gd name="connsiteX3" fmla="*/ 9236 w 1034472"/>
                <a:gd name="connsiteY3" fmla="*/ 1616363 h 2284460"/>
                <a:gd name="connsiteX4" fmla="*/ 9236 w 1034472"/>
                <a:gd name="connsiteY4" fmla="*/ 1616363 h 2284460"/>
                <a:gd name="connsiteX5" fmla="*/ 27709 w 1034472"/>
                <a:gd name="connsiteY5" fmla="*/ 1616363 h 2284460"/>
                <a:gd name="connsiteX6" fmla="*/ 27709 w 1034472"/>
                <a:gd name="connsiteY6" fmla="*/ 1554788 h 2284460"/>
                <a:gd name="connsiteX7" fmla="*/ 43103 w 1034472"/>
                <a:gd name="connsiteY7" fmla="*/ 1554788 h 2284460"/>
                <a:gd name="connsiteX8" fmla="*/ 43103 w 1034472"/>
                <a:gd name="connsiteY8" fmla="*/ 1471660 h 2284460"/>
                <a:gd name="connsiteX9" fmla="*/ 58497 w 1034472"/>
                <a:gd name="connsiteY9" fmla="*/ 1471660 h 2284460"/>
                <a:gd name="connsiteX10" fmla="*/ 58497 w 1034472"/>
                <a:gd name="connsiteY10" fmla="*/ 1262303 h 2284460"/>
                <a:gd name="connsiteX11" fmla="*/ 76969 w 1034472"/>
                <a:gd name="connsiteY11" fmla="*/ 1262303 h 2284460"/>
                <a:gd name="connsiteX12" fmla="*/ 76969 w 1034472"/>
                <a:gd name="connsiteY12" fmla="*/ 1197648 h 2284460"/>
                <a:gd name="connsiteX13" fmla="*/ 98521 w 1034472"/>
                <a:gd name="connsiteY13" fmla="*/ 1197648 h 2284460"/>
                <a:gd name="connsiteX14" fmla="*/ 98521 w 1034472"/>
                <a:gd name="connsiteY14" fmla="*/ 1139151 h 2284460"/>
                <a:gd name="connsiteX15" fmla="*/ 120072 w 1034472"/>
                <a:gd name="connsiteY15" fmla="*/ 1139151 h 2284460"/>
                <a:gd name="connsiteX16" fmla="*/ 127329 w 1034472"/>
                <a:gd name="connsiteY16" fmla="*/ 1111442 h 2284460"/>
                <a:gd name="connsiteX17" fmla="*/ 166254 w 1034472"/>
                <a:gd name="connsiteY17" fmla="*/ 1111442 h 2284460"/>
                <a:gd name="connsiteX18" fmla="*/ 166254 w 1034472"/>
                <a:gd name="connsiteY18" fmla="*/ 1077575 h 2284460"/>
                <a:gd name="connsiteX19" fmla="*/ 203200 w 1034472"/>
                <a:gd name="connsiteY19" fmla="*/ 1077575 h 2284460"/>
                <a:gd name="connsiteX20" fmla="*/ 203200 w 1034472"/>
                <a:gd name="connsiteY20" fmla="*/ 1022157 h 2284460"/>
                <a:gd name="connsiteX21" fmla="*/ 221672 w 1034472"/>
                <a:gd name="connsiteY21" fmla="*/ 1022157 h 2284460"/>
                <a:gd name="connsiteX22" fmla="*/ 221672 w 1034472"/>
                <a:gd name="connsiteY22" fmla="*/ 988291 h 2284460"/>
                <a:gd name="connsiteX23" fmla="*/ 230909 w 1034472"/>
                <a:gd name="connsiteY23" fmla="*/ 988291 h 2284460"/>
                <a:gd name="connsiteX24" fmla="*/ 230909 w 1034472"/>
                <a:gd name="connsiteY24" fmla="*/ 951345 h 2284460"/>
                <a:gd name="connsiteX25" fmla="*/ 249382 w 1034472"/>
                <a:gd name="connsiteY25" fmla="*/ 951345 h 2284460"/>
                <a:gd name="connsiteX26" fmla="*/ 249382 w 1034472"/>
                <a:gd name="connsiteY26" fmla="*/ 923636 h 2284460"/>
                <a:gd name="connsiteX27" fmla="*/ 258618 w 1034472"/>
                <a:gd name="connsiteY27" fmla="*/ 923636 h 2284460"/>
                <a:gd name="connsiteX28" fmla="*/ 258618 w 1034472"/>
                <a:gd name="connsiteY28" fmla="*/ 889769 h 2284460"/>
                <a:gd name="connsiteX29" fmla="*/ 264775 w 1034472"/>
                <a:gd name="connsiteY29" fmla="*/ 889769 h 2284460"/>
                <a:gd name="connsiteX30" fmla="*/ 264775 w 1034472"/>
                <a:gd name="connsiteY30" fmla="*/ 803563 h 2284460"/>
                <a:gd name="connsiteX31" fmla="*/ 264775 w 1034472"/>
                <a:gd name="connsiteY31" fmla="*/ 803563 h 2284460"/>
                <a:gd name="connsiteX32" fmla="*/ 283908 w 1034472"/>
                <a:gd name="connsiteY32" fmla="*/ 801364 h 2284460"/>
                <a:gd name="connsiteX33" fmla="*/ 281489 w 1034472"/>
                <a:gd name="connsiteY33" fmla="*/ 784211 h 2284460"/>
                <a:gd name="connsiteX34" fmla="*/ 301721 w 1034472"/>
                <a:gd name="connsiteY34" fmla="*/ 782011 h 2284460"/>
                <a:gd name="connsiteX35" fmla="*/ 301721 w 1034472"/>
                <a:gd name="connsiteY35" fmla="*/ 735830 h 2284460"/>
                <a:gd name="connsiteX36" fmla="*/ 329430 w 1034472"/>
                <a:gd name="connsiteY36" fmla="*/ 735830 h 2284460"/>
                <a:gd name="connsiteX37" fmla="*/ 329430 w 1034472"/>
                <a:gd name="connsiteY37" fmla="*/ 677333 h 2284460"/>
                <a:gd name="connsiteX38" fmla="*/ 418715 w 1034472"/>
                <a:gd name="connsiteY38" fmla="*/ 677333 h 2284460"/>
                <a:gd name="connsiteX39" fmla="*/ 418715 w 1034472"/>
                <a:gd name="connsiteY39" fmla="*/ 612678 h 2284460"/>
                <a:gd name="connsiteX40" fmla="*/ 437188 w 1034472"/>
                <a:gd name="connsiteY40" fmla="*/ 612678 h 2284460"/>
                <a:gd name="connsiteX41" fmla="*/ 437188 w 1034472"/>
                <a:gd name="connsiteY41" fmla="*/ 541866 h 2284460"/>
                <a:gd name="connsiteX42" fmla="*/ 504921 w 1034472"/>
                <a:gd name="connsiteY42" fmla="*/ 541866 h 2284460"/>
                <a:gd name="connsiteX43" fmla="*/ 504921 w 1034472"/>
                <a:gd name="connsiteY43" fmla="*/ 508000 h 2284460"/>
                <a:gd name="connsiteX44" fmla="*/ 517236 w 1034472"/>
                <a:gd name="connsiteY44" fmla="*/ 508000 h 2284460"/>
                <a:gd name="connsiteX45" fmla="*/ 517236 w 1034472"/>
                <a:gd name="connsiteY45" fmla="*/ 477212 h 2284460"/>
                <a:gd name="connsiteX46" fmla="*/ 526472 w 1034472"/>
                <a:gd name="connsiteY46" fmla="*/ 477212 h 2284460"/>
                <a:gd name="connsiteX47" fmla="*/ 526472 w 1034472"/>
                <a:gd name="connsiteY47" fmla="*/ 437188 h 2284460"/>
                <a:gd name="connsiteX48" fmla="*/ 551103 w 1034472"/>
                <a:gd name="connsiteY48" fmla="*/ 437188 h 2284460"/>
                <a:gd name="connsiteX49" fmla="*/ 551103 w 1034472"/>
                <a:gd name="connsiteY49" fmla="*/ 366375 h 2284460"/>
                <a:gd name="connsiteX50" fmla="*/ 566497 w 1034472"/>
                <a:gd name="connsiteY50" fmla="*/ 366375 h 2284460"/>
                <a:gd name="connsiteX51" fmla="*/ 566497 w 1034472"/>
                <a:gd name="connsiteY51" fmla="*/ 335588 h 2284460"/>
                <a:gd name="connsiteX52" fmla="*/ 575733 w 1034472"/>
                <a:gd name="connsiteY52" fmla="*/ 335588 h 2284460"/>
                <a:gd name="connsiteX53" fmla="*/ 575733 w 1034472"/>
                <a:gd name="connsiteY53" fmla="*/ 301721 h 2284460"/>
                <a:gd name="connsiteX54" fmla="*/ 591127 w 1034472"/>
                <a:gd name="connsiteY54" fmla="*/ 301721 h 2284460"/>
                <a:gd name="connsiteX55" fmla="*/ 591127 w 1034472"/>
                <a:gd name="connsiteY55" fmla="*/ 267854 h 2284460"/>
                <a:gd name="connsiteX56" fmla="*/ 603442 w 1034472"/>
                <a:gd name="connsiteY56" fmla="*/ 267854 h 2284460"/>
                <a:gd name="connsiteX57" fmla="*/ 603442 w 1034472"/>
                <a:gd name="connsiteY57" fmla="*/ 227830 h 2284460"/>
                <a:gd name="connsiteX58" fmla="*/ 634230 w 1034472"/>
                <a:gd name="connsiteY58" fmla="*/ 227830 h 2284460"/>
                <a:gd name="connsiteX59" fmla="*/ 634230 w 1034472"/>
                <a:gd name="connsiteY59" fmla="*/ 203200 h 2284460"/>
                <a:gd name="connsiteX60" fmla="*/ 640388 w 1034472"/>
                <a:gd name="connsiteY60" fmla="*/ 203200 h 2284460"/>
                <a:gd name="connsiteX61" fmla="*/ 640388 w 1034472"/>
                <a:gd name="connsiteY61" fmla="*/ 160097 h 2284460"/>
                <a:gd name="connsiteX62" fmla="*/ 714279 w 1034472"/>
                <a:gd name="connsiteY62" fmla="*/ 160097 h 2284460"/>
                <a:gd name="connsiteX63" fmla="*/ 714279 w 1034472"/>
                <a:gd name="connsiteY63" fmla="*/ 120072 h 2284460"/>
                <a:gd name="connsiteX64" fmla="*/ 745066 w 1034472"/>
                <a:gd name="connsiteY64" fmla="*/ 120072 h 2284460"/>
                <a:gd name="connsiteX65" fmla="*/ 745066 w 1034472"/>
                <a:gd name="connsiteY65" fmla="*/ 83127 h 2284460"/>
                <a:gd name="connsiteX66" fmla="*/ 763539 w 1034472"/>
                <a:gd name="connsiteY66" fmla="*/ 83127 h 2284460"/>
                <a:gd name="connsiteX67" fmla="*/ 763539 w 1034472"/>
                <a:gd name="connsiteY67" fmla="*/ 36945 h 2284460"/>
                <a:gd name="connsiteX68" fmla="*/ 935951 w 1034472"/>
                <a:gd name="connsiteY68" fmla="*/ 36945 h 2284460"/>
                <a:gd name="connsiteX69" fmla="*/ 935951 w 1034472"/>
                <a:gd name="connsiteY69" fmla="*/ 0 h 2284460"/>
                <a:gd name="connsiteX70" fmla="*/ 1034472 w 1034472"/>
                <a:gd name="connsiteY70" fmla="*/ 0 h 2284460"/>
                <a:gd name="connsiteX0" fmla="*/ 0 w 1034472"/>
                <a:gd name="connsiteY0" fmla="*/ 2284460 h 2284460"/>
                <a:gd name="connsiteX1" fmla="*/ 0 w 1034472"/>
                <a:gd name="connsiteY1" fmla="*/ 1915006 h 2284460"/>
                <a:gd name="connsiteX2" fmla="*/ 9236 w 1034472"/>
                <a:gd name="connsiteY2" fmla="*/ 1915006 h 2284460"/>
                <a:gd name="connsiteX3" fmla="*/ 9236 w 1034472"/>
                <a:gd name="connsiteY3" fmla="*/ 1616363 h 2284460"/>
                <a:gd name="connsiteX4" fmla="*/ 9236 w 1034472"/>
                <a:gd name="connsiteY4" fmla="*/ 1616363 h 2284460"/>
                <a:gd name="connsiteX5" fmla="*/ 27709 w 1034472"/>
                <a:gd name="connsiteY5" fmla="*/ 1616363 h 2284460"/>
                <a:gd name="connsiteX6" fmla="*/ 27709 w 1034472"/>
                <a:gd name="connsiteY6" fmla="*/ 1554788 h 2284460"/>
                <a:gd name="connsiteX7" fmla="*/ 43103 w 1034472"/>
                <a:gd name="connsiteY7" fmla="*/ 1554788 h 2284460"/>
                <a:gd name="connsiteX8" fmla="*/ 43103 w 1034472"/>
                <a:gd name="connsiteY8" fmla="*/ 1471660 h 2284460"/>
                <a:gd name="connsiteX9" fmla="*/ 58497 w 1034472"/>
                <a:gd name="connsiteY9" fmla="*/ 1471660 h 2284460"/>
                <a:gd name="connsiteX10" fmla="*/ 58497 w 1034472"/>
                <a:gd name="connsiteY10" fmla="*/ 1262303 h 2284460"/>
                <a:gd name="connsiteX11" fmla="*/ 76969 w 1034472"/>
                <a:gd name="connsiteY11" fmla="*/ 1262303 h 2284460"/>
                <a:gd name="connsiteX12" fmla="*/ 76969 w 1034472"/>
                <a:gd name="connsiteY12" fmla="*/ 1197648 h 2284460"/>
                <a:gd name="connsiteX13" fmla="*/ 98521 w 1034472"/>
                <a:gd name="connsiteY13" fmla="*/ 1197648 h 2284460"/>
                <a:gd name="connsiteX14" fmla="*/ 98521 w 1034472"/>
                <a:gd name="connsiteY14" fmla="*/ 1139151 h 2284460"/>
                <a:gd name="connsiteX15" fmla="*/ 129748 w 1034472"/>
                <a:gd name="connsiteY15" fmla="*/ 1141570 h 2284460"/>
                <a:gd name="connsiteX16" fmla="*/ 127329 w 1034472"/>
                <a:gd name="connsiteY16" fmla="*/ 1111442 h 2284460"/>
                <a:gd name="connsiteX17" fmla="*/ 166254 w 1034472"/>
                <a:gd name="connsiteY17" fmla="*/ 1111442 h 2284460"/>
                <a:gd name="connsiteX18" fmla="*/ 166254 w 1034472"/>
                <a:gd name="connsiteY18" fmla="*/ 1077575 h 2284460"/>
                <a:gd name="connsiteX19" fmla="*/ 203200 w 1034472"/>
                <a:gd name="connsiteY19" fmla="*/ 1077575 h 2284460"/>
                <a:gd name="connsiteX20" fmla="*/ 203200 w 1034472"/>
                <a:gd name="connsiteY20" fmla="*/ 1022157 h 2284460"/>
                <a:gd name="connsiteX21" fmla="*/ 221672 w 1034472"/>
                <a:gd name="connsiteY21" fmla="*/ 1022157 h 2284460"/>
                <a:gd name="connsiteX22" fmla="*/ 221672 w 1034472"/>
                <a:gd name="connsiteY22" fmla="*/ 988291 h 2284460"/>
                <a:gd name="connsiteX23" fmla="*/ 230909 w 1034472"/>
                <a:gd name="connsiteY23" fmla="*/ 988291 h 2284460"/>
                <a:gd name="connsiteX24" fmla="*/ 230909 w 1034472"/>
                <a:gd name="connsiteY24" fmla="*/ 951345 h 2284460"/>
                <a:gd name="connsiteX25" fmla="*/ 249382 w 1034472"/>
                <a:gd name="connsiteY25" fmla="*/ 951345 h 2284460"/>
                <a:gd name="connsiteX26" fmla="*/ 249382 w 1034472"/>
                <a:gd name="connsiteY26" fmla="*/ 923636 h 2284460"/>
                <a:gd name="connsiteX27" fmla="*/ 258618 w 1034472"/>
                <a:gd name="connsiteY27" fmla="*/ 923636 h 2284460"/>
                <a:gd name="connsiteX28" fmla="*/ 258618 w 1034472"/>
                <a:gd name="connsiteY28" fmla="*/ 889769 h 2284460"/>
                <a:gd name="connsiteX29" fmla="*/ 264775 w 1034472"/>
                <a:gd name="connsiteY29" fmla="*/ 889769 h 2284460"/>
                <a:gd name="connsiteX30" fmla="*/ 264775 w 1034472"/>
                <a:gd name="connsiteY30" fmla="*/ 803563 h 2284460"/>
                <a:gd name="connsiteX31" fmla="*/ 264775 w 1034472"/>
                <a:gd name="connsiteY31" fmla="*/ 803563 h 2284460"/>
                <a:gd name="connsiteX32" fmla="*/ 283908 w 1034472"/>
                <a:gd name="connsiteY32" fmla="*/ 801364 h 2284460"/>
                <a:gd name="connsiteX33" fmla="*/ 281489 w 1034472"/>
                <a:gd name="connsiteY33" fmla="*/ 784211 h 2284460"/>
                <a:gd name="connsiteX34" fmla="*/ 301721 w 1034472"/>
                <a:gd name="connsiteY34" fmla="*/ 782011 h 2284460"/>
                <a:gd name="connsiteX35" fmla="*/ 301721 w 1034472"/>
                <a:gd name="connsiteY35" fmla="*/ 735830 h 2284460"/>
                <a:gd name="connsiteX36" fmla="*/ 329430 w 1034472"/>
                <a:gd name="connsiteY36" fmla="*/ 735830 h 2284460"/>
                <a:gd name="connsiteX37" fmla="*/ 329430 w 1034472"/>
                <a:gd name="connsiteY37" fmla="*/ 677333 h 2284460"/>
                <a:gd name="connsiteX38" fmla="*/ 418715 w 1034472"/>
                <a:gd name="connsiteY38" fmla="*/ 677333 h 2284460"/>
                <a:gd name="connsiteX39" fmla="*/ 418715 w 1034472"/>
                <a:gd name="connsiteY39" fmla="*/ 612678 h 2284460"/>
                <a:gd name="connsiteX40" fmla="*/ 437188 w 1034472"/>
                <a:gd name="connsiteY40" fmla="*/ 612678 h 2284460"/>
                <a:gd name="connsiteX41" fmla="*/ 437188 w 1034472"/>
                <a:gd name="connsiteY41" fmla="*/ 541866 h 2284460"/>
                <a:gd name="connsiteX42" fmla="*/ 504921 w 1034472"/>
                <a:gd name="connsiteY42" fmla="*/ 541866 h 2284460"/>
                <a:gd name="connsiteX43" fmla="*/ 504921 w 1034472"/>
                <a:gd name="connsiteY43" fmla="*/ 508000 h 2284460"/>
                <a:gd name="connsiteX44" fmla="*/ 517236 w 1034472"/>
                <a:gd name="connsiteY44" fmla="*/ 508000 h 2284460"/>
                <a:gd name="connsiteX45" fmla="*/ 517236 w 1034472"/>
                <a:gd name="connsiteY45" fmla="*/ 477212 h 2284460"/>
                <a:gd name="connsiteX46" fmla="*/ 526472 w 1034472"/>
                <a:gd name="connsiteY46" fmla="*/ 477212 h 2284460"/>
                <a:gd name="connsiteX47" fmla="*/ 526472 w 1034472"/>
                <a:gd name="connsiteY47" fmla="*/ 437188 h 2284460"/>
                <a:gd name="connsiteX48" fmla="*/ 551103 w 1034472"/>
                <a:gd name="connsiteY48" fmla="*/ 437188 h 2284460"/>
                <a:gd name="connsiteX49" fmla="*/ 551103 w 1034472"/>
                <a:gd name="connsiteY49" fmla="*/ 366375 h 2284460"/>
                <a:gd name="connsiteX50" fmla="*/ 566497 w 1034472"/>
                <a:gd name="connsiteY50" fmla="*/ 366375 h 2284460"/>
                <a:gd name="connsiteX51" fmla="*/ 566497 w 1034472"/>
                <a:gd name="connsiteY51" fmla="*/ 335588 h 2284460"/>
                <a:gd name="connsiteX52" fmla="*/ 575733 w 1034472"/>
                <a:gd name="connsiteY52" fmla="*/ 335588 h 2284460"/>
                <a:gd name="connsiteX53" fmla="*/ 575733 w 1034472"/>
                <a:gd name="connsiteY53" fmla="*/ 301721 h 2284460"/>
                <a:gd name="connsiteX54" fmla="*/ 591127 w 1034472"/>
                <a:gd name="connsiteY54" fmla="*/ 301721 h 2284460"/>
                <a:gd name="connsiteX55" fmla="*/ 591127 w 1034472"/>
                <a:gd name="connsiteY55" fmla="*/ 267854 h 2284460"/>
                <a:gd name="connsiteX56" fmla="*/ 603442 w 1034472"/>
                <a:gd name="connsiteY56" fmla="*/ 267854 h 2284460"/>
                <a:gd name="connsiteX57" fmla="*/ 603442 w 1034472"/>
                <a:gd name="connsiteY57" fmla="*/ 227830 h 2284460"/>
                <a:gd name="connsiteX58" fmla="*/ 634230 w 1034472"/>
                <a:gd name="connsiteY58" fmla="*/ 227830 h 2284460"/>
                <a:gd name="connsiteX59" fmla="*/ 634230 w 1034472"/>
                <a:gd name="connsiteY59" fmla="*/ 203200 h 2284460"/>
                <a:gd name="connsiteX60" fmla="*/ 640388 w 1034472"/>
                <a:gd name="connsiteY60" fmla="*/ 203200 h 2284460"/>
                <a:gd name="connsiteX61" fmla="*/ 640388 w 1034472"/>
                <a:gd name="connsiteY61" fmla="*/ 160097 h 2284460"/>
                <a:gd name="connsiteX62" fmla="*/ 714279 w 1034472"/>
                <a:gd name="connsiteY62" fmla="*/ 160097 h 2284460"/>
                <a:gd name="connsiteX63" fmla="*/ 714279 w 1034472"/>
                <a:gd name="connsiteY63" fmla="*/ 120072 h 2284460"/>
                <a:gd name="connsiteX64" fmla="*/ 745066 w 1034472"/>
                <a:gd name="connsiteY64" fmla="*/ 120072 h 2284460"/>
                <a:gd name="connsiteX65" fmla="*/ 745066 w 1034472"/>
                <a:gd name="connsiteY65" fmla="*/ 83127 h 2284460"/>
                <a:gd name="connsiteX66" fmla="*/ 763539 w 1034472"/>
                <a:gd name="connsiteY66" fmla="*/ 83127 h 2284460"/>
                <a:gd name="connsiteX67" fmla="*/ 763539 w 1034472"/>
                <a:gd name="connsiteY67" fmla="*/ 36945 h 2284460"/>
                <a:gd name="connsiteX68" fmla="*/ 935951 w 1034472"/>
                <a:gd name="connsiteY68" fmla="*/ 36945 h 2284460"/>
                <a:gd name="connsiteX69" fmla="*/ 935951 w 1034472"/>
                <a:gd name="connsiteY69" fmla="*/ 0 h 2284460"/>
                <a:gd name="connsiteX70" fmla="*/ 1034472 w 1034472"/>
                <a:gd name="connsiteY70" fmla="*/ 0 h 2284460"/>
                <a:gd name="connsiteX0" fmla="*/ 0 w 1034472"/>
                <a:gd name="connsiteY0" fmla="*/ 2284460 h 2284460"/>
                <a:gd name="connsiteX1" fmla="*/ 0 w 1034472"/>
                <a:gd name="connsiteY1" fmla="*/ 1915006 h 2284460"/>
                <a:gd name="connsiteX2" fmla="*/ 9236 w 1034472"/>
                <a:gd name="connsiteY2" fmla="*/ 1915006 h 2284460"/>
                <a:gd name="connsiteX3" fmla="*/ 9236 w 1034472"/>
                <a:gd name="connsiteY3" fmla="*/ 1616363 h 2284460"/>
                <a:gd name="connsiteX4" fmla="*/ 9236 w 1034472"/>
                <a:gd name="connsiteY4" fmla="*/ 1616363 h 2284460"/>
                <a:gd name="connsiteX5" fmla="*/ 27709 w 1034472"/>
                <a:gd name="connsiteY5" fmla="*/ 1616363 h 2284460"/>
                <a:gd name="connsiteX6" fmla="*/ 27709 w 1034472"/>
                <a:gd name="connsiteY6" fmla="*/ 1554788 h 2284460"/>
                <a:gd name="connsiteX7" fmla="*/ 43103 w 1034472"/>
                <a:gd name="connsiteY7" fmla="*/ 1554788 h 2284460"/>
                <a:gd name="connsiteX8" fmla="*/ 43103 w 1034472"/>
                <a:gd name="connsiteY8" fmla="*/ 1471660 h 2284460"/>
                <a:gd name="connsiteX9" fmla="*/ 58497 w 1034472"/>
                <a:gd name="connsiteY9" fmla="*/ 1471660 h 2284460"/>
                <a:gd name="connsiteX10" fmla="*/ 58497 w 1034472"/>
                <a:gd name="connsiteY10" fmla="*/ 1262303 h 2284460"/>
                <a:gd name="connsiteX11" fmla="*/ 76969 w 1034472"/>
                <a:gd name="connsiteY11" fmla="*/ 1262303 h 2284460"/>
                <a:gd name="connsiteX12" fmla="*/ 76969 w 1034472"/>
                <a:gd name="connsiteY12" fmla="*/ 1197648 h 2284460"/>
                <a:gd name="connsiteX13" fmla="*/ 98521 w 1034472"/>
                <a:gd name="connsiteY13" fmla="*/ 1197648 h 2284460"/>
                <a:gd name="connsiteX14" fmla="*/ 98521 w 1034472"/>
                <a:gd name="connsiteY14" fmla="*/ 1139151 h 2284460"/>
                <a:gd name="connsiteX15" fmla="*/ 127329 w 1034472"/>
                <a:gd name="connsiteY15" fmla="*/ 1134313 h 2284460"/>
                <a:gd name="connsiteX16" fmla="*/ 127329 w 1034472"/>
                <a:gd name="connsiteY16" fmla="*/ 1111442 h 2284460"/>
                <a:gd name="connsiteX17" fmla="*/ 166254 w 1034472"/>
                <a:gd name="connsiteY17" fmla="*/ 1111442 h 2284460"/>
                <a:gd name="connsiteX18" fmla="*/ 166254 w 1034472"/>
                <a:gd name="connsiteY18" fmla="*/ 1077575 h 2284460"/>
                <a:gd name="connsiteX19" fmla="*/ 203200 w 1034472"/>
                <a:gd name="connsiteY19" fmla="*/ 1077575 h 2284460"/>
                <a:gd name="connsiteX20" fmla="*/ 203200 w 1034472"/>
                <a:gd name="connsiteY20" fmla="*/ 1022157 h 2284460"/>
                <a:gd name="connsiteX21" fmla="*/ 221672 w 1034472"/>
                <a:gd name="connsiteY21" fmla="*/ 1022157 h 2284460"/>
                <a:gd name="connsiteX22" fmla="*/ 221672 w 1034472"/>
                <a:gd name="connsiteY22" fmla="*/ 988291 h 2284460"/>
                <a:gd name="connsiteX23" fmla="*/ 230909 w 1034472"/>
                <a:gd name="connsiteY23" fmla="*/ 988291 h 2284460"/>
                <a:gd name="connsiteX24" fmla="*/ 230909 w 1034472"/>
                <a:gd name="connsiteY24" fmla="*/ 951345 h 2284460"/>
                <a:gd name="connsiteX25" fmla="*/ 249382 w 1034472"/>
                <a:gd name="connsiteY25" fmla="*/ 951345 h 2284460"/>
                <a:gd name="connsiteX26" fmla="*/ 249382 w 1034472"/>
                <a:gd name="connsiteY26" fmla="*/ 923636 h 2284460"/>
                <a:gd name="connsiteX27" fmla="*/ 258618 w 1034472"/>
                <a:gd name="connsiteY27" fmla="*/ 923636 h 2284460"/>
                <a:gd name="connsiteX28" fmla="*/ 258618 w 1034472"/>
                <a:gd name="connsiteY28" fmla="*/ 889769 h 2284460"/>
                <a:gd name="connsiteX29" fmla="*/ 264775 w 1034472"/>
                <a:gd name="connsiteY29" fmla="*/ 889769 h 2284460"/>
                <a:gd name="connsiteX30" fmla="*/ 264775 w 1034472"/>
                <a:gd name="connsiteY30" fmla="*/ 803563 h 2284460"/>
                <a:gd name="connsiteX31" fmla="*/ 264775 w 1034472"/>
                <a:gd name="connsiteY31" fmla="*/ 803563 h 2284460"/>
                <a:gd name="connsiteX32" fmla="*/ 283908 w 1034472"/>
                <a:gd name="connsiteY32" fmla="*/ 801364 h 2284460"/>
                <a:gd name="connsiteX33" fmla="*/ 281489 w 1034472"/>
                <a:gd name="connsiteY33" fmla="*/ 784211 h 2284460"/>
                <a:gd name="connsiteX34" fmla="*/ 301721 w 1034472"/>
                <a:gd name="connsiteY34" fmla="*/ 782011 h 2284460"/>
                <a:gd name="connsiteX35" fmla="*/ 301721 w 1034472"/>
                <a:gd name="connsiteY35" fmla="*/ 735830 h 2284460"/>
                <a:gd name="connsiteX36" fmla="*/ 329430 w 1034472"/>
                <a:gd name="connsiteY36" fmla="*/ 735830 h 2284460"/>
                <a:gd name="connsiteX37" fmla="*/ 329430 w 1034472"/>
                <a:gd name="connsiteY37" fmla="*/ 677333 h 2284460"/>
                <a:gd name="connsiteX38" fmla="*/ 418715 w 1034472"/>
                <a:gd name="connsiteY38" fmla="*/ 677333 h 2284460"/>
                <a:gd name="connsiteX39" fmla="*/ 418715 w 1034472"/>
                <a:gd name="connsiteY39" fmla="*/ 612678 h 2284460"/>
                <a:gd name="connsiteX40" fmla="*/ 437188 w 1034472"/>
                <a:gd name="connsiteY40" fmla="*/ 612678 h 2284460"/>
                <a:gd name="connsiteX41" fmla="*/ 437188 w 1034472"/>
                <a:gd name="connsiteY41" fmla="*/ 541866 h 2284460"/>
                <a:gd name="connsiteX42" fmla="*/ 504921 w 1034472"/>
                <a:gd name="connsiteY42" fmla="*/ 541866 h 2284460"/>
                <a:gd name="connsiteX43" fmla="*/ 504921 w 1034472"/>
                <a:gd name="connsiteY43" fmla="*/ 508000 h 2284460"/>
                <a:gd name="connsiteX44" fmla="*/ 517236 w 1034472"/>
                <a:gd name="connsiteY44" fmla="*/ 508000 h 2284460"/>
                <a:gd name="connsiteX45" fmla="*/ 517236 w 1034472"/>
                <a:gd name="connsiteY45" fmla="*/ 477212 h 2284460"/>
                <a:gd name="connsiteX46" fmla="*/ 526472 w 1034472"/>
                <a:gd name="connsiteY46" fmla="*/ 477212 h 2284460"/>
                <a:gd name="connsiteX47" fmla="*/ 526472 w 1034472"/>
                <a:gd name="connsiteY47" fmla="*/ 437188 h 2284460"/>
                <a:gd name="connsiteX48" fmla="*/ 551103 w 1034472"/>
                <a:gd name="connsiteY48" fmla="*/ 437188 h 2284460"/>
                <a:gd name="connsiteX49" fmla="*/ 551103 w 1034472"/>
                <a:gd name="connsiteY49" fmla="*/ 366375 h 2284460"/>
                <a:gd name="connsiteX50" fmla="*/ 566497 w 1034472"/>
                <a:gd name="connsiteY50" fmla="*/ 366375 h 2284460"/>
                <a:gd name="connsiteX51" fmla="*/ 566497 w 1034472"/>
                <a:gd name="connsiteY51" fmla="*/ 335588 h 2284460"/>
                <a:gd name="connsiteX52" fmla="*/ 575733 w 1034472"/>
                <a:gd name="connsiteY52" fmla="*/ 335588 h 2284460"/>
                <a:gd name="connsiteX53" fmla="*/ 575733 w 1034472"/>
                <a:gd name="connsiteY53" fmla="*/ 301721 h 2284460"/>
                <a:gd name="connsiteX54" fmla="*/ 591127 w 1034472"/>
                <a:gd name="connsiteY54" fmla="*/ 301721 h 2284460"/>
                <a:gd name="connsiteX55" fmla="*/ 591127 w 1034472"/>
                <a:gd name="connsiteY55" fmla="*/ 267854 h 2284460"/>
                <a:gd name="connsiteX56" fmla="*/ 603442 w 1034472"/>
                <a:gd name="connsiteY56" fmla="*/ 267854 h 2284460"/>
                <a:gd name="connsiteX57" fmla="*/ 603442 w 1034472"/>
                <a:gd name="connsiteY57" fmla="*/ 227830 h 2284460"/>
                <a:gd name="connsiteX58" fmla="*/ 634230 w 1034472"/>
                <a:gd name="connsiteY58" fmla="*/ 227830 h 2284460"/>
                <a:gd name="connsiteX59" fmla="*/ 634230 w 1034472"/>
                <a:gd name="connsiteY59" fmla="*/ 203200 h 2284460"/>
                <a:gd name="connsiteX60" fmla="*/ 640388 w 1034472"/>
                <a:gd name="connsiteY60" fmla="*/ 203200 h 2284460"/>
                <a:gd name="connsiteX61" fmla="*/ 640388 w 1034472"/>
                <a:gd name="connsiteY61" fmla="*/ 160097 h 2284460"/>
                <a:gd name="connsiteX62" fmla="*/ 714279 w 1034472"/>
                <a:gd name="connsiteY62" fmla="*/ 160097 h 2284460"/>
                <a:gd name="connsiteX63" fmla="*/ 714279 w 1034472"/>
                <a:gd name="connsiteY63" fmla="*/ 120072 h 2284460"/>
                <a:gd name="connsiteX64" fmla="*/ 745066 w 1034472"/>
                <a:gd name="connsiteY64" fmla="*/ 120072 h 2284460"/>
                <a:gd name="connsiteX65" fmla="*/ 745066 w 1034472"/>
                <a:gd name="connsiteY65" fmla="*/ 83127 h 2284460"/>
                <a:gd name="connsiteX66" fmla="*/ 763539 w 1034472"/>
                <a:gd name="connsiteY66" fmla="*/ 83127 h 2284460"/>
                <a:gd name="connsiteX67" fmla="*/ 763539 w 1034472"/>
                <a:gd name="connsiteY67" fmla="*/ 36945 h 2284460"/>
                <a:gd name="connsiteX68" fmla="*/ 935951 w 1034472"/>
                <a:gd name="connsiteY68" fmla="*/ 36945 h 2284460"/>
                <a:gd name="connsiteX69" fmla="*/ 935951 w 1034472"/>
                <a:gd name="connsiteY69" fmla="*/ 0 h 2284460"/>
                <a:gd name="connsiteX70" fmla="*/ 1034472 w 1034472"/>
                <a:gd name="connsiteY70" fmla="*/ 0 h 2284460"/>
                <a:gd name="connsiteX0" fmla="*/ 0 w 1034472"/>
                <a:gd name="connsiteY0" fmla="*/ 2284460 h 2284460"/>
                <a:gd name="connsiteX1" fmla="*/ 0 w 1034472"/>
                <a:gd name="connsiteY1" fmla="*/ 1915006 h 2284460"/>
                <a:gd name="connsiteX2" fmla="*/ 9236 w 1034472"/>
                <a:gd name="connsiteY2" fmla="*/ 1915006 h 2284460"/>
                <a:gd name="connsiteX3" fmla="*/ 9236 w 1034472"/>
                <a:gd name="connsiteY3" fmla="*/ 1616363 h 2284460"/>
                <a:gd name="connsiteX4" fmla="*/ 9236 w 1034472"/>
                <a:gd name="connsiteY4" fmla="*/ 1616363 h 2284460"/>
                <a:gd name="connsiteX5" fmla="*/ 27709 w 1034472"/>
                <a:gd name="connsiteY5" fmla="*/ 1616363 h 2284460"/>
                <a:gd name="connsiteX6" fmla="*/ 27709 w 1034472"/>
                <a:gd name="connsiteY6" fmla="*/ 1554788 h 2284460"/>
                <a:gd name="connsiteX7" fmla="*/ 43103 w 1034472"/>
                <a:gd name="connsiteY7" fmla="*/ 1554788 h 2284460"/>
                <a:gd name="connsiteX8" fmla="*/ 43103 w 1034472"/>
                <a:gd name="connsiteY8" fmla="*/ 1471660 h 2284460"/>
                <a:gd name="connsiteX9" fmla="*/ 58497 w 1034472"/>
                <a:gd name="connsiteY9" fmla="*/ 1471660 h 2284460"/>
                <a:gd name="connsiteX10" fmla="*/ 58497 w 1034472"/>
                <a:gd name="connsiteY10" fmla="*/ 1262303 h 2284460"/>
                <a:gd name="connsiteX11" fmla="*/ 76969 w 1034472"/>
                <a:gd name="connsiteY11" fmla="*/ 1262303 h 2284460"/>
                <a:gd name="connsiteX12" fmla="*/ 76969 w 1034472"/>
                <a:gd name="connsiteY12" fmla="*/ 1197648 h 2284460"/>
                <a:gd name="connsiteX13" fmla="*/ 98521 w 1034472"/>
                <a:gd name="connsiteY13" fmla="*/ 1197648 h 2284460"/>
                <a:gd name="connsiteX14" fmla="*/ 98521 w 1034472"/>
                <a:gd name="connsiteY14" fmla="*/ 1139151 h 2284460"/>
                <a:gd name="connsiteX15" fmla="*/ 124910 w 1034472"/>
                <a:gd name="connsiteY15" fmla="*/ 1141570 h 2284460"/>
                <a:gd name="connsiteX16" fmla="*/ 127329 w 1034472"/>
                <a:gd name="connsiteY16" fmla="*/ 1111442 h 2284460"/>
                <a:gd name="connsiteX17" fmla="*/ 166254 w 1034472"/>
                <a:gd name="connsiteY17" fmla="*/ 1111442 h 2284460"/>
                <a:gd name="connsiteX18" fmla="*/ 166254 w 1034472"/>
                <a:gd name="connsiteY18" fmla="*/ 1077575 h 2284460"/>
                <a:gd name="connsiteX19" fmla="*/ 203200 w 1034472"/>
                <a:gd name="connsiteY19" fmla="*/ 1077575 h 2284460"/>
                <a:gd name="connsiteX20" fmla="*/ 203200 w 1034472"/>
                <a:gd name="connsiteY20" fmla="*/ 1022157 h 2284460"/>
                <a:gd name="connsiteX21" fmla="*/ 221672 w 1034472"/>
                <a:gd name="connsiteY21" fmla="*/ 1022157 h 2284460"/>
                <a:gd name="connsiteX22" fmla="*/ 221672 w 1034472"/>
                <a:gd name="connsiteY22" fmla="*/ 988291 h 2284460"/>
                <a:gd name="connsiteX23" fmla="*/ 230909 w 1034472"/>
                <a:gd name="connsiteY23" fmla="*/ 988291 h 2284460"/>
                <a:gd name="connsiteX24" fmla="*/ 230909 w 1034472"/>
                <a:gd name="connsiteY24" fmla="*/ 951345 h 2284460"/>
                <a:gd name="connsiteX25" fmla="*/ 249382 w 1034472"/>
                <a:gd name="connsiteY25" fmla="*/ 951345 h 2284460"/>
                <a:gd name="connsiteX26" fmla="*/ 249382 w 1034472"/>
                <a:gd name="connsiteY26" fmla="*/ 923636 h 2284460"/>
                <a:gd name="connsiteX27" fmla="*/ 258618 w 1034472"/>
                <a:gd name="connsiteY27" fmla="*/ 923636 h 2284460"/>
                <a:gd name="connsiteX28" fmla="*/ 258618 w 1034472"/>
                <a:gd name="connsiteY28" fmla="*/ 889769 h 2284460"/>
                <a:gd name="connsiteX29" fmla="*/ 264775 w 1034472"/>
                <a:gd name="connsiteY29" fmla="*/ 889769 h 2284460"/>
                <a:gd name="connsiteX30" fmla="*/ 264775 w 1034472"/>
                <a:gd name="connsiteY30" fmla="*/ 803563 h 2284460"/>
                <a:gd name="connsiteX31" fmla="*/ 264775 w 1034472"/>
                <a:gd name="connsiteY31" fmla="*/ 803563 h 2284460"/>
                <a:gd name="connsiteX32" fmla="*/ 283908 w 1034472"/>
                <a:gd name="connsiteY32" fmla="*/ 801364 h 2284460"/>
                <a:gd name="connsiteX33" fmla="*/ 281489 w 1034472"/>
                <a:gd name="connsiteY33" fmla="*/ 784211 h 2284460"/>
                <a:gd name="connsiteX34" fmla="*/ 301721 w 1034472"/>
                <a:gd name="connsiteY34" fmla="*/ 782011 h 2284460"/>
                <a:gd name="connsiteX35" fmla="*/ 301721 w 1034472"/>
                <a:gd name="connsiteY35" fmla="*/ 735830 h 2284460"/>
                <a:gd name="connsiteX36" fmla="*/ 329430 w 1034472"/>
                <a:gd name="connsiteY36" fmla="*/ 735830 h 2284460"/>
                <a:gd name="connsiteX37" fmla="*/ 329430 w 1034472"/>
                <a:gd name="connsiteY37" fmla="*/ 677333 h 2284460"/>
                <a:gd name="connsiteX38" fmla="*/ 418715 w 1034472"/>
                <a:gd name="connsiteY38" fmla="*/ 677333 h 2284460"/>
                <a:gd name="connsiteX39" fmla="*/ 418715 w 1034472"/>
                <a:gd name="connsiteY39" fmla="*/ 612678 h 2284460"/>
                <a:gd name="connsiteX40" fmla="*/ 437188 w 1034472"/>
                <a:gd name="connsiteY40" fmla="*/ 612678 h 2284460"/>
                <a:gd name="connsiteX41" fmla="*/ 437188 w 1034472"/>
                <a:gd name="connsiteY41" fmla="*/ 541866 h 2284460"/>
                <a:gd name="connsiteX42" fmla="*/ 504921 w 1034472"/>
                <a:gd name="connsiteY42" fmla="*/ 541866 h 2284460"/>
                <a:gd name="connsiteX43" fmla="*/ 504921 w 1034472"/>
                <a:gd name="connsiteY43" fmla="*/ 508000 h 2284460"/>
                <a:gd name="connsiteX44" fmla="*/ 517236 w 1034472"/>
                <a:gd name="connsiteY44" fmla="*/ 508000 h 2284460"/>
                <a:gd name="connsiteX45" fmla="*/ 517236 w 1034472"/>
                <a:gd name="connsiteY45" fmla="*/ 477212 h 2284460"/>
                <a:gd name="connsiteX46" fmla="*/ 526472 w 1034472"/>
                <a:gd name="connsiteY46" fmla="*/ 477212 h 2284460"/>
                <a:gd name="connsiteX47" fmla="*/ 526472 w 1034472"/>
                <a:gd name="connsiteY47" fmla="*/ 437188 h 2284460"/>
                <a:gd name="connsiteX48" fmla="*/ 551103 w 1034472"/>
                <a:gd name="connsiteY48" fmla="*/ 437188 h 2284460"/>
                <a:gd name="connsiteX49" fmla="*/ 551103 w 1034472"/>
                <a:gd name="connsiteY49" fmla="*/ 366375 h 2284460"/>
                <a:gd name="connsiteX50" fmla="*/ 566497 w 1034472"/>
                <a:gd name="connsiteY50" fmla="*/ 366375 h 2284460"/>
                <a:gd name="connsiteX51" fmla="*/ 566497 w 1034472"/>
                <a:gd name="connsiteY51" fmla="*/ 335588 h 2284460"/>
                <a:gd name="connsiteX52" fmla="*/ 575733 w 1034472"/>
                <a:gd name="connsiteY52" fmla="*/ 335588 h 2284460"/>
                <a:gd name="connsiteX53" fmla="*/ 575733 w 1034472"/>
                <a:gd name="connsiteY53" fmla="*/ 301721 h 2284460"/>
                <a:gd name="connsiteX54" fmla="*/ 591127 w 1034472"/>
                <a:gd name="connsiteY54" fmla="*/ 301721 h 2284460"/>
                <a:gd name="connsiteX55" fmla="*/ 591127 w 1034472"/>
                <a:gd name="connsiteY55" fmla="*/ 267854 h 2284460"/>
                <a:gd name="connsiteX56" fmla="*/ 603442 w 1034472"/>
                <a:gd name="connsiteY56" fmla="*/ 267854 h 2284460"/>
                <a:gd name="connsiteX57" fmla="*/ 603442 w 1034472"/>
                <a:gd name="connsiteY57" fmla="*/ 227830 h 2284460"/>
                <a:gd name="connsiteX58" fmla="*/ 634230 w 1034472"/>
                <a:gd name="connsiteY58" fmla="*/ 227830 h 2284460"/>
                <a:gd name="connsiteX59" fmla="*/ 634230 w 1034472"/>
                <a:gd name="connsiteY59" fmla="*/ 203200 h 2284460"/>
                <a:gd name="connsiteX60" fmla="*/ 640388 w 1034472"/>
                <a:gd name="connsiteY60" fmla="*/ 203200 h 2284460"/>
                <a:gd name="connsiteX61" fmla="*/ 640388 w 1034472"/>
                <a:gd name="connsiteY61" fmla="*/ 160097 h 2284460"/>
                <a:gd name="connsiteX62" fmla="*/ 714279 w 1034472"/>
                <a:gd name="connsiteY62" fmla="*/ 160097 h 2284460"/>
                <a:gd name="connsiteX63" fmla="*/ 714279 w 1034472"/>
                <a:gd name="connsiteY63" fmla="*/ 120072 h 2284460"/>
                <a:gd name="connsiteX64" fmla="*/ 745066 w 1034472"/>
                <a:gd name="connsiteY64" fmla="*/ 120072 h 2284460"/>
                <a:gd name="connsiteX65" fmla="*/ 745066 w 1034472"/>
                <a:gd name="connsiteY65" fmla="*/ 83127 h 2284460"/>
                <a:gd name="connsiteX66" fmla="*/ 763539 w 1034472"/>
                <a:gd name="connsiteY66" fmla="*/ 83127 h 2284460"/>
                <a:gd name="connsiteX67" fmla="*/ 763539 w 1034472"/>
                <a:gd name="connsiteY67" fmla="*/ 36945 h 2284460"/>
                <a:gd name="connsiteX68" fmla="*/ 935951 w 1034472"/>
                <a:gd name="connsiteY68" fmla="*/ 36945 h 2284460"/>
                <a:gd name="connsiteX69" fmla="*/ 935951 w 1034472"/>
                <a:gd name="connsiteY69" fmla="*/ 0 h 2284460"/>
                <a:gd name="connsiteX70" fmla="*/ 1034472 w 1034472"/>
                <a:gd name="connsiteY70" fmla="*/ 0 h 228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034472" h="2284460">
                  <a:moveTo>
                    <a:pt x="0" y="2284460"/>
                  </a:moveTo>
                  <a:lnTo>
                    <a:pt x="0" y="1915006"/>
                  </a:lnTo>
                  <a:lnTo>
                    <a:pt x="9236" y="1915006"/>
                  </a:lnTo>
                  <a:lnTo>
                    <a:pt x="9236" y="1616363"/>
                  </a:lnTo>
                  <a:lnTo>
                    <a:pt x="9236" y="1616363"/>
                  </a:lnTo>
                  <a:lnTo>
                    <a:pt x="27709" y="1616363"/>
                  </a:lnTo>
                  <a:lnTo>
                    <a:pt x="27709" y="1554788"/>
                  </a:lnTo>
                  <a:lnTo>
                    <a:pt x="43103" y="1554788"/>
                  </a:lnTo>
                  <a:lnTo>
                    <a:pt x="43103" y="1471660"/>
                  </a:lnTo>
                  <a:lnTo>
                    <a:pt x="58497" y="1471660"/>
                  </a:lnTo>
                  <a:lnTo>
                    <a:pt x="58497" y="1262303"/>
                  </a:lnTo>
                  <a:lnTo>
                    <a:pt x="76969" y="1262303"/>
                  </a:lnTo>
                  <a:lnTo>
                    <a:pt x="76969" y="1197648"/>
                  </a:lnTo>
                  <a:lnTo>
                    <a:pt x="98521" y="1197648"/>
                  </a:lnTo>
                  <a:lnTo>
                    <a:pt x="98521" y="1139151"/>
                  </a:lnTo>
                  <a:lnTo>
                    <a:pt x="124910" y="1141570"/>
                  </a:lnTo>
                  <a:lnTo>
                    <a:pt x="127329" y="1111442"/>
                  </a:lnTo>
                  <a:lnTo>
                    <a:pt x="166254" y="1111442"/>
                  </a:lnTo>
                  <a:lnTo>
                    <a:pt x="166254" y="1077575"/>
                  </a:lnTo>
                  <a:lnTo>
                    <a:pt x="203200" y="1077575"/>
                  </a:lnTo>
                  <a:lnTo>
                    <a:pt x="203200" y="1022157"/>
                  </a:lnTo>
                  <a:lnTo>
                    <a:pt x="221672" y="1022157"/>
                  </a:lnTo>
                  <a:lnTo>
                    <a:pt x="221672" y="988291"/>
                  </a:lnTo>
                  <a:lnTo>
                    <a:pt x="230909" y="988291"/>
                  </a:lnTo>
                  <a:lnTo>
                    <a:pt x="230909" y="951345"/>
                  </a:lnTo>
                  <a:lnTo>
                    <a:pt x="249382" y="951345"/>
                  </a:lnTo>
                  <a:lnTo>
                    <a:pt x="249382" y="923636"/>
                  </a:lnTo>
                  <a:lnTo>
                    <a:pt x="258618" y="923636"/>
                  </a:lnTo>
                  <a:lnTo>
                    <a:pt x="258618" y="889769"/>
                  </a:lnTo>
                  <a:lnTo>
                    <a:pt x="264775" y="889769"/>
                  </a:lnTo>
                  <a:lnTo>
                    <a:pt x="264775" y="803563"/>
                  </a:lnTo>
                  <a:lnTo>
                    <a:pt x="264775" y="803563"/>
                  </a:lnTo>
                  <a:lnTo>
                    <a:pt x="283908" y="801364"/>
                  </a:lnTo>
                  <a:lnTo>
                    <a:pt x="281489" y="784211"/>
                  </a:lnTo>
                  <a:lnTo>
                    <a:pt x="301721" y="782011"/>
                  </a:lnTo>
                  <a:lnTo>
                    <a:pt x="301721" y="735830"/>
                  </a:lnTo>
                  <a:lnTo>
                    <a:pt x="329430" y="735830"/>
                  </a:lnTo>
                  <a:lnTo>
                    <a:pt x="329430" y="677333"/>
                  </a:lnTo>
                  <a:lnTo>
                    <a:pt x="418715" y="677333"/>
                  </a:lnTo>
                  <a:lnTo>
                    <a:pt x="418715" y="612678"/>
                  </a:lnTo>
                  <a:lnTo>
                    <a:pt x="437188" y="612678"/>
                  </a:lnTo>
                  <a:lnTo>
                    <a:pt x="437188" y="541866"/>
                  </a:lnTo>
                  <a:lnTo>
                    <a:pt x="504921" y="541866"/>
                  </a:lnTo>
                  <a:lnTo>
                    <a:pt x="504921" y="508000"/>
                  </a:lnTo>
                  <a:lnTo>
                    <a:pt x="517236" y="508000"/>
                  </a:lnTo>
                  <a:lnTo>
                    <a:pt x="517236" y="477212"/>
                  </a:lnTo>
                  <a:lnTo>
                    <a:pt x="526472" y="477212"/>
                  </a:lnTo>
                  <a:lnTo>
                    <a:pt x="526472" y="437188"/>
                  </a:lnTo>
                  <a:lnTo>
                    <a:pt x="551103" y="437188"/>
                  </a:lnTo>
                  <a:lnTo>
                    <a:pt x="551103" y="366375"/>
                  </a:lnTo>
                  <a:lnTo>
                    <a:pt x="566497" y="366375"/>
                  </a:lnTo>
                  <a:lnTo>
                    <a:pt x="566497" y="335588"/>
                  </a:lnTo>
                  <a:lnTo>
                    <a:pt x="575733" y="335588"/>
                  </a:lnTo>
                  <a:lnTo>
                    <a:pt x="575733" y="301721"/>
                  </a:lnTo>
                  <a:lnTo>
                    <a:pt x="591127" y="301721"/>
                  </a:lnTo>
                  <a:lnTo>
                    <a:pt x="591127" y="267854"/>
                  </a:lnTo>
                  <a:lnTo>
                    <a:pt x="603442" y="267854"/>
                  </a:lnTo>
                  <a:lnTo>
                    <a:pt x="603442" y="227830"/>
                  </a:lnTo>
                  <a:lnTo>
                    <a:pt x="634230" y="227830"/>
                  </a:lnTo>
                  <a:lnTo>
                    <a:pt x="634230" y="203200"/>
                  </a:lnTo>
                  <a:lnTo>
                    <a:pt x="640388" y="203200"/>
                  </a:lnTo>
                  <a:lnTo>
                    <a:pt x="640388" y="160097"/>
                  </a:lnTo>
                  <a:lnTo>
                    <a:pt x="714279" y="160097"/>
                  </a:lnTo>
                  <a:lnTo>
                    <a:pt x="714279" y="120072"/>
                  </a:lnTo>
                  <a:lnTo>
                    <a:pt x="745066" y="120072"/>
                  </a:lnTo>
                  <a:lnTo>
                    <a:pt x="745066" y="83127"/>
                  </a:lnTo>
                  <a:lnTo>
                    <a:pt x="763539" y="83127"/>
                  </a:lnTo>
                  <a:lnTo>
                    <a:pt x="763539" y="36945"/>
                  </a:lnTo>
                  <a:lnTo>
                    <a:pt x="935951" y="36945"/>
                  </a:lnTo>
                  <a:lnTo>
                    <a:pt x="935951" y="0"/>
                  </a:lnTo>
                  <a:lnTo>
                    <a:pt x="1034472" y="0"/>
                  </a:lnTo>
                </a:path>
              </a:pathLst>
            </a:custGeom>
            <a:noFill/>
            <a:ln w="15875" cap="flat" cmpd="sng" algn="ctr">
              <a:solidFill>
                <a:srgbClr val="BC136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64" name="フリーフォーム: 図形 63">
              <a:extLst>
                <a:ext uri="{FF2B5EF4-FFF2-40B4-BE49-F238E27FC236}">
                  <a16:creationId xmlns:a16="http://schemas.microsoft.com/office/drawing/2014/main" id="{D1E3C734-CE0D-6E72-4800-A21ADD112DF1}"/>
                </a:ext>
              </a:extLst>
            </p:cNvPr>
            <p:cNvSpPr/>
            <p:nvPr/>
          </p:nvSpPr>
          <p:spPr bwMode="auto">
            <a:xfrm>
              <a:off x="7539164" y="2624496"/>
              <a:ext cx="2164388" cy="2278303"/>
            </a:xfrm>
            <a:custGeom>
              <a:avLst/>
              <a:gdLst>
                <a:gd name="connsiteX0" fmla="*/ 0 w 2164388"/>
                <a:gd name="connsiteY0" fmla="*/ 2278303 h 2278303"/>
                <a:gd name="connsiteX1" fmla="*/ 0 w 2164388"/>
                <a:gd name="connsiteY1" fmla="*/ 2105891 h 2278303"/>
                <a:gd name="connsiteX2" fmla="*/ 18473 w 2164388"/>
                <a:gd name="connsiteY2" fmla="*/ 2065867 h 2278303"/>
                <a:gd name="connsiteX3" fmla="*/ 18473 w 2164388"/>
                <a:gd name="connsiteY3" fmla="*/ 2019685 h 2278303"/>
                <a:gd name="connsiteX4" fmla="*/ 33867 w 2164388"/>
                <a:gd name="connsiteY4" fmla="*/ 2004291 h 2278303"/>
                <a:gd name="connsiteX5" fmla="*/ 33867 w 2164388"/>
                <a:gd name="connsiteY5" fmla="*/ 1951952 h 2278303"/>
                <a:gd name="connsiteX6" fmla="*/ 49261 w 2164388"/>
                <a:gd name="connsiteY6" fmla="*/ 1942715 h 2278303"/>
                <a:gd name="connsiteX7" fmla="*/ 49261 w 2164388"/>
                <a:gd name="connsiteY7" fmla="*/ 1887297 h 2278303"/>
                <a:gd name="connsiteX8" fmla="*/ 61576 w 2164388"/>
                <a:gd name="connsiteY8" fmla="*/ 1862667 h 2278303"/>
                <a:gd name="connsiteX9" fmla="*/ 61576 w 2164388"/>
                <a:gd name="connsiteY9" fmla="*/ 1822643 h 2278303"/>
                <a:gd name="connsiteX10" fmla="*/ 80049 w 2164388"/>
                <a:gd name="connsiteY10" fmla="*/ 1801091 h 2278303"/>
                <a:gd name="connsiteX11" fmla="*/ 80049 w 2164388"/>
                <a:gd name="connsiteY11" fmla="*/ 1708728 h 2278303"/>
                <a:gd name="connsiteX12" fmla="*/ 101600 w 2164388"/>
                <a:gd name="connsiteY12" fmla="*/ 1690255 h 2278303"/>
                <a:gd name="connsiteX13" fmla="*/ 101600 w 2164388"/>
                <a:gd name="connsiteY13" fmla="*/ 1625600 h 2278303"/>
                <a:gd name="connsiteX14" fmla="*/ 129309 w 2164388"/>
                <a:gd name="connsiteY14" fmla="*/ 1597891 h 2278303"/>
                <a:gd name="connsiteX15" fmla="*/ 129309 w 2164388"/>
                <a:gd name="connsiteY15" fmla="*/ 1554788 h 2278303"/>
                <a:gd name="connsiteX16" fmla="*/ 172412 w 2164388"/>
                <a:gd name="connsiteY16" fmla="*/ 1554788 h 2278303"/>
                <a:gd name="connsiteX17" fmla="*/ 172412 w 2164388"/>
                <a:gd name="connsiteY17" fmla="*/ 1487055 h 2278303"/>
                <a:gd name="connsiteX18" fmla="*/ 181649 w 2164388"/>
                <a:gd name="connsiteY18" fmla="*/ 1471661 h 2278303"/>
                <a:gd name="connsiteX19" fmla="*/ 203200 w 2164388"/>
                <a:gd name="connsiteY19" fmla="*/ 1471661 h 2278303"/>
                <a:gd name="connsiteX20" fmla="*/ 203200 w 2164388"/>
                <a:gd name="connsiteY20" fmla="*/ 1425479 h 2278303"/>
                <a:gd name="connsiteX21" fmla="*/ 221673 w 2164388"/>
                <a:gd name="connsiteY21" fmla="*/ 1382376 h 2278303"/>
                <a:gd name="connsiteX22" fmla="*/ 255540 w 2164388"/>
                <a:gd name="connsiteY22" fmla="*/ 1382376 h 2278303"/>
                <a:gd name="connsiteX23" fmla="*/ 255540 w 2164388"/>
                <a:gd name="connsiteY23" fmla="*/ 1342352 h 2278303"/>
                <a:gd name="connsiteX24" fmla="*/ 270933 w 2164388"/>
                <a:gd name="connsiteY24" fmla="*/ 1342352 h 2278303"/>
                <a:gd name="connsiteX25" fmla="*/ 270933 w 2164388"/>
                <a:gd name="connsiteY25" fmla="*/ 1286934 h 2278303"/>
                <a:gd name="connsiteX26" fmla="*/ 280170 w 2164388"/>
                <a:gd name="connsiteY26" fmla="*/ 1271540 h 2278303"/>
                <a:gd name="connsiteX27" fmla="*/ 298643 w 2164388"/>
                <a:gd name="connsiteY27" fmla="*/ 1271540 h 2278303"/>
                <a:gd name="connsiteX28" fmla="*/ 298643 w 2164388"/>
                <a:gd name="connsiteY28" fmla="*/ 1231515 h 2278303"/>
                <a:gd name="connsiteX29" fmla="*/ 326352 w 2164388"/>
                <a:gd name="connsiteY29" fmla="*/ 1231515 h 2278303"/>
                <a:gd name="connsiteX30" fmla="*/ 326352 w 2164388"/>
                <a:gd name="connsiteY30" fmla="*/ 1197649 h 2278303"/>
                <a:gd name="connsiteX31" fmla="*/ 335588 w 2164388"/>
                <a:gd name="connsiteY31" fmla="*/ 1197649 h 2278303"/>
                <a:gd name="connsiteX32" fmla="*/ 335588 w 2164388"/>
                <a:gd name="connsiteY32" fmla="*/ 1163782 h 2278303"/>
                <a:gd name="connsiteX33" fmla="*/ 363297 w 2164388"/>
                <a:gd name="connsiteY33" fmla="*/ 1163782 h 2278303"/>
                <a:gd name="connsiteX34" fmla="*/ 363297 w 2164388"/>
                <a:gd name="connsiteY34" fmla="*/ 1148388 h 2278303"/>
                <a:gd name="connsiteX35" fmla="*/ 375612 w 2164388"/>
                <a:gd name="connsiteY35" fmla="*/ 1148388 h 2278303"/>
                <a:gd name="connsiteX36" fmla="*/ 375612 w 2164388"/>
                <a:gd name="connsiteY36" fmla="*/ 1117600 h 2278303"/>
                <a:gd name="connsiteX37" fmla="*/ 384849 w 2164388"/>
                <a:gd name="connsiteY37" fmla="*/ 1117600 h 2278303"/>
                <a:gd name="connsiteX38" fmla="*/ 384849 w 2164388"/>
                <a:gd name="connsiteY38" fmla="*/ 1102206 h 2278303"/>
                <a:gd name="connsiteX39" fmla="*/ 400243 w 2164388"/>
                <a:gd name="connsiteY39" fmla="*/ 1102206 h 2278303"/>
                <a:gd name="connsiteX40" fmla="*/ 400243 w 2164388"/>
                <a:gd name="connsiteY40" fmla="*/ 1083734 h 2278303"/>
                <a:gd name="connsiteX41" fmla="*/ 458740 w 2164388"/>
                <a:gd name="connsiteY41" fmla="*/ 1083734 h 2278303"/>
                <a:gd name="connsiteX42" fmla="*/ 458740 w 2164388"/>
                <a:gd name="connsiteY42" fmla="*/ 1059103 h 2278303"/>
                <a:gd name="connsiteX43" fmla="*/ 489527 w 2164388"/>
                <a:gd name="connsiteY43" fmla="*/ 1059103 h 2278303"/>
                <a:gd name="connsiteX44" fmla="*/ 489527 w 2164388"/>
                <a:gd name="connsiteY44" fmla="*/ 1034473 h 2278303"/>
                <a:gd name="connsiteX45" fmla="*/ 504921 w 2164388"/>
                <a:gd name="connsiteY45" fmla="*/ 1034473 h 2278303"/>
                <a:gd name="connsiteX46" fmla="*/ 504921 w 2164388"/>
                <a:gd name="connsiteY46" fmla="*/ 1009843 h 2278303"/>
                <a:gd name="connsiteX47" fmla="*/ 514158 w 2164388"/>
                <a:gd name="connsiteY47" fmla="*/ 1009843 h 2278303"/>
                <a:gd name="connsiteX48" fmla="*/ 514158 w 2164388"/>
                <a:gd name="connsiteY48" fmla="*/ 939031 h 2278303"/>
                <a:gd name="connsiteX49" fmla="*/ 535709 w 2164388"/>
                <a:gd name="connsiteY49" fmla="*/ 939031 h 2278303"/>
                <a:gd name="connsiteX50" fmla="*/ 535709 w 2164388"/>
                <a:gd name="connsiteY50" fmla="*/ 917479 h 2278303"/>
                <a:gd name="connsiteX51" fmla="*/ 569576 w 2164388"/>
                <a:gd name="connsiteY51" fmla="*/ 917479 h 2278303"/>
                <a:gd name="connsiteX52" fmla="*/ 569576 w 2164388"/>
                <a:gd name="connsiteY52" fmla="*/ 889770 h 2278303"/>
                <a:gd name="connsiteX53" fmla="*/ 606521 w 2164388"/>
                <a:gd name="connsiteY53" fmla="*/ 889770 h 2278303"/>
                <a:gd name="connsiteX54" fmla="*/ 606521 w 2164388"/>
                <a:gd name="connsiteY54" fmla="*/ 815879 h 2278303"/>
                <a:gd name="connsiteX55" fmla="*/ 621915 w 2164388"/>
                <a:gd name="connsiteY55" fmla="*/ 815879 h 2278303"/>
                <a:gd name="connsiteX56" fmla="*/ 621915 w 2164388"/>
                <a:gd name="connsiteY56" fmla="*/ 785091 h 2278303"/>
                <a:gd name="connsiteX57" fmla="*/ 634230 w 2164388"/>
                <a:gd name="connsiteY57" fmla="*/ 785091 h 2278303"/>
                <a:gd name="connsiteX58" fmla="*/ 634230 w 2164388"/>
                <a:gd name="connsiteY58" fmla="*/ 757382 h 2278303"/>
                <a:gd name="connsiteX59" fmla="*/ 643467 w 2164388"/>
                <a:gd name="connsiteY59" fmla="*/ 757382 h 2278303"/>
                <a:gd name="connsiteX60" fmla="*/ 643467 w 2164388"/>
                <a:gd name="connsiteY60" fmla="*/ 732752 h 2278303"/>
                <a:gd name="connsiteX61" fmla="*/ 658861 w 2164388"/>
                <a:gd name="connsiteY61" fmla="*/ 732752 h 2278303"/>
                <a:gd name="connsiteX62" fmla="*/ 658861 w 2164388"/>
                <a:gd name="connsiteY62" fmla="*/ 692728 h 2278303"/>
                <a:gd name="connsiteX63" fmla="*/ 668097 w 2164388"/>
                <a:gd name="connsiteY63" fmla="*/ 692728 h 2278303"/>
                <a:gd name="connsiteX64" fmla="*/ 668097 w 2164388"/>
                <a:gd name="connsiteY64" fmla="*/ 661940 h 2278303"/>
                <a:gd name="connsiteX65" fmla="*/ 708121 w 2164388"/>
                <a:gd name="connsiteY65" fmla="*/ 661940 h 2278303"/>
                <a:gd name="connsiteX66" fmla="*/ 708121 w 2164388"/>
                <a:gd name="connsiteY66" fmla="*/ 606521 h 2278303"/>
                <a:gd name="connsiteX67" fmla="*/ 745067 w 2164388"/>
                <a:gd name="connsiteY67" fmla="*/ 606521 h 2278303"/>
                <a:gd name="connsiteX68" fmla="*/ 745067 w 2164388"/>
                <a:gd name="connsiteY68" fmla="*/ 563418 h 2278303"/>
                <a:gd name="connsiteX69" fmla="*/ 745067 w 2164388"/>
                <a:gd name="connsiteY69" fmla="*/ 532631 h 2278303"/>
                <a:gd name="connsiteX70" fmla="*/ 754303 w 2164388"/>
                <a:gd name="connsiteY70" fmla="*/ 532631 h 2278303"/>
                <a:gd name="connsiteX71" fmla="*/ 754303 w 2164388"/>
                <a:gd name="connsiteY71" fmla="*/ 498764 h 2278303"/>
                <a:gd name="connsiteX72" fmla="*/ 818958 w 2164388"/>
                <a:gd name="connsiteY72" fmla="*/ 498764 h 2278303"/>
                <a:gd name="connsiteX73" fmla="*/ 818958 w 2164388"/>
                <a:gd name="connsiteY73" fmla="*/ 467976 h 2278303"/>
                <a:gd name="connsiteX74" fmla="*/ 837430 w 2164388"/>
                <a:gd name="connsiteY74" fmla="*/ 467976 h 2278303"/>
                <a:gd name="connsiteX75" fmla="*/ 837430 w 2164388"/>
                <a:gd name="connsiteY75" fmla="*/ 443346 h 2278303"/>
                <a:gd name="connsiteX76" fmla="*/ 880533 w 2164388"/>
                <a:gd name="connsiteY76" fmla="*/ 443346 h 2278303"/>
                <a:gd name="connsiteX77" fmla="*/ 880533 w 2164388"/>
                <a:gd name="connsiteY77" fmla="*/ 415637 h 2278303"/>
                <a:gd name="connsiteX78" fmla="*/ 991370 w 2164388"/>
                <a:gd name="connsiteY78" fmla="*/ 415637 h 2278303"/>
                <a:gd name="connsiteX79" fmla="*/ 991370 w 2164388"/>
                <a:gd name="connsiteY79" fmla="*/ 354061 h 2278303"/>
                <a:gd name="connsiteX80" fmla="*/ 1179176 w 2164388"/>
                <a:gd name="connsiteY80" fmla="*/ 354061 h 2278303"/>
                <a:gd name="connsiteX81" fmla="*/ 1179176 w 2164388"/>
                <a:gd name="connsiteY81" fmla="*/ 326352 h 2278303"/>
                <a:gd name="connsiteX82" fmla="*/ 1246909 w 2164388"/>
                <a:gd name="connsiteY82" fmla="*/ 326352 h 2278303"/>
                <a:gd name="connsiteX83" fmla="*/ 1246909 w 2164388"/>
                <a:gd name="connsiteY83" fmla="*/ 292485 h 2278303"/>
                <a:gd name="connsiteX84" fmla="*/ 1274618 w 2164388"/>
                <a:gd name="connsiteY84" fmla="*/ 292485 h 2278303"/>
                <a:gd name="connsiteX85" fmla="*/ 1274618 w 2164388"/>
                <a:gd name="connsiteY85" fmla="*/ 267855 h 2278303"/>
                <a:gd name="connsiteX86" fmla="*/ 1283855 w 2164388"/>
                <a:gd name="connsiteY86" fmla="*/ 267855 h 2278303"/>
                <a:gd name="connsiteX87" fmla="*/ 1283855 w 2164388"/>
                <a:gd name="connsiteY87" fmla="*/ 233988 h 2278303"/>
                <a:gd name="connsiteX88" fmla="*/ 1373140 w 2164388"/>
                <a:gd name="connsiteY88" fmla="*/ 233988 h 2278303"/>
                <a:gd name="connsiteX89" fmla="*/ 1373140 w 2164388"/>
                <a:gd name="connsiteY89" fmla="*/ 203200 h 2278303"/>
                <a:gd name="connsiteX90" fmla="*/ 1477818 w 2164388"/>
                <a:gd name="connsiteY90" fmla="*/ 203200 h 2278303"/>
                <a:gd name="connsiteX91" fmla="*/ 1477818 w 2164388"/>
                <a:gd name="connsiteY91" fmla="*/ 163176 h 2278303"/>
                <a:gd name="connsiteX92" fmla="*/ 1548630 w 2164388"/>
                <a:gd name="connsiteY92" fmla="*/ 163176 h 2278303"/>
                <a:gd name="connsiteX93" fmla="*/ 1548630 w 2164388"/>
                <a:gd name="connsiteY93" fmla="*/ 129309 h 2278303"/>
                <a:gd name="connsiteX94" fmla="*/ 1597891 w 2164388"/>
                <a:gd name="connsiteY94" fmla="*/ 129309 h 2278303"/>
                <a:gd name="connsiteX95" fmla="*/ 1597891 w 2164388"/>
                <a:gd name="connsiteY95" fmla="*/ 95443 h 2278303"/>
                <a:gd name="connsiteX96" fmla="*/ 1656388 w 2164388"/>
                <a:gd name="connsiteY96" fmla="*/ 95443 h 2278303"/>
                <a:gd name="connsiteX97" fmla="*/ 1656388 w 2164388"/>
                <a:gd name="connsiteY97" fmla="*/ 46182 h 2278303"/>
                <a:gd name="connsiteX98" fmla="*/ 1770303 w 2164388"/>
                <a:gd name="connsiteY98" fmla="*/ 46182 h 2278303"/>
                <a:gd name="connsiteX99" fmla="*/ 1770303 w 2164388"/>
                <a:gd name="connsiteY99" fmla="*/ 0 h 2278303"/>
                <a:gd name="connsiteX100" fmla="*/ 2164388 w 2164388"/>
                <a:gd name="connsiteY100" fmla="*/ 0 h 2278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164388" h="2278303">
                  <a:moveTo>
                    <a:pt x="0" y="2278303"/>
                  </a:moveTo>
                  <a:lnTo>
                    <a:pt x="0" y="2105891"/>
                  </a:lnTo>
                  <a:lnTo>
                    <a:pt x="18473" y="2065867"/>
                  </a:lnTo>
                  <a:lnTo>
                    <a:pt x="18473" y="2019685"/>
                  </a:lnTo>
                  <a:lnTo>
                    <a:pt x="33867" y="2004291"/>
                  </a:lnTo>
                  <a:lnTo>
                    <a:pt x="33867" y="1951952"/>
                  </a:lnTo>
                  <a:lnTo>
                    <a:pt x="49261" y="1942715"/>
                  </a:lnTo>
                  <a:lnTo>
                    <a:pt x="49261" y="1887297"/>
                  </a:lnTo>
                  <a:lnTo>
                    <a:pt x="61576" y="1862667"/>
                  </a:lnTo>
                  <a:lnTo>
                    <a:pt x="61576" y="1822643"/>
                  </a:lnTo>
                  <a:lnTo>
                    <a:pt x="80049" y="1801091"/>
                  </a:lnTo>
                  <a:lnTo>
                    <a:pt x="80049" y="1708728"/>
                  </a:lnTo>
                  <a:lnTo>
                    <a:pt x="101600" y="1690255"/>
                  </a:lnTo>
                  <a:lnTo>
                    <a:pt x="101600" y="1625600"/>
                  </a:lnTo>
                  <a:lnTo>
                    <a:pt x="129309" y="1597891"/>
                  </a:lnTo>
                  <a:lnTo>
                    <a:pt x="129309" y="1554788"/>
                  </a:lnTo>
                  <a:lnTo>
                    <a:pt x="172412" y="1554788"/>
                  </a:lnTo>
                  <a:lnTo>
                    <a:pt x="172412" y="1487055"/>
                  </a:lnTo>
                  <a:lnTo>
                    <a:pt x="181649" y="1471661"/>
                  </a:lnTo>
                  <a:lnTo>
                    <a:pt x="203200" y="1471661"/>
                  </a:lnTo>
                  <a:lnTo>
                    <a:pt x="203200" y="1425479"/>
                  </a:lnTo>
                  <a:lnTo>
                    <a:pt x="221673" y="1382376"/>
                  </a:lnTo>
                  <a:lnTo>
                    <a:pt x="255540" y="1382376"/>
                  </a:lnTo>
                  <a:lnTo>
                    <a:pt x="255540" y="1342352"/>
                  </a:lnTo>
                  <a:lnTo>
                    <a:pt x="270933" y="1342352"/>
                  </a:lnTo>
                  <a:lnTo>
                    <a:pt x="270933" y="1286934"/>
                  </a:lnTo>
                  <a:lnTo>
                    <a:pt x="280170" y="1271540"/>
                  </a:lnTo>
                  <a:lnTo>
                    <a:pt x="298643" y="1271540"/>
                  </a:lnTo>
                  <a:lnTo>
                    <a:pt x="298643" y="1231515"/>
                  </a:lnTo>
                  <a:lnTo>
                    <a:pt x="326352" y="1231515"/>
                  </a:lnTo>
                  <a:lnTo>
                    <a:pt x="326352" y="1197649"/>
                  </a:lnTo>
                  <a:lnTo>
                    <a:pt x="335588" y="1197649"/>
                  </a:lnTo>
                  <a:lnTo>
                    <a:pt x="335588" y="1163782"/>
                  </a:lnTo>
                  <a:lnTo>
                    <a:pt x="363297" y="1163782"/>
                  </a:lnTo>
                  <a:lnTo>
                    <a:pt x="363297" y="1148388"/>
                  </a:lnTo>
                  <a:lnTo>
                    <a:pt x="375612" y="1148388"/>
                  </a:lnTo>
                  <a:lnTo>
                    <a:pt x="375612" y="1117600"/>
                  </a:lnTo>
                  <a:lnTo>
                    <a:pt x="384849" y="1117600"/>
                  </a:lnTo>
                  <a:lnTo>
                    <a:pt x="384849" y="1102206"/>
                  </a:lnTo>
                  <a:lnTo>
                    <a:pt x="400243" y="1102206"/>
                  </a:lnTo>
                  <a:lnTo>
                    <a:pt x="400243" y="1083734"/>
                  </a:lnTo>
                  <a:lnTo>
                    <a:pt x="458740" y="1083734"/>
                  </a:lnTo>
                  <a:lnTo>
                    <a:pt x="458740" y="1059103"/>
                  </a:lnTo>
                  <a:lnTo>
                    <a:pt x="489527" y="1059103"/>
                  </a:lnTo>
                  <a:lnTo>
                    <a:pt x="489527" y="1034473"/>
                  </a:lnTo>
                  <a:lnTo>
                    <a:pt x="504921" y="1034473"/>
                  </a:lnTo>
                  <a:lnTo>
                    <a:pt x="504921" y="1009843"/>
                  </a:lnTo>
                  <a:lnTo>
                    <a:pt x="514158" y="1009843"/>
                  </a:lnTo>
                  <a:lnTo>
                    <a:pt x="514158" y="939031"/>
                  </a:lnTo>
                  <a:lnTo>
                    <a:pt x="535709" y="939031"/>
                  </a:lnTo>
                  <a:lnTo>
                    <a:pt x="535709" y="917479"/>
                  </a:lnTo>
                  <a:lnTo>
                    <a:pt x="569576" y="917479"/>
                  </a:lnTo>
                  <a:lnTo>
                    <a:pt x="569576" y="889770"/>
                  </a:lnTo>
                  <a:lnTo>
                    <a:pt x="606521" y="889770"/>
                  </a:lnTo>
                  <a:lnTo>
                    <a:pt x="606521" y="815879"/>
                  </a:lnTo>
                  <a:lnTo>
                    <a:pt x="621915" y="815879"/>
                  </a:lnTo>
                  <a:lnTo>
                    <a:pt x="621915" y="785091"/>
                  </a:lnTo>
                  <a:lnTo>
                    <a:pt x="634230" y="785091"/>
                  </a:lnTo>
                  <a:lnTo>
                    <a:pt x="634230" y="757382"/>
                  </a:lnTo>
                  <a:lnTo>
                    <a:pt x="643467" y="757382"/>
                  </a:lnTo>
                  <a:lnTo>
                    <a:pt x="643467" y="732752"/>
                  </a:lnTo>
                  <a:lnTo>
                    <a:pt x="658861" y="732752"/>
                  </a:lnTo>
                  <a:lnTo>
                    <a:pt x="658861" y="692728"/>
                  </a:lnTo>
                  <a:lnTo>
                    <a:pt x="668097" y="692728"/>
                  </a:lnTo>
                  <a:lnTo>
                    <a:pt x="668097" y="661940"/>
                  </a:lnTo>
                  <a:lnTo>
                    <a:pt x="708121" y="661940"/>
                  </a:lnTo>
                  <a:lnTo>
                    <a:pt x="708121" y="606521"/>
                  </a:lnTo>
                  <a:lnTo>
                    <a:pt x="745067" y="606521"/>
                  </a:lnTo>
                  <a:lnTo>
                    <a:pt x="745067" y="563418"/>
                  </a:lnTo>
                  <a:lnTo>
                    <a:pt x="745067" y="532631"/>
                  </a:lnTo>
                  <a:lnTo>
                    <a:pt x="754303" y="532631"/>
                  </a:lnTo>
                  <a:lnTo>
                    <a:pt x="754303" y="498764"/>
                  </a:lnTo>
                  <a:lnTo>
                    <a:pt x="818958" y="498764"/>
                  </a:lnTo>
                  <a:lnTo>
                    <a:pt x="818958" y="467976"/>
                  </a:lnTo>
                  <a:lnTo>
                    <a:pt x="837430" y="467976"/>
                  </a:lnTo>
                  <a:lnTo>
                    <a:pt x="837430" y="443346"/>
                  </a:lnTo>
                  <a:lnTo>
                    <a:pt x="880533" y="443346"/>
                  </a:lnTo>
                  <a:lnTo>
                    <a:pt x="880533" y="415637"/>
                  </a:lnTo>
                  <a:lnTo>
                    <a:pt x="991370" y="415637"/>
                  </a:lnTo>
                  <a:lnTo>
                    <a:pt x="991370" y="354061"/>
                  </a:lnTo>
                  <a:lnTo>
                    <a:pt x="1179176" y="354061"/>
                  </a:lnTo>
                  <a:lnTo>
                    <a:pt x="1179176" y="326352"/>
                  </a:lnTo>
                  <a:lnTo>
                    <a:pt x="1246909" y="326352"/>
                  </a:lnTo>
                  <a:lnTo>
                    <a:pt x="1246909" y="292485"/>
                  </a:lnTo>
                  <a:lnTo>
                    <a:pt x="1274618" y="292485"/>
                  </a:lnTo>
                  <a:lnTo>
                    <a:pt x="1274618" y="267855"/>
                  </a:lnTo>
                  <a:lnTo>
                    <a:pt x="1283855" y="267855"/>
                  </a:lnTo>
                  <a:lnTo>
                    <a:pt x="1283855" y="233988"/>
                  </a:lnTo>
                  <a:lnTo>
                    <a:pt x="1373140" y="233988"/>
                  </a:lnTo>
                  <a:lnTo>
                    <a:pt x="1373140" y="203200"/>
                  </a:lnTo>
                  <a:lnTo>
                    <a:pt x="1477818" y="203200"/>
                  </a:lnTo>
                  <a:lnTo>
                    <a:pt x="1477818" y="163176"/>
                  </a:lnTo>
                  <a:lnTo>
                    <a:pt x="1548630" y="163176"/>
                  </a:lnTo>
                  <a:lnTo>
                    <a:pt x="1548630" y="129309"/>
                  </a:lnTo>
                  <a:lnTo>
                    <a:pt x="1597891" y="129309"/>
                  </a:lnTo>
                  <a:lnTo>
                    <a:pt x="1597891" y="95443"/>
                  </a:lnTo>
                  <a:lnTo>
                    <a:pt x="1656388" y="95443"/>
                  </a:lnTo>
                  <a:lnTo>
                    <a:pt x="1656388" y="46182"/>
                  </a:lnTo>
                  <a:lnTo>
                    <a:pt x="1770303" y="46182"/>
                  </a:lnTo>
                  <a:lnTo>
                    <a:pt x="1770303" y="0"/>
                  </a:lnTo>
                  <a:lnTo>
                    <a:pt x="2164388" y="0"/>
                  </a:lnTo>
                </a:path>
              </a:pathLst>
            </a:custGeom>
            <a:noFill/>
            <a:ln w="19050" cap="flat" cmpd="sng" algn="ctr">
              <a:solidFill>
                <a:srgbClr val="2E75B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grpSp>
    </p:spTree>
    <p:extLst>
      <p:ext uri="{BB962C8B-B14F-4D97-AF65-F5344CB8AC3E}">
        <p14:creationId xmlns:p14="http://schemas.microsoft.com/office/powerpoint/2010/main" val="652565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06082-EAAB-3F5C-9C66-AA1622F2DCA3}"/>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B777A9C7-CB3A-984C-A122-7326CC3F6DBC}"/>
              </a:ext>
            </a:extLst>
          </p:cNvPr>
          <p:cNvSpPr>
            <a:spLocks noGrp="1"/>
          </p:cNvSpPr>
          <p:nvPr>
            <p:ph type="title"/>
          </p:nvPr>
        </p:nvSpPr>
        <p:spPr/>
        <p:txBody>
          <a:bodyPr/>
          <a:lstStyle/>
          <a:p>
            <a:r>
              <a:rPr lang="ja-JP" altLang="en-US" sz="2600" b="1" dirty="0">
                <a:latin typeface="+mj-ea"/>
              </a:rPr>
              <a:t>脂肪萎縮症患者の疾患進行と死亡までの期間（海外データ）</a:t>
            </a:r>
          </a:p>
        </p:txBody>
      </p:sp>
      <p:sp>
        <p:nvSpPr>
          <p:cNvPr id="3" name="スライド番号プレースホルダー 2">
            <a:extLst>
              <a:ext uri="{FF2B5EF4-FFF2-40B4-BE49-F238E27FC236}">
                <a16:creationId xmlns:a16="http://schemas.microsoft.com/office/drawing/2014/main" id="{60DFB745-F40D-91DC-E8F5-59566BEFD4AC}"/>
              </a:ext>
            </a:extLst>
          </p:cNvPr>
          <p:cNvSpPr>
            <a:spLocks noGrp="1"/>
          </p:cNvSpPr>
          <p:nvPr>
            <p:ph type="sldNum" sz="quarter" idx="10"/>
          </p:nvPr>
        </p:nvSpPr>
        <p:spPr/>
        <p:txBody>
          <a:bodyPr/>
          <a:lstStyle/>
          <a:p>
            <a:fld id="{3C22E879-25C1-4BAC-8729-693BB4353F20}" type="slidenum">
              <a:rPr kumimoji="1" lang="ja-JP" altLang="en-US" smtClean="0"/>
              <a:t>12</a:t>
            </a:fld>
            <a:endParaRPr kumimoji="1" lang="ja-JP" altLang="en-US"/>
          </a:p>
        </p:txBody>
      </p:sp>
      <p:sp>
        <p:nvSpPr>
          <p:cNvPr id="2" name="テキスト プレースホルダー 3">
            <a:extLst>
              <a:ext uri="{FF2B5EF4-FFF2-40B4-BE49-F238E27FC236}">
                <a16:creationId xmlns:a16="http://schemas.microsoft.com/office/drawing/2014/main" id="{82CFEC46-5F79-D51D-0F54-7885B9FA1A65}"/>
              </a:ext>
            </a:extLst>
          </p:cNvPr>
          <p:cNvSpPr txBox="1">
            <a:spLocks/>
          </p:cNvSpPr>
          <p:nvPr/>
        </p:nvSpPr>
        <p:spPr>
          <a:xfrm>
            <a:off x="695325" y="916016"/>
            <a:ext cx="10801350" cy="1251625"/>
          </a:xfrm>
          <a:prstGeom prst="rect">
            <a:avLst/>
          </a:prstGeom>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R="0" lvl="0" algn="l" defTabSz="914400" rtl="0" eaLnBrk="1" fontAlgn="auto" latinLnBrk="0" hangingPunct="1">
              <a:spcBef>
                <a:spcPts val="432"/>
              </a:spcBef>
              <a:spcAft>
                <a:spcPts val="0"/>
              </a:spcAft>
              <a:buClr>
                <a:srgbClr val="B90066"/>
              </a:buClr>
              <a:buSzTx/>
              <a:buFont typeface="Wingdings" panose="05000000000000000000" pitchFamily="2" charset="2"/>
              <a:buChar char="l"/>
              <a:tabLst/>
              <a:defRPr/>
            </a:pPr>
            <a:r>
              <a:rPr kumimoji="1" lang="ja-JP" altLang="en-US" sz="1800" b="0" i="0" u="none" strike="noStrike" kern="1200" cap="none" spc="0" normalizeH="0" noProof="0" dirty="0">
                <a:ln>
                  <a:noFill/>
                </a:ln>
                <a:solidFill>
                  <a:srgbClr val="000000"/>
                </a:solidFill>
                <a:effectLst/>
                <a:uLnTx/>
                <a:uFillTx/>
                <a:latin typeface="+mn-ea"/>
                <a:cs typeface="+mn-cs"/>
              </a:rPr>
              <a:t>疾患の進行が認められるまでの平均期間</a:t>
            </a:r>
            <a:r>
              <a:rPr kumimoji="0" lang="ja-JP" altLang="en-US" sz="1800" b="0" i="0" u="none" strike="noStrike" kern="1200" cap="none" spc="0" normalizeH="0" noProof="0" dirty="0">
                <a:ln>
                  <a:noFill/>
                </a:ln>
                <a:solidFill>
                  <a:srgbClr val="000000"/>
                </a:solidFill>
                <a:effectLst/>
                <a:uLnTx/>
                <a:uFillTx/>
                <a:latin typeface="+mn-ea"/>
                <a:cs typeface="+mn-cs"/>
              </a:rPr>
              <a:t>（</a:t>
            </a:r>
            <a:r>
              <a:rPr kumimoji="0" lang="en-US" altLang="ja-JP" sz="1800" b="0" i="0" u="none" strike="noStrike" kern="1200" cap="none" spc="0" normalizeH="0" noProof="0" dirty="0">
                <a:ln>
                  <a:noFill/>
                </a:ln>
                <a:solidFill>
                  <a:srgbClr val="000000"/>
                </a:solidFill>
                <a:effectLst/>
                <a:uLnTx/>
                <a:uFillTx/>
                <a:latin typeface="+mn-ea"/>
                <a:cs typeface="+mn-cs"/>
              </a:rPr>
              <a:t>SE</a:t>
            </a:r>
            <a:r>
              <a:rPr kumimoji="0" lang="ja-JP" altLang="en-US" sz="1800" b="0" i="0" u="none" strike="noStrike" kern="1200" cap="none" spc="0" normalizeH="0" noProof="0" dirty="0">
                <a:ln>
                  <a:noFill/>
                </a:ln>
                <a:solidFill>
                  <a:srgbClr val="000000"/>
                </a:solidFill>
                <a:effectLst/>
                <a:uLnTx/>
                <a:uFillTx/>
                <a:latin typeface="+mn-ea"/>
                <a:cs typeface="+mn-cs"/>
              </a:rPr>
              <a:t>）</a:t>
            </a:r>
            <a:r>
              <a:rPr kumimoji="1" lang="ja-JP" altLang="en-US" sz="1800" b="0" i="0" u="none" strike="noStrike" kern="1200" cap="none" spc="0" normalizeH="0" noProof="0" dirty="0">
                <a:ln>
                  <a:noFill/>
                </a:ln>
                <a:solidFill>
                  <a:srgbClr val="000000"/>
                </a:solidFill>
                <a:effectLst/>
                <a:uLnTx/>
                <a:uFillTx/>
                <a:latin typeface="+mn-ea"/>
                <a:cs typeface="+mn-cs"/>
              </a:rPr>
              <a:t>は</a:t>
            </a:r>
            <a:r>
              <a:rPr kumimoji="1" lang="en-US" altLang="ja-JP" sz="1800" b="0" i="0" u="none" strike="noStrike" kern="1200" cap="none" spc="0" normalizeH="0" noProof="0" dirty="0">
                <a:ln>
                  <a:noFill/>
                </a:ln>
                <a:solidFill>
                  <a:srgbClr val="000000"/>
                </a:solidFill>
                <a:effectLst/>
                <a:uLnTx/>
                <a:uFillTx/>
                <a:latin typeface="+mn-ea"/>
                <a:cs typeface="+mn-cs"/>
              </a:rPr>
              <a:t>7.6</a:t>
            </a:r>
            <a:r>
              <a:rPr kumimoji="1" lang="ja-JP" altLang="en-US" sz="1800" b="0" i="0" u="none" strike="noStrike" kern="1200" cap="none" spc="0" normalizeH="0" noProof="0" dirty="0">
                <a:ln>
                  <a:noFill/>
                </a:ln>
                <a:solidFill>
                  <a:srgbClr val="000000"/>
                </a:solidFill>
                <a:effectLst/>
                <a:uLnTx/>
                <a:uFillTx/>
                <a:latin typeface="+mn-ea"/>
                <a:cs typeface="+mn-cs"/>
              </a:rPr>
              <a:t>（</a:t>
            </a:r>
            <a:r>
              <a:rPr kumimoji="1" lang="en-US" altLang="ja-JP" sz="1800" b="0" i="0" u="none" strike="noStrike" kern="1200" cap="none" spc="0" normalizeH="0" noProof="0" dirty="0">
                <a:ln>
                  <a:noFill/>
                </a:ln>
                <a:solidFill>
                  <a:srgbClr val="000000"/>
                </a:solidFill>
                <a:effectLst/>
                <a:uLnTx/>
                <a:uFillTx/>
                <a:latin typeface="+mn-ea"/>
                <a:cs typeface="+mn-cs"/>
              </a:rPr>
              <a:t>0.8</a:t>
            </a:r>
            <a:r>
              <a:rPr kumimoji="1" lang="ja-JP" altLang="en-US" sz="1800" b="0" i="0" u="none" strike="noStrike" kern="1200" cap="none" spc="0" normalizeH="0" noProof="0" dirty="0">
                <a:ln>
                  <a:noFill/>
                </a:ln>
                <a:solidFill>
                  <a:srgbClr val="000000"/>
                </a:solidFill>
                <a:effectLst/>
                <a:uLnTx/>
                <a:uFillTx/>
                <a:latin typeface="+mn-ea"/>
                <a:cs typeface="+mn-cs"/>
              </a:rPr>
              <a:t>）年であり、</a:t>
            </a:r>
            <a:r>
              <a:rPr kumimoji="0" lang="ja-JP" altLang="en-US" sz="1800" b="0" i="0" u="none" strike="noStrike" kern="1200" cap="none" spc="0" normalizeH="0" noProof="0" dirty="0">
                <a:ln>
                  <a:noFill/>
                </a:ln>
                <a:solidFill>
                  <a:srgbClr val="000000"/>
                </a:solidFill>
                <a:effectLst/>
                <a:uLnTx/>
                <a:uFillTx/>
                <a:latin typeface="+mn-ea"/>
                <a:cs typeface="+mn-cs"/>
              </a:rPr>
              <a:t>全身性脂肪萎縮症（</a:t>
            </a:r>
            <a:r>
              <a:rPr kumimoji="0" lang="en-US" altLang="ja-JP" sz="1800" b="0" i="0" u="none" strike="noStrike" kern="1200" cap="none" spc="0" normalizeH="0" noProof="0" dirty="0">
                <a:ln>
                  <a:noFill/>
                </a:ln>
                <a:solidFill>
                  <a:srgbClr val="000000"/>
                </a:solidFill>
                <a:effectLst/>
                <a:uLnTx/>
                <a:uFillTx/>
                <a:latin typeface="+mn-ea"/>
                <a:cs typeface="+mn-cs"/>
              </a:rPr>
              <a:t>GL</a:t>
            </a:r>
            <a:r>
              <a:rPr kumimoji="0" lang="ja-JP" altLang="en-US" sz="1800" b="0" i="0" u="none" strike="noStrike" kern="1200" cap="none" spc="0" normalizeH="0" noProof="0" dirty="0">
                <a:ln>
                  <a:noFill/>
                </a:ln>
                <a:solidFill>
                  <a:srgbClr val="000000"/>
                </a:solidFill>
                <a:effectLst/>
                <a:uLnTx/>
                <a:uFillTx/>
                <a:latin typeface="+mn-ea"/>
                <a:cs typeface="+mn-cs"/>
              </a:rPr>
              <a:t>）</a:t>
            </a:r>
            <a:r>
              <a:rPr kumimoji="1" lang="ja-JP" altLang="en-US" sz="1800" b="0" i="0" u="none" strike="noStrike" kern="1200" cap="none" spc="0" normalizeH="0" noProof="0" dirty="0">
                <a:ln>
                  <a:noFill/>
                </a:ln>
                <a:solidFill>
                  <a:srgbClr val="000000"/>
                </a:solidFill>
                <a:effectLst/>
                <a:uLnTx/>
                <a:uFillTx/>
                <a:latin typeface="+mn-ea"/>
                <a:cs typeface="+mn-cs"/>
              </a:rPr>
              <a:t>患者と</a:t>
            </a:r>
            <a:r>
              <a:rPr kumimoji="0" lang="ja-JP" altLang="en-US" sz="1800" b="0" i="0" u="none" strike="noStrike" kern="1200" cap="none" spc="0" normalizeH="0" noProof="0" dirty="0">
                <a:ln>
                  <a:noFill/>
                </a:ln>
                <a:solidFill>
                  <a:srgbClr val="000000"/>
                </a:solidFill>
                <a:effectLst/>
                <a:uLnTx/>
                <a:uFillTx/>
                <a:latin typeface="+mn-ea"/>
                <a:cs typeface="+mn-cs"/>
              </a:rPr>
              <a:t>部分性脂肪萎縮症（</a:t>
            </a:r>
            <a:r>
              <a:rPr kumimoji="0" lang="en-US" altLang="ja-JP" sz="1800" b="0" i="0" u="none" strike="noStrike" kern="1200" cap="none" spc="0" normalizeH="0" noProof="0" dirty="0">
                <a:ln>
                  <a:noFill/>
                </a:ln>
                <a:solidFill>
                  <a:srgbClr val="000000"/>
                </a:solidFill>
                <a:effectLst/>
                <a:uLnTx/>
                <a:uFillTx/>
                <a:latin typeface="+mn-ea"/>
                <a:cs typeface="+mn-cs"/>
              </a:rPr>
              <a:t>PL</a:t>
            </a:r>
            <a:r>
              <a:rPr kumimoji="0" lang="ja-JP" altLang="en-US" sz="1800" b="0" i="0" u="none" strike="noStrike" kern="1200" cap="none" spc="0" normalizeH="0" noProof="0" dirty="0">
                <a:ln>
                  <a:noFill/>
                </a:ln>
                <a:solidFill>
                  <a:srgbClr val="000000"/>
                </a:solidFill>
                <a:effectLst/>
                <a:uLnTx/>
                <a:uFillTx/>
                <a:latin typeface="+mn-ea"/>
                <a:cs typeface="+mn-cs"/>
              </a:rPr>
              <a:t>）</a:t>
            </a:r>
            <a:r>
              <a:rPr kumimoji="1" lang="ja-JP" altLang="en-US" sz="1800" b="0" i="0" u="none" strike="noStrike" kern="1200" cap="none" spc="0" normalizeH="0" noProof="0" dirty="0">
                <a:ln>
                  <a:noFill/>
                </a:ln>
                <a:solidFill>
                  <a:srgbClr val="000000"/>
                </a:solidFill>
                <a:effectLst/>
                <a:uLnTx/>
                <a:uFillTx/>
                <a:latin typeface="+mn-ea"/>
                <a:cs typeface="+mn-cs"/>
              </a:rPr>
              <a:t>患者の間に統計的有意差はなかった（</a:t>
            </a:r>
            <a:r>
              <a:rPr kumimoji="1" lang="en-US" altLang="ja-JP" sz="1800" b="0" i="1" u="none" strike="noStrike" kern="1200" cap="none" spc="0" normalizeH="0" noProof="0" dirty="0">
                <a:ln>
                  <a:noFill/>
                </a:ln>
                <a:solidFill>
                  <a:srgbClr val="000000"/>
                </a:solidFill>
                <a:effectLst/>
                <a:uLnTx/>
                <a:uFillTx/>
                <a:latin typeface="+mn-ea"/>
                <a:cs typeface="+mn-cs"/>
              </a:rPr>
              <a:t>p</a:t>
            </a:r>
            <a:r>
              <a:rPr kumimoji="0" lang="en-US" altLang="ja-JP" sz="1800" b="0" i="0" u="none" strike="noStrike" kern="1200" cap="none" spc="0" normalizeH="0" noProof="0" dirty="0">
                <a:ln>
                  <a:noFill/>
                </a:ln>
                <a:solidFill>
                  <a:srgbClr val="000000"/>
                </a:solidFill>
                <a:effectLst/>
                <a:uLnTx/>
                <a:uFillTx/>
                <a:latin typeface="+mn-ea"/>
                <a:cs typeface="+mn-cs"/>
              </a:rPr>
              <a:t>=0.393</a:t>
            </a:r>
            <a:r>
              <a:rPr kumimoji="0" lang="ja-JP" altLang="en-US" sz="1800" b="0" i="0" u="none" strike="noStrike" kern="1200" cap="none" spc="0" normalizeH="0" noProof="0" dirty="0">
                <a:ln>
                  <a:noFill/>
                </a:ln>
                <a:solidFill>
                  <a:srgbClr val="000000"/>
                </a:solidFill>
                <a:effectLst/>
                <a:uLnTx/>
                <a:uFillTx/>
                <a:latin typeface="+mn-ea"/>
                <a:cs typeface="+mn-cs"/>
              </a:rPr>
              <a:t>、</a:t>
            </a:r>
            <a:r>
              <a:rPr kumimoji="0" lang="en-US" altLang="ja-JP" sz="1800" b="0" i="0" u="none" strike="noStrike" kern="1200" cap="none" spc="0" normalizeH="0" noProof="0" dirty="0">
                <a:ln>
                  <a:noFill/>
                </a:ln>
                <a:solidFill>
                  <a:srgbClr val="000000"/>
                </a:solidFill>
                <a:effectLst/>
                <a:uLnTx/>
                <a:uFillTx/>
                <a:latin typeface="+mn-ea"/>
                <a:cs typeface="+mn-cs"/>
              </a:rPr>
              <a:t>log-rank</a:t>
            </a:r>
            <a:r>
              <a:rPr kumimoji="0" lang="ja-JP" altLang="en-US" sz="1800" b="0" i="0" u="none" strike="noStrike" kern="1200" cap="none" spc="0" normalizeH="0" noProof="0" dirty="0">
                <a:ln>
                  <a:noFill/>
                </a:ln>
                <a:solidFill>
                  <a:srgbClr val="000000"/>
                </a:solidFill>
                <a:effectLst/>
                <a:uLnTx/>
                <a:uFillTx/>
                <a:latin typeface="+mn-ea"/>
                <a:cs typeface="+mn-cs"/>
              </a:rPr>
              <a:t>検定</a:t>
            </a:r>
            <a:r>
              <a:rPr kumimoji="1" lang="ja-JP" altLang="en-US" sz="1800" b="0" i="0" u="none" strike="noStrike" kern="1200" cap="none" spc="0" normalizeH="0" noProof="0" dirty="0">
                <a:ln>
                  <a:noFill/>
                </a:ln>
                <a:solidFill>
                  <a:srgbClr val="000000"/>
                </a:solidFill>
                <a:effectLst/>
                <a:uLnTx/>
                <a:uFillTx/>
                <a:latin typeface="+mn-ea"/>
                <a:cs typeface="+mn-cs"/>
              </a:rPr>
              <a:t>）</a:t>
            </a:r>
            <a:endParaRPr lang="en-US" altLang="ja-JP" sz="1800" dirty="0">
              <a:solidFill>
                <a:srgbClr val="000000"/>
              </a:solidFill>
              <a:latin typeface="+mn-ea"/>
            </a:endParaRPr>
          </a:p>
          <a:p>
            <a:pPr marR="0" lvl="0" algn="l" defTabSz="914400" rtl="0" eaLnBrk="1" fontAlgn="auto" latinLnBrk="0" hangingPunct="1">
              <a:spcBef>
                <a:spcPts val="432"/>
              </a:spcBef>
              <a:spcAft>
                <a:spcPts val="0"/>
              </a:spcAft>
              <a:buClr>
                <a:srgbClr val="B90066"/>
              </a:buClr>
              <a:buSzTx/>
              <a:buFont typeface="Wingdings" panose="05000000000000000000" pitchFamily="2" charset="2"/>
              <a:buChar char="l"/>
              <a:tabLst/>
              <a:defRPr/>
            </a:pPr>
            <a:r>
              <a:rPr kumimoji="1" lang="ja-JP" altLang="en-US" sz="1800" b="0" i="0" u="none" strike="noStrike" kern="1200" cap="none" spc="0" normalizeH="0" noProof="0" dirty="0">
                <a:ln>
                  <a:noFill/>
                </a:ln>
                <a:solidFill>
                  <a:srgbClr val="000000"/>
                </a:solidFill>
                <a:effectLst/>
                <a:uLnTx/>
                <a:uFillTx/>
                <a:latin typeface="+mn-ea"/>
                <a:cs typeface="+mn-cs"/>
              </a:rPr>
              <a:t>死亡までの平均期間は、</a:t>
            </a:r>
            <a:r>
              <a:rPr kumimoji="0" lang="en-US" altLang="ja-JP" sz="1800" b="0" i="0" u="none" strike="noStrike" kern="1200" cap="none" spc="0" normalizeH="0" noProof="0" dirty="0">
                <a:ln>
                  <a:noFill/>
                </a:ln>
                <a:solidFill>
                  <a:srgbClr val="000000"/>
                </a:solidFill>
                <a:effectLst/>
                <a:uLnTx/>
                <a:uFillTx/>
                <a:latin typeface="+mn-ea"/>
                <a:cs typeface="+mn-cs"/>
              </a:rPr>
              <a:t>GL</a:t>
            </a:r>
            <a:r>
              <a:rPr kumimoji="1" lang="ja-JP" altLang="en-US" sz="1800" b="0" i="0" u="none" strike="noStrike" kern="1200" cap="none" spc="0" normalizeH="0" noProof="0" dirty="0">
                <a:ln>
                  <a:noFill/>
                </a:ln>
                <a:solidFill>
                  <a:srgbClr val="000000"/>
                </a:solidFill>
                <a:effectLst/>
                <a:uLnTx/>
                <a:uFillTx/>
                <a:latin typeface="+mn-ea"/>
                <a:cs typeface="+mn-cs"/>
              </a:rPr>
              <a:t>患者が</a:t>
            </a:r>
            <a:r>
              <a:rPr kumimoji="1" lang="en-US" altLang="ja-JP" sz="1800" b="0" i="0" u="none" strike="noStrike" kern="1200" cap="none" spc="0" normalizeH="0" noProof="0" dirty="0">
                <a:ln>
                  <a:noFill/>
                </a:ln>
                <a:solidFill>
                  <a:srgbClr val="000000"/>
                </a:solidFill>
                <a:effectLst/>
                <a:uLnTx/>
                <a:uFillTx/>
                <a:latin typeface="+mn-ea"/>
                <a:cs typeface="+mn-cs"/>
              </a:rPr>
              <a:t>51.2</a:t>
            </a:r>
            <a:r>
              <a:rPr kumimoji="1" lang="ja-JP" altLang="en-US" sz="1800" b="0" i="0" u="none" strike="noStrike" kern="1200" cap="none" spc="0" normalizeH="0" noProof="0" dirty="0">
                <a:ln>
                  <a:noFill/>
                </a:ln>
                <a:solidFill>
                  <a:srgbClr val="000000"/>
                </a:solidFill>
                <a:effectLst/>
                <a:uLnTx/>
                <a:uFillTx/>
                <a:latin typeface="+mn-ea"/>
                <a:cs typeface="+mn-cs"/>
              </a:rPr>
              <a:t>（</a:t>
            </a:r>
            <a:r>
              <a:rPr kumimoji="1" lang="en-US" altLang="ja-JP" sz="1800" b="0" i="0" u="none" strike="noStrike" kern="1200" cap="none" spc="0" normalizeH="0" noProof="0" dirty="0">
                <a:ln>
                  <a:noFill/>
                </a:ln>
                <a:solidFill>
                  <a:srgbClr val="000000"/>
                </a:solidFill>
                <a:effectLst/>
                <a:uLnTx/>
                <a:uFillTx/>
                <a:latin typeface="+mn-ea"/>
                <a:cs typeface="+mn-cs"/>
              </a:rPr>
              <a:t>3.5</a:t>
            </a:r>
            <a:r>
              <a:rPr kumimoji="1" lang="ja-JP" altLang="en-US" sz="1800" b="0" i="0" u="none" strike="noStrike" kern="1200" cap="none" spc="0" normalizeH="0" noProof="0" dirty="0">
                <a:ln>
                  <a:noFill/>
                </a:ln>
                <a:solidFill>
                  <a:srgbClr val="000000"/>
                </a:solidFill>
                <a:effectLst/>
                <a:uLnTx/>
                <a:uFillTx/>
                <a:latin typeface="+mn-ea"/>
                <a:cs typeface="+mn-cs"/>
              </a:rPr>
              <a:t>）年、</a:t>
            </a:r>
            <a:r>
              <a:rPr kumimoji="0" lang="en-US" altLang="ja-JP" sz="1800" b="0" i="0" u="none" strike="noStrike" kern="1200" cap="none" spc="0" normalizeH="0" noProof="0" dirty="0">
                <a:ln>
                  <a:noFill/>
                </a:ln>
                <a:solidFill>
                  <a:srgbClr val="000000"/>
                </a:solidFill>
                <a:effectLst/>
                <a:uLnTx/>
                <a:uFillTx/>
                <a:latin typeface="+mn-ea"/>
                <a:cs typeface="+mn-cs"/>
              </a:rPr>
              <a:t>PL</a:t>
            </a:r>
            <a:r>
              <a:rPr kumimoji="1" lang="ja-JP" altLang="en-US" sz="1800" b="0" i="0" u="none" strike="noStrike" kern="1200" cap="none" spc="0" normalizeH="0" noProof="0" dirty="0">
                <a:ln>
                  <a:noFill/>
                </a:ln>
                <a:solidFill>
                  <a:srgbClr val="000000"/>
                </a:solidFill>
                <a:effectLst/>
                <a:uLnTx/>
                <a:uFillTx/>
                <a:latin typeface="+mn-ea"/>
                <a:cs typeface="+mn-cs"/>
              </a:rPr>
              <a:t>患者が</a:t>
            </a:r>
            <a:r>
              <a:rPr kumimoji="1" lang="en-US" altLang="ja-JP" sz="1800" b="0" i="0" u="none" strike="noStrike" kern="1200" cap="none" spc="0" normalizeH="0" noProof="0" dirty="0">
                <a:ln>
                  <a:noFill/>
                </a:ln>
                <a:solidFill>
                  <a:srgbClr val="000000"/>
                </a:solidFill>
                <a:effectLst/>
                <a:uLnTx/>
                <a:uFillTx/>
                <a:latin typeface="+mn-ea"/>
                <a:cs typeface="+mn-cs"/>
              </a:rPr>
              <a:t>66.6</a:t>
            </a:r>
            <a:r>
              <a:rPr kumimoji="1" lang="ja-JP" altLang="en-US" sz="1800" b="0" i="0" u="none" strike="noStrike" kern="1200" cap="none" spc="0" normalizeH="0" noProof="0" dirty="0">
                <a:ln>
                  <a:noFill/>
                </a:ln>
                <a:solidFill>
                  <a:srgbClr val="000000"/>
                </a:solidFill>
                <a:effectLst/>
                <a:uLnTx/>
                <a:uFillTx/>
                <a:latin typeface="+mn-ea"/>
                <a:cs typeface="+mn-cs"/>
              </a:rPr>
              <a:t>（</a:t>
            </a:r>
            <a:r>
              <a:rPr kumimoji="1" lang="en-US" altLang="ja-JP" sz="1800" b="0" i="0" u="none" strike="noStrike" kern="1200" cap="none" spc="0" normalizeH="0" noProof="0" dirty="0">
                <a:ln>
                  <a:noFill/>
                </a:ln>
                <a:solidFill>
                  <a:srgbClr val="000000"/>
                </a:solidFill>
                <a:effectLst/>
                <a:uLnTx/>
                <a:uFillTx/>
                <a:latin typeface="+mn-ea"/>
                <a:cs typeface="+mn-cs"/>
              </a:rPr>
              <a:t>1.0</a:t>
            </a:r>
            <a:r>
              <a:rPr kumimoji="1" lang="ja-JP" altLang="en-US" sz="1800" b="0" i="0" u="none" strike="noStrike" kern="1200" cap="none" spc="0" normalizeH="0" noProof="0" dirty="0">
                <a:ln>
                  <a:noFill/>
                </a:ln>
                <a:solidFill>
                  <a:srgbClr val="000000"/>
                </a:solidFill>
                <a:effectLst/>
                <a:uLnTx/>
                <a:uFillTx/>
                <a:latin typeface="+mn-ea"/>
                <a:cs typeface="+mn-cs"/>
              </a:rPr>
              <a:t>）年であり、</a:t>
            </a:r>
            <a:r>
              <a:rPr kumimoji="0" lang="en-US" altLang="ja-JP" sz="1800" b="0" i="0" u="none" strike="noStrike" kern="1200" cap="none" spc="0" normalizeH="0" noProof="0" dirty="0">
                <a:ln>
                  <a:noFill/>
                </a:ln>
                <a:solidFill>
                  <a:srgbClr val="000000"/>
                </a:solidFill>
                <a:effectLst/>
                <a:uLnTx/>
                <a:uFillTx/>
                <a:latin typeface="+mn-ea"/>
                <a:cs typeface="+mn-cs"/>
              </a:rPr>
              <a:t>GL</a:t>
            </a:r>
            <a:r>
              <a:rPr kumimoji="1" lang="ja-JP" altLang="en-US" sz="1800" b="0" i="0" u="none" strike="noStrike" kern="1200" cap="none" spc="0" normalizeH="0" noProof="0" dirty="0">
                <a:ln>
                  <a:noFill/>
                </a:ln>
                <a:solidFill>
                  <a:srgbClr val="000000"/>
                </a:solidFill>
                <a:effectLst/>
                <a:uLnTx/>
                <a:uFillTx/>
                <a:latin typeface="+mn-ea"/>
                <a:cs typeface="+mn-cs"/>
              </a:rPr>
              <a:t>患者は</a:t>
            </a:r>
            <a:r>
              <a:rPr kumimoji="0" lang="en-US" altLang="ja-JP" sz="1800" b="0" i="0" u="none" strike="noStrike" kern="1200" cap="none" spc="0" normalizeH="0" noProof="0" dirty="0">
                <a:ln>
                  <a:noFill/>
                </a:ln>
                <a:solidFill>
                  <a:srgbClr val="000000"/>
                </a:solidFill>
                <a:effectLst/>
                <a:uLnTx/>
                <a:uFillTx/>
                <a:latin typeface="+mn-ea"/>
                <a:cs typeface="+mn-cs"/>
              </a:rPr>
              <a:t>PL</a:t>
            </a:r>
            <a:r>
              <a:rPr kumimoji="1" lang="ja-JP" altLang="en-US" sz="1800" b="0" i="0" u="none" strike="noStrike" kern="1200" cap="none" spc="0" normalizeH="0" noProof="0" dirty="0">
                <a:ln>
                  <a:noFill/>
                </a:ln>
                <a:solidFill>
                  <a:srgbClr val="000000"/>
                </a:solidFill>
                <a:effectLst/>
                <a:uLnTx/>
                <a:uFillTx/>
                <a:latin typeface="+mn-ea"/>
                <a:cs typeface="+mn-cs"/>
              </a:rPr>
              <a:t>患者と比較して短かった</a:t>
            </a:r>
            <a:r>
              <a:rPr kumimoji="0" lang="ja-JP" altLang="en-US" sz="1800" b="0" i="0" u="none" strike="noStrike" kern="1200" cap="none" spc="0" normalizeH="0" noProof="0" dirty="0">
                <a:ln>
                  <a:noFill/>
                </a:ln>
                <a:solidFill>
                  <a:srgbClr val="000000"/>
                </a:solidFill>
                <a:effectLst/>
                <a:uLnTx/>
                <a:uFillTx/>
                <a:latin typeface="+mn-ea"/>
                <a:cs typeface="+mn-cs"/>
              </a:rPr>
              <a:t>（</a:t>
            </a:r>
            <a:r>
              <a:rPr kumimoji="0" lang="en-US" altLang="ja-JP" sz="1800" b="0" i="1" u="none" strike="noStrike" kern="1200" cap="none" spc="0" normalizeH="0" noProof="0" dirty="0">
                <a:ln>
                  <a:noFill/>
                </a:ln>
                <a:solidFill>
                  <a:srgbClr val="000000"/>
                </a:solidFill>
                <a:effectLst/>
                <a:uLnTx/>
                <a:uFillTx/>
                <a:latin typeface="+mn-ea"/>
                <a:cs typeface="+mn-cs"/>
              </a:rPr>
              <a:t>p</a:t>
            </a:r>
            <a:r>
              <a:rPr kumimoji="0" lang="en-US" altLang="ja-JP" sz="1800" b="0" i="0" u="none" strike="noStrike" kern="1200" cap="none" spc="0" normalizeH="0" noProof="0" dirty="0">
                <a:ln>
                  <a:noFill/>
                </a:ln>
                <a:solidFill>
                  <a:srgbClr val="000000"/>
                </a:solidFill>
                <a:effectLst/>
                <a:uLnTx/>
                <a:uFillTx/>
                <a:latin typeface="+mn-ea"/>
                <a:cs typeface="+mn-cs"/>
              </a:rPr>
              <a:t>&lt;0.001</a:t>
            </a:r>
            <a:r>
              <a:rPr kumimoji="0" lang="ja-JP" altLang="en-US" sz="1800" b="0" i="0" u="none" strike="noStrike" kern="1200" cap="none" spc="0" normalizeH="0" noProof="0" dirty="0">
                <a:ln>
                  <a:noFill/>
                </a:ln>
                <a:solidFill>
                  <a:srgbClr val="000000"/>
                </a:solidFill>
                <a:effectLst/>
                <a:uLnTx/>
                <a:uFillTx/>
                <a:latin typeface="+mn-ea"/>
                <a:cs typeface="+mn-cs"/>
              </a:rPr>
              <a:t>、</a:t>
            </a:r>
            <a:r>
              <a:rPr kumimoji="0" lang="en-US" altLang="ja-JP" sz="1800" b="0" i="0" u="none" strike="noStrike" kern="1200" cap="none" spc="0" normalizeH="0" noProof="0" dirty="0">
                <a:ln>
                  <a:noFill/>
                </a:ln>
                <a:solidFill>
                  <a:srgbClr val="000000"/>
                </a:solidFill>
                <a:effectLst/>
                <a:uLnTx/>
                <a:uFillTx/>
                <a:latin typeface="+mn-ea"/>
                <a:cs typeface="+mn-cs"/>
              </a:rPr>
              <a:t>log-rank</a:t>
            </a:r>
            <a:r>
              <a:rPr kumimoji="0" lang="ja-JP" altLang="en-US" sz="1800" b="0" i="0" u="none" strike="noStrike" kern="1200" cap="none" spc="0" normalizeH="0" noProof="0" dirty="0">
                <a:ln>
                  <a:noFill/>
                </a:ln>
                <a:solidFill>
                  <a:srgbClr val="000000"/>
                </a:solidFill>
                <a:effectLst/>
                <a:uLnTx/>
                <a:uFillTx/>
                <a:latin typeface="+mn-ea"/>
                <a:cs typeface="+mn-cs"/>
              </a:rPr>
              <a:t>検定）</a:t>
            </a:r>
            <a:endParaRPr kumimoji="1" lang="ja-JP" altLang="en-US" sz="1800" b="0" i="0" u="none" strike="noStrike" kern="1200" cap="none" spc="0" normalizeH="0" noProof="0" dirty="0">
              <a:ln>
                <a:noFill/>
              </a:ln>
              <a:solidFill>
                <a:srgbClr val="000000"/>
              </a:solidFill>
              <a:effectLst/>
              <a:uLnTx/>
              <a:uFillTx/>
              <a:latin typeface="+mn-ea"/>
              <a:cs typeface="+mn-cs"/>
            </a:endParaRPr>
          </a:p>
        </p:txBody>
      </p:sp>
      <p:sp>
        <p:nvSpPr>
          <p:cNvPr id="6" name="テキスト ボックス 5">
            <a:extLst>
              <a:ext uri="{FF2B5EF4-FFF2-40B4-BE49-F238E27FC236}">
                <a16:creationId xmlns:a16="http://schemas.microsoft.com/office/drawing/2014/main" id="{A6493A3C-FE16-AA66-FB39-A699FB053C3D}"/>
              </a:ext>
            </a:extLst>
          </p:cNvPr>
          <p:cNvSpPr txBox="1"/>
          <p:nvPr/>
        </p:nvSpPr>
        <p:spPr>
          <a:xfrm>
            <a:off x="695326" y="5419511"/>
            <a:ext cx="10801350" cy="1200329"/>
          </a:xfrm>
          <a:prstGeom prst="rect">
            <a:avLst/>
          </a:prstGeom>
          <a:noFill/>
        </p:spPr>
        <p:txBody>
          <a:bodyPr wrap="square">
            <a:spAutoFit/>
          </a:bodyPr>
          <a:lstStyle/>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目的</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医療カルテ情報を利用して脂肪萎縮症の治療を受けたことがない</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および</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患者の自然歴を評価すること</a:t>
            </a:r>
          </a:p>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対象</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2015</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年</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月</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日より前に</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または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HIV</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関連脂肪萎縮症を除く）と診断され、脂肪萎縮症の治療を受けたことがない患者</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230</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81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149</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a:t>
            </a:r>
          </a:p>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方法</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2017</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年</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3</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月</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6</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日から</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2018</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年</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3</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月</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20</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日にデータを抽出し、カルテレビューを実施した。研究観察期間は患者の出生から追跡不能、死亡、またはカルテ抽出日のいずれか早い日までとした（ベースライン期間は出生から</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または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の診断日まで、追跡期間は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または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の診断日から観察期間の終了日まで）</a:t>
            </a:r>
          </a:p>
          <a:p>
            <a:pPr marL="719138" marR="0" lvl="0" indent="-719138"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解析計画</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疾患の進行が認められるまでの期間、死亡までの期間の算出には</a:t>
            </a:r>
            <a:r>
              <a:rPr kumimoji="1" lang="en-US" altLang="ja-JP" sz="1000" b="0" i="0" u="none" strike="noStrike" kern="1200" cap="none" spc="0" normalizeH="0" baseline="0" noProof="0" dirty="0" err="1">
                <a:ln>
                  <a:noFill/>
                </a:ln>
                <a:solidFill>
                  <a:srgbClr val="000000"/>
                </a:solidFill>
                <a:effectLst/>
                <a:uLnTx/>
                <a:uFillTx/>
                <a:latin typeface="+mn-ea"/>
                <a:ea typeface="+mn-ea"/>
                <a:cs typeface="Arial" pitchFamily="34" charset="0"/>
              </a:rPr>
              <a:t>kaplan</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‐Meier</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法を使用した。</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患者群と</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患者群の比較には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log-rank</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検定を実施した</a:t>
            </a:r>
          </a:p>
          <a:p>
            <a:pPr marL="719138" marR="0" lvl="0" indent="-719138"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リミテーション</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①研究デザインが脂肪萎縮症患者に対するコンセンサススクリーニングプロトコルが発表される前に検討されたため、脂肪萎縮症患者の多臓器障害を確実にとらえる方法でデータ収集が実施されなかった　②より重症度の低い患者への選択バイアスが生じた可能性がある　③代謝障害および臓器異常の有無は過小評価された可能性がある　④観察期間中の死亡者数が限られていた　⑤データ収集方法が限られたため、脂肪萎縮症の臨床負担推定値の正確性に影響する可能性がある　⑥データ入力エラーが結果の正確性に影響する可能性がある</a:t>
            </a:r>
          </a:p>
        </p:txBody>
      </p:sp>
      <p:sp>
        <p:nvSpPr>
          <p:cNvPr id="37" name="テキスト ボックス 36">
            <a:extLst>
              <a:ext uri="{FF2B5EF4-FFF2-40B4-BE49-F238E27FC236}">
                <a16:creationId xmlns:a16="http://schemas.microsoft.com/office/drawing/2014/main" id="{7BD214C6-253F-D5C6-0502-2A87DA4C0292}"/>
              </a:ext>
            </a:extLst>
          </p:cNvPr>
          <p:cNvSpPr txBox="1"/>
          <p:nvPr/>
        </p:nvSpPr>
        <p:spPr>
          <a:xfrm>
            <a:off x="703541" y="5186783"/>
            <a:ext cx="1026243" cy="253916"/>
          </a:xfrm>
          <a:prstGeom prst="rect">
            <a:avLst/>
          </a:prstGeom>
          <a:noFill/>
        </p:spPr>
        <p:txBody>
          <a:bodyPr wrap="none">
            <a:spAutoFit/>
          </a:bodyPr>
          <a:lstStyle/>
          <a:p>
            <a:pPr defTabSz="457200" eaLnBrk="1" fontAlgn="auto" hangingPunct="1">
              <a:spcBef>
                <a:spcPts val="0"/>
              </a:spcBef>
              <a:spcAft>
                <a:spcPts val="0"/>
              </a:spcAft>
            </a:pPr>
            <a:r>
              <a:rPr kumimoji="0" lang="en-US" altLang="ja-JP" sz="1050" dirty="0">
                <a:solidFill>
                  <a:srgbClr val="1B1B1B"/>
                </a:solidFill>
                <a:latin typeface="+mn-ea"/>
                <a:ea typeface="+mn-ea"/>
              </a:rPr>
              <a:t>SE</a:t>
            </a:r>
            <a:r>
              <a:rPr kumimoji="0" lang="ja-JP" altLang="en-US" sz="1050" dirty="0">
                <a:solidFill>
                  <a:srgbClr val="1B1B1B"/>
                </a:solidFill>
                <a:latin typeface="+mn-ea"/>
                <a:ea typeface="+mn-ea"/>
              </a:rPr>
              <a:t>：標準誤差</a:t>
            </a:r>
            <a:endParaRPr kumimoji="0" lang="ja-JP" altLang="en-US" sz="1050" dirty="0">
              <a:solidFill>
                <a:srgbClr val="000000"/>
              </a:solidFill>
              <a:latin typeface="+mn-ea"/>
              <a:ea typeface="+mn-ea"/>
            </a:endParaRPr>
          </a:p>
        </p:txBody>
      </p:sp>
      <p:grpSp>
        <p:nvGrpSpPr>
          <p:cNvPr id="63" name="グループ化 62">
            <a:extLst>
              <a:ext uri="{FF2B5EF4-FFF2-40B4-BE49-F238E27FC236}">
                <a16:creationId xmlns:a16="http://schemas.microsoft.com/office/drawing/2014/main" id="{F88A0538-A51F-1DF9-1047-D47EF6A33319}"/>
              </a:ext>
            </a:extLst>
          </p:cNvPr>
          <p:cNvGrpSpPr/>
          <p:nvPr/>
        </p:nvGrpSpPr>
        <p:grpSpPr>
          <a:xfrm>
            <a:off x="1667478" y="2268064"/>
            <a:ext cx="3693816" cy="3115930"/>
            <a:chOff x="1667478" y="2224519"/>
            <a:chExt cx="3693816" cy="3115930"/>
          </a:xfrm>
        </p:grpSpPr>
        <p:grpSp>
          <p:nvGrpSpPr>
            <p:cNvPr id="12" name="グループ化 11">
              <a:extLst>
                <a:ext uri="{FF2B5EF4-FFF2-40B4-BE49-F238E27FC236}">
                  <a16:creationId xmlns:a16="http://schemas.microsoft.com/office/drawing/2014/main" id="{5A8A5ECB-8D0E-AFA7-0A62-FF1D63ACDA38}"/>
                </a:ext>
              </a:extLst>
            </p:cNvPr>
            <p:cNvGrpSpPr/>
            <p:nvPr/>
          </p:nvGrpSpPr>
          <p:grpSpPr>
            <a:xfrm>
              <a:off x="4436385" y="3095024"/>
              <a:ext cx="493616" cy="317251"/>
              <a:chOff x="5268250" y="3165019"/>
              <a:chExt cx="493616" cy="317251"/>
            </a:xfrm>
          </p:grpSpPr>
          <p:cxnSp>
            <p:nvCxnSpPr>
              <p:cNvPr id="13" name="直線コネクタ 12">
                <a:extLst>
                  <a:ext uri="{FF2B5EF4-FFF2-40B4-BE49-F238E27FC236}">
                    <a16:creationId xmlns:a16="http://schemas.microsoft.com/office/drawing/2014/main" id="{8F2E17A7-2484-A871-F717-CC389343D2B4}"/>
                  </a:ext>
                </a:extLst>
              </p:cNvPr>
              <p:cNvCxnSpPr/>
              <p:nvPr/>
            </p:nvCxnSpPr>
            <p:spPr bwMode="auto">
              <a:xfrm>
                <a:off x="5268250" y="3241963"/>
                <a:ext cx="288000" cy="0"/>
              </a:xfrm>
              <a:prstGeom prst="line">
                <a:avLst/>
              </a:prstGeom>
              <a:solidFill>
                <a:schemeClr val="accent1"/>
              </a:solidFill>
              <a:ln w="19050" cap="flat" cmpd="sng" algn="ctr">
                <a:solidFill>
                  <a:srgbClr val="BC136B"/>
                </a:solidFill>
                <a:prstDash val="solid"/>
                <a:round/>
                <a:headEnd type="none" w="med" len="med"/>
                <a:tailEnd type="none" w="med" len="med"/>
              </a:ln>
              <a:effectLst/>
            </p:spPr>
          </p:cxnSp>
          <p:sp>
            <p:nvSpPr>
              <p:cNvPr id="14" name="テキスト ボックス 13">
                <a:extLst>
                  <a:ext uri="{FF2B5EF4-FFF2-40B4-BE49-F238E27FC236}">
                    <a16:creationId xmlns:a16="http://schemas.microsoft.com/office/drawing/2014/main" id="{D92FABDA-94E9-66A9-6F91-F0B27EB44CE1}"/>
                  </a:ext>
                </a:extLst>
              </p:cNvPr>
              <p:cNvSpPr txBox="1"/>
              <p:nvPr/>
            </p:nvSpPr>
            <p:spPr>
              <a:xfrm>
                <a:off x="5560222" y="3165019"/>
                <a:ext cx="201460" cy="153888"/>
              </a:xfrm>
              <a:prstGeom prst="rect">
                <a:avLst/>
              </a:prstGeom>
              <a:noFill/>
            </p:spPr>
            <p:txBody>
              <a:bodyPr wrap="none" lIns="36000" tIns="0" rIns="0" bIns="0" rtlCol="0">
                <a:spAutoFit/>
              </a:bodyPr>
              <a:lstStyle/>
              <a:p>
                <a:pPr algn="r"/>
                <a:r>
                  <a:rPr lang="en-US" altLang="ja-JP" sz="1000" dirty="0">
                    <a:latin typeface="+mn-ea"/>
                    <a:ea typeface="+mn-ea"/>
                  </a:rPr>
                  <a:t>GL</a:t>
                </a:r>
                <a:endParaRPr kumimoji="1" lang="ja-JP" altLang="en-US" sz="1000" dirty="0">
                  <a:latin typeface="+mn-ea"/>
                  <a:ea typeface="+mn-ea"/>
                </a:endParaRPr>
              </a:p>
            </p:txBody>
          </p:sp>
          <p:cxnSp>
            <p:nvCxnSpPr>
              <p:cNvPr id="15" name="直線コネクタ 14">
                <a:extLst>
                  <a:ext uri="{FF2B5EF4-FFF2-40B4-BE49-F238E27FC236}">
                    <a16:creationId xmlns:a16="http://schemas.microsoft.com/office/drawing/2014/main" id="{7ED79717-CE4E-D5FC-89E5-449E0000A10C}"/>
                  </a:ext>
                </a:extLst>
              </p:cNvPr>
              <p:cNvCxnSpPr/>
              <p:nvPr/>
            </p:nvCxnSpPr>
            <p:spPr bwMode="auto">
              <a:xfrm>
                <a:off x="5268434" y="3405326"/>
                <a:ext cx="288000" cy="0"/>
              </a:xfrm>
              <a:prstGeom prst="line">
                <a:avLst/>
              </a:prstGeom>
              <a:solidFill>
                <a:schemeClr val="accent1"/>
              </a:solidFill>
              <a:ln w="19050" cap="flat" cmpd="sng" algn="ctr">
                <a:solidFill>
                  <a:srgbClr val="2E75B6"/>
                </a:solidFill>
                <a:prstDash val="solid"/>
                <a:round/>
                <a:headEnd type="none" w="med" len="med"/>
                <a:tailEnd type="none" w="med" len="med"/>
              </a:ln>
              <a:effectLst/>
            </p:spPr>
          </p:cxnSp>
          <p:sp>
            <p:nvSpPr>
              <p:cNvPr id="16" name="テキスト ボックス 15">
                <a:extLst>
                  <a:ext uri="{FF2B5EF4-FFF2-40B4-BE49-F238E27FC236}">
                    <a16:creationId xmlns:a16="http://schemas.microsoft.com/office/drawing/2014/main" id="{B1672003-5EC3-62D9-DE0E-CA61D2AE1664}"/>
                  </a:ext>
                </a:extLst>
              </p:cNvPr>
              <p:cNvSpPr txBox="1"/>
              <p:nvPr/>
            </p:nvSpPr>
            <p:spPr>
              <a:xfrm>
                <a:off x="5576435" y="3328382"/>
                <a:ext cx="185431" cy="153888"/>
              </a:xfrm>
              <a:prstGeom prst="rect">
                <a:avLst/>
              </a:prstGeom>
              <a:noFill/>
            </p:spPr>
            <p:txBody>
              <a:bodyPr wrap="none" lIns="36000" tIns="0" rIns="0" bIns="0" rtlCol="0">
                <a:spAutoFit/>
              </a:bodyPr>
              <a:lstStyle/>
              <a:p>
                <a:pPr algn="r"/>
                <a:r>
                  <a:rPr lang="en-US" altLang="ja-JP" sz="1000" dirty="0">
                    <a:latin typeface="+mn-ea"/>
                    <a:ea typeface="+mn-ea"/>
                  </a:rPr>
                  <a:t>PL</a:t>
                </a:r>
                <a:endParaRPr kumimoji="1" lang="ja-JP" altLang="en-US" sz="1000" dirty="0">
                  <a:latin typeface="+mn-ea"/>
                  <a:ea typeface="+mn-ea"/>
                </a:endParaRPr>
              </a:p>
            </p:txBody>
          </p:sp>
        </p:grpSp>
        <p:grpSp>
          <p:nvGrpSpPr>
            <p:cNvPr id="60" name="グループ化 59">
              <a:extLst>
                <a:ext uri="{FF2B5EF4-FFF2-40B4-BE49-F238E27FC236}">
                  <a16:creationId xmlns:a16="http://schemas.microsoft.com/office/drawing/2014/main" id="{FB968EAD-DBD8-673A-BD80-716E813A83FE}"/>
                </a:ext>
              </a:extLst>
            </p:cNvPr>
            <p:cNvGrpSpPr/>
            <p:nvPr/>
          </p:nvGrpSpPr>
          <p:grpSpPr>
            <a:xfrm>
              <a:off x="2051897" y="2489664"/>
              <a:ext cx="3218123" cy="2611271"/>
              <a:chOff x="2051897" y="2489664"/>
              <a:chExt cx="3218123" cy="2611271"/>
            </a:xfrm>
          </p:grpSpPr>
          <p:grpSp>
            <p:nvGrpSpPr>
              <p:cNvPr id="11" name="グループ化 10">
                <a:extLst>
                  <a:ext uri="{FF2B5EF4-FFF2-40B4-BE49-F238E27FC236}">
                    <a16:creationId xmlns:a16="http://schemas.microsoft.com/office/drawing/2014/main" id="{C89346FD-B3C1-7FA3-B7C1-973B1EAC2F47}"/>
                  </a:ext>
                </a:extLst>
              </p:cNvPr>
              <p:cNvGrpSpPr/>
              <p:nvPr/>
            </p:nvGrpSpPr>
            <p:grpSpPr>
              <a:xfrm>
                <a:off x="2051897" y="2489664"/>
                <a:ext cx="3218123" cy="2611271"/>
                <a:chOff x="2409710" y="2489664"/>
                <a:chExt cx="3218123" cy="2611271"/>
              </a:xfrm>
            </p:grpSpPr>
            <p:sp>
              <p:nvSpPr>
                <p:cNvPr id="17" name="フリーフォーム: 図形 16">
                  <a:extLst>
                    <a:ext uri="{FF2B5EF4-FFF2-40B4-BE49-F238E27FC236}">
                      <a16:creationId xmlns:a16="http://schemas.microsoft.com/office/drawing/2014/main" id="{81645EE7-7F41-3476-73DF-4F67B42411A0}"/>
                    </a:ext>
                  </a:extLst>
                </p:cNvPr>
                <p:cNvSpPr/>
                <p:nvPr/>
              </p:nvSpPr>
              <p:spPr bwMode="auto">
                <a:xfrm>
                  <a:off x="2859577" y="2560320"/>
                  <a:ext cx="2697480" cy="2344189"/>
                </a:xfrm>
                <a:custGeom>
                  <a:avLst/>
                  <a:gdLst>
                    <a:gd name="connsiteX0" fmla="*/ 0 w 2697480"/>
                    <a:gd name="connsiteY0" fmla="*/ 0 h 2344189"/>
                    <a:gd name="connsiteX1" fmla="*/ 0 w 2697480"/>
                    <a:gd name="connsiteY1" fmla="*/ 2344189 h 2344189"/>
                    <a:gd name="connsiteX2" fmla="*/ 2697480 w 2697480"/>
                    <a:gd name="connsiteY2" fmla="*/ 2344189 h 2344189"/>
                  </a:gdLst>
                  <a:ahLst/>
                  <a:cxnLst>
                    <a:cxn ang="0">
                      <a:pos x="connsiteX0" y="connsiteY0"/>
                    </a:cxn>
                    <a:cxn ang="0">
                      <a:pos x="connsiteX1" y="connsiteY1"/>
                    </a:cxn>
                    <a:cxn ang="0">
                      <a:pos x="connsiteX2" y="connsiteY2"/>
                    </a:cxn>
                  </a:cxnLst>
                  <a:rect l="l" t="t" r="r" b="b"/>
                  <a:pathLst>
                    <a:path w="2697480" h="2344189">
                      <a:moveTo>
                        <a:pt x="0" y="0"/>
                      </a:moveTo>
                      <a:lnTo>
                        <a:pt x="0" y="2344189"/>
                      </a:lnTo>
                      <a:lnTo>
                        <a:pt x="2697480" y="2344189"/>
                      </a:lnTo>
                    </a:path>
                  </a:pathLst>
                </a:cu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18" name="テキスト ボックス 17">
                  <a:extLst>
                    <a:ext uri="{FF2B5EF4-FFF2-40B4-BE49-F238E27FC236}">
                      <a16:creationId xmlns:a16="http://schemas.microsoft.com/office/drawing/2014/main" id="{7D65E238-435F-C3E7-93F6-F75DAAAD6622}"/>
                    </a:ext>
                  </a:extLst>
                </p:cNvPr>
                <p:cNvSpPr txBox="1"/>
                <p:nvPr/>
              </p:nvSpPr>
              <p:spPr>
                <a:xfrm>
                  <a:off x="2409710" y="2489664"/>
                  <a:ext cx="446203" cy="153888"/>
                </a:xfrm>
                <a:prstGeom prst="rect">
                  <a:avLst/>
                </a:prstGeom>
                <a:noFill/>
              </p:spPr>
              <p:txBody>
                <a:bodyPr wrap="none" lIns="0" tIns="0" rIns="72000" bIns="0" rtlCol="0">
                  <a:spAutoFit/>
                </a:bodyPr>
                <a:lstStyle/>
                <a:p>
                  <a:pPr algn="r"/>
                  <a:r>
                    <a:rPr kumimoji="1" lang="en-US" altLang="ja-JP" sz="1000" dirty="0">
                      <a:latin typeface="+mn-ea"/>
                      <a:ea typeface="+mn-ea"/>
                    </a:rPr>
                    <a:t>100%</a:t>
                  </a:r>
                  <a:endParaRPr kumimoji="1" lang="ja-JP" altLang="en-US" sz="1000" dirty="0">
                    <a:latin typeface="+mn-ea"/>
                    <a:ea typeface="+mn-ea"/>
                  </a:endParaRPr>
                </a:p>
              </p:txBody>
            </p:sp>
            <p:sp>
              <p:nvSpPr>
                <p:cNvPr id="19" name="テキスト ボックス 18">
                  <a:extLst>
                    <a:ext uri="{FF2B5EF4-FFF2-40B4-BE49-F238E27FC236}">
                      <a16:creationId xmlns:a16="http://schemas.microsoft.com/office/drawing/2014/main" id="{83E66552-E417-B277-9A92-B8255AF3B168}"/>
                    </a:ext>
                  </a:extLst>
                </p:cNvPr>
                <p:cNvSpPr txBox="1"/>
                <p:nvPr/>
              </p:nvSpPr>
              <p:spPr>
                <a:xfrm>
                  <a:off x="2489859" y="2959230"/>
                  <a:ext cx="366053" cy="153888"/>
                </a:xfrm>
                <a:prstGeom prst="rect">
                  <a:avLst/>
                </a:prstGeom>
                <a:noFill/>
              </p:spPr>
              <p:txBody>
                <a:bodyPr wrap="none" lIns="0" tIns="0" rIns="72000" bIns="0" rtlCol="0">
                  <a:spAutoFit/>
                </a:bodyPr>
                <a:lstStyle/>
                <a:p>
                  <a:pPr algn="r"/>
                  <a:r>
                    <a:rPr lang="en-US" altLang="ja-JP" sz="1000" dirty="0">
                      <a:latin typeface="+mn-ea"/>
                      <a:ea typeface="+mn-ea"/>
                    </a:rPr>
                    <a:t>8</a:t>
                  </a:r>
                  <a:r>
                    <a:rPr kumimoji="1" lang="en-US" altLang="ja-JP" sz="1000" dirty="0">
                      <a:latin typeface="+mn-ea"/>
                      <a:ea typeface="+mn-ea"/>
                    </a:rPr>
                    <a:t>0%</a:t>
                  </a:r>
                  <a:endParaRPr kumimoji="1" lang="ja-JP" altLang="en-US" sz="1000" dirty="0">
                    <a:latin typeface="+mn-ea"/>
                    <a:ea typeface="+mn-ea"/>
                  </a:endParaRPr>
                </a:p>
              </p:txBody>
            </p:sp>
            <p:sp>
              <p:nvSpPr>
                <p:cNvPr id="20" name="テキスト ボックス 19">
                  <a:extLst>
                    <a:ext uri="{FF2B5EF4-FFF2-40B4-BE49-F238E27FC236}">
                      <a16:creationId xmlns:a16="http://schemas.microsoft.com/office/drawing/2014/main" id="{F3DD00D9-8BB2-CFB7-D1E3-47D6A059CA84}"/>
                    </a:ext>
                  </a:extLst>
                </p:cNvPr>
                <p:cNvSpPr txBox="1"/>
                <p:nvPr/>
              </p:nvSpPr>
              <p:spPr>
                <a:xfrm>
                  <a:off x="2489859" y="3424744"/>
                  <a:ext cx="366053" cy="153888"/>
                </a:xfrm>
                <a:prstGeom prst="rect">
                  <a:avLst/>
                </a:prstGeom>
                <a:noFill/>
              </p:spPr>
              <p:txBody>
                <a:bodyPr wrap="none" lIns="0" tIns="0" rIns="72000" bIns="0" rtlCol="0">
                  <a:spAutoFit/>
                </a:bodyPr>
                <a:lstStyle/>
                <a:p>
                  <a:pPr algn="r"/>
                  <a:r>
                    <a:rPr lang="en-US" altLang="ja-JP" sz="1000" dirty="0">
                      <a:latin typeface="+mn-ea"/>
                      <a:ea typeface="+mn-ea"/>
                    </a:rPr>
                    <a:t>6</a:t>
                  </a:r>
                  <a:r>
                    <a:rPr kumimoji="1" lang="en-US" altLang="ja-JP" sz="1000" dirty="0">
                      <a:latin typeface="+mn-ea"/>
                      <a:ea typeface="+mn-ea"/>
                    </a:rPr>
                    <a:t>0%</a:t>
                  </a:r>
                  <a:endParaRPr kumimoji="1" lang="ja-JP" altLang="en-US" sz="1000" dirty="0">
                    <a:latin typeface="+mn-ea"/>
                    <a:ea typeface="+mn-ea"/>
                  </a:endParaRPr>
                </a:p>
              </p:txBody>
            </p:sp>
            <p:sp>
              <p:nvSpPr>
                <p:cNvPr id="21" name="テキスト ボックス 20">
                  <a:extLst>
                    <a:ext uri="{FF2B5EF4-FFF2-40B4-BE49-F238E27FC236}">
                      <a16:creationId xmlns:a16="http://schemas.microsoft.com/office/drawing/2014/main" id="{F58CC648-CF94-53FC-C916-DAAFB5EA40F1}"/>
                    </a:ext>
                  </a:extLst>
                </p:cNvPr>
                <p:cNvSpPr txBox="1"/>
                <p:nvPr/>
              </p:nvSpPr>
              <p:spPr>
                <a:xfrm>
                  <a:off x="2489859" y="3890250"/>
                  <a:ext cx="366053" cy="153888"/>
                </a:xfrm>
                <a:prstGeom prst="rect">
                  <a:avLst/>
                </a:prstGeom>
                <a:noFill/>
              </p:spPr>
              <p:txBody>
                <a:bodyPr wrap="none" lIns="0" tIns="0" rIns="72000" bIns="0" rtlCol="0">
                  <a:spAutoFit/>
                </a:bodyPr>
                <a:lstStyle/>
                <a:p>
                  <a:pPr algn="r"/>
                  <a:r>
                    <a:rPr lang="en-US" altLang="ja-JP" sz="1000" dirty="0">
                      <a:latin typeface="+mn-ea"/>
                      <a:ea typeface="+mn-ea"/>
                    </a:rPr>
                    <a:t>4</a:t>
                  </a:r>
                  <a:r>
                    <a:rPr kumimoji="1" lang="en-US" altLang="ja-JP" sz="1000" dirty="0">
                      <a:latin typeface="+mn-ea"/>
                      <a:ea typeface="+mn-ea"/>
                    </a:rPr>
                    <a:t>0%</a:t>
                  </a:r>
                  <a:endParaRPr kumimoji="1" lang="ja-JP" altLang="en-US" sz="1000" dirty="0">
                    <a:latin typeface="+mn-ea"/>
                    <a:ea typeface="+mn-ea"/>
                  </a:endParaRPr>
                </a:p>
              </p:txBody>
            </p:sp>
            <p:sp>
              <p:nvSpPr>
                <p:cNvPr id="22" name="テキスト ボックス 21">
                  <a:extLst>
                    <a:ext uri="{FF2B5EF4-FFF2-40B4-BE49-F238E27FC236}">
                      <a16:creationId xmlns:a16="http://schemas.microsoft.com/office/drawing/2014/main" id="{F72F5F4A-813B-9DF0-8919-AD8D92B2F407}"/>
                    </a:ext>
                  </a:extLst>
                </p:cNvPr>
                <p:cNvSpPr txBox="1"/>
                <p:nvPr/>
              </p:nvSpPr>
              <p:spPr>
                <a:xfrm>
                  <a:off x="2489859" y="4355765"/>
                  <a:ext cx="366053" cy="153888"/>
                </a:xfrm>
                <a:prstGeom prst="rect">
                  <a:avLst/>
                </a:prstGeom>
                <a:noFill/>
              </p:spPr>
              <p:txBody>
                <a:bodyPr wrap="none" lIns="0" tIns="0" rIns="72000" bIns="0" rtlCol="0">
                  <a:spAutoFit/>
                </a:bodyPr>
                <a:lstStyle/>
                <a:p>
                  <a:pPr algn="r"/>
                  <a:r>
                    <a:rPr lang="en-US" altLang="ja-JP" sz="1000" dirty="0">
                      <a:latin typeface="+mn-ea"/>
                      <a:ea typeface="+mn-ea"/>
                    </a:rPr>
                    <a:t>2</a:t>
                  </a:r>
                  <a:r>
                    <a:rPr kumimoji="1" lang="en-US" altLang="ja-JP" sz="1000" dirty="0">
                      <a:latin typeface="+mn-ea"/>
                      <a:ea typeface="+mn-ea"/>
                    </a:rPr>
                    <a:t>0%</a:t>
                  </a:r>
                  <a:endParaRPr kumimoji="1" lang="ja-JP" altLang="en-US" sz="1000" dirty="0">
                    <a:latin typeface="+mn-ea"/>
                    <a:ea typeface="+mn-ea"/>
                  </a:endParaRPr>
                </a:p>
              </p:txBody>
            </p:sp>
            <p:sp>
              <p:nvSpPr>
                <p:cNvPr id="23" name="テキスト ボックス 22">
                  <a:extLst>
                    <a:ext uri="{FF2B5EF4-FFF2-40B4-BE49-F238E27FC236}">
                      <a16:creationId xmlns:a16="http://schemas.microsoft.com/office/drawing/2014/main" id="{2CDBDDCD-47EB-CC79-4466-4FB8332CB89F}"/>
                    </a:ext>
                  </a:extLst>
                </p:cNvPr>
                <p:cNvSpPr txBox="1"/>
                <p:nvPr/>
              </p:nvSpPr>
              <p:spPr>
                <a:xfrm>
                  <a:off x="2570009" y="4829595"/>
                  <a:ext cx="285903" cy="153888"/>
                </a:xfrm>
                <a:prstGeom prst="rect">
                  <a:avLst/>
                </a:prstGeom>
                <a:noFill/>
              </p:spPr>
              <p:txBody>
                <a:bodyPr wrap="none" lIns="0" tIns="0" rIns="72000" bIns="0" rtlCol="0">
                  <a:spAutoFit/>
                </a:bodyPr>
                <a:lstStyle/>
                <a:p>
                  <a:pPr algn="r"/>
                  <a:r>
                    <a:rPr kumimoji="1" lang="en-US" altLang="ja-JP" sz="1000" dirty="0">
                      <a:latin typeface="+mn-ea"/>
                      <a:ea typeface="+mn-ea"/>
                    </a:rPr>
                    <a:t>0%</a:t>
                  </a:r>
                  <a:endParaRPr kumimoji="1" lang="ja-JP" altLang="en-US" sz="1000" dirty="0">
                    <a:latin typeface="+mn-ea"/>
                    <a:ea typeface="+mn-ea"/>
                  </a:endParaRPr>
                </a:p>
              </p:txBody>
            </p:sp>
            <p:sp>
              <p:nvSpPr>
                <p:cNvPr id="24" name="テキスト ボックス 23">
                  <a:extLst>
                    <a:ext uri="{FF2B5EF4-FFF2-40B4-BE49-F238E27FC236}">
                      <a16:creationId xmlns:a16="http://schemas.microsoft.com/office/drawing/2014/main" id="{2124F158-D530-9AE8-79AB-8763849E6C86}"/>
                    </a:ext>
                  </a:extLst>
                </p:cNvPr>
                <p:cNvSpPr txBox="1"/>
                <p:nvPr/>
              </p:nvSpPr>
              <p:spPr>
                <a:xfrm>
                  <a:off x="2816948" y="4910695"/>
                  <a:ext cx="80150" cy="190240"/>
                </a:xfrm>
                <a:prstGeom prst="rect">
                  <a:avLst/>
                </a:prstGeom>
                <a:noFill/>
              </p:spPr>
              <p:txBody>
                <a:bodyPr wrap="none" lIns="0" tIns="36000" rIns="0" bIns="0" rtlCol="0">
                  <a:spAutoFit/>
                </a:bodyPr>
                <a:lstStyle/>
                <a:p>
                  <a:pPr algn="ctr"/>
                  <a:r>
                    <a:rPr kumimoji="1" lang="en-US" altLang="ja-JP" sz="1000" dirty="0">
                      <a:latin typeface="+mn-ea"/>
                      <a:ea typeface="+mn-ea"/>
                    </a:rPr>
                    <a:t>0</a:t>
                  </a:r>
                  <a:endParaRPr kumimoji="1" lang="ja-JP" altLang="en-US" sz="1000" dirty="0">
                    <a:latin typeface="+mn-ea"/>
                    <a:ea typeface="+mn-ea"/>
                  </a:endParaRPr>
                </a:p>
              </p:txBody>
            </p:sp>
            <p:sp>
              <p:nvSpPr>
                <p:cNvPr id="25" name="テキスト ボックス 24">
                  <a:extLst>
                    <a:ext uri="{FF2B5EF4-FFF2-40B4-BE49-F238E27FC236}">
                      <a16:creationId xmlns:a16="http://schemas.microsoft.com/office/drawing/2014/main" id="{F40434E2-5ABF-3ECD-6207-8C96835E44C2}"/>
                    </a:ext>
                  </a:extLst>
                </p:cNvPr>
                <p:cNvSpPr txBox="1"/>
                <p:nvPr/>
              </p:nvSpPr>
              <p:spPr>
                <a:xfrm>
                  <a:off x="3447538" y="4910695"/>
                  <a:ext cx="160301" cy="190240"/>
                </a:xfrm>
                <a:prstGeom prst="rect">
                  <a:avLst/>
                </a:prstGeom>
                <a:noFill/>
              </p:spPr>
              <p:txBody>
                <a:bodyPr wrap="none" lIns="0" tIns="36000" rIns="0" bIns="0" rtlCol="0">
                  <a:spAutoFit/>
                </a:bodyPr>
                <a:lstStyle/>
                <a:p>
                  <a:pPr algn="ctr"/>
                  <a:r>
                    <a:rPr lang="en-US" altLang="ja-JP" sz="1000" dirty="0">
                      <a:latin typeface="+mn-ea"/>
                      <a:ea typeface="+mn-ea"/>
                    </a:rPr>
                    <a:t>1</a:t>
                  </a:r>
                  <a:r>
                    <a:rPr kumimoji="1" lang="en-US" altLang="ja-JP" sz="1000" dirty="0">
                      <a:latin typeface="+mn-ea"/>
                      <a:ea typeface="+mn-ea"/>
                    </a:rPr>
                    <a:t>0</a:t>
                  </a:r>
                  <a:endParaRPr kumimoji="1" lang="ja-JP" altLang="en-US" sz="1000" dirty="0">
                    <a:latin typeface="+mn-ea"/>
                    <a:ea typeface="+mn-ea"/>
                  </a:endParaRPr>
                </a:p>
              </p:txBody>
            </p:sp>
            <p:sp>
              <p:nvSpPr>
                <p:cNvPr id="26" name="テキスト ボックス 25">
                  <a:extLst>
                    <a:ext uri="{FF2B5EF4-FFF2-40B4-BE49-F238E27FC236}">
                      <a16:creationId xmlns:a16="http://schemas.microsoft.com/office/drawing/2014/main" id="{F2016609-8026-321B-6F1F-EA62152A700A}"/>
                    </a:ext>
                  </a:extLst>
                </p:cNvPr>
                <p:cNvSpPr txBox="1"/>
                <p:nvPr/>
              </p:nvSpPr>
              <p:spPr>
                <a:xfrm>
                  <a:off x="4116711" y="4910695"/>
                  <a:ext cx="160300" cy="190240"/>
                </a:xfrm>
                <a:prstGeom prst="rect">
                  <a:avLst/>
                </a:prstGeom>
                <a:noFill/>
              </p:spPr>
              <p:txBody>
                <a:bodyPr wrap="none" lIns="0" tIns="36000" rIns="0" bIns="0" rtlCol="0">
                  <a:spAutoFit/>
                </a:bodyPr>
                <a:lstStyle/>
                <a:p>
                  <a:pPr algn="r"/>
                  <a:r>
                    <a:rPr kumimoji="1" lang="en-US" altLang="ja-JP" sz="1000" dirty="0">
                      <a:latin typeface="+mn-ea"/>
                      <a:ea typeface="+mn-ea"/>
                    </a:rPr>
                    <a:t>20</a:t>
                  </a:r>
                  <a:endParaRPr kumimoji="1" lang="ja-JP" altLang="en-US" sz="1000" dirty="0">
                    <a:latin typeface="+mn-ea"/>
                    <a:ea typeface="+mn-ea"/>
                  </a:endParaRPr>
                </a:p>
              </p:txBody>
            </p:sp>
            <p:sp>
              <p:nvSpPr>
                <p:cNvPr id="27" name="テキスト ボックス 26">
                  <a:extLst>
                    <a:ext uri="{FF2B5EF4-FFF2-40B4-BE49-F238E27FC236}">
                      <a16:creationId xmlns:a16="http://schemas.microsoft.com/office/drawing/2014/main" id="{13DB53B4-250D-A2D4-8DC8-CDB8EA916674}"/>
                    </a:ext>
                  </a:extLst>
                </p:cNvPr>
                <p:cNvSpPr txBox="1"/>
                <p:nvPr/>
              </p:nvSpPr>
              <p:spPr>
                <a:xfrm>
                  <a:off x="4794198" y="4910695"/>
                  <a:ext cx="160300" cy="190240"/>
                </a:xfrm>
                <a:prstGeom prst="rect">
                  <a:avLst/>
                </a:prstGeom>
                <a:noFill/>
              </p:spPr>
              <p:txBody>
                <a:bodyPr wrap="none" lIns="0" tIns="36000" rIns="0" bIns="0" rtlCol="0">
                  <a:spAutoFit/>
                </a:bodyPr>
                <a:lstStyle/>
                <a:p>
                  <a:pPr algn="r"/>
                  <a:r>
                    <a:rPr kumimoji="1" lang="en-US" altLang="ja-JP" sz="1000" dirty="0">
                      <a:latin typeface="+mn-ea"/>
                      <a:ea typeface="+mn-ea"/>
                    </a:rPr>
                    <a:t>30</a:t>
                  </a:r>
                  <a:endParaRPr kumimoji="1" lang="ja-JP" altLang="en-US" sz="1000" dirty="0">
                    <a:latin typeface="+mn-ea"/>
                    <a:ea typeface="+mn-ea"/>
                  </a:endParaRPr>
                </a:p>
              </p:txBody>
            </p:sp>
            <p:sp>
              <p:nvSpPr>
                <p:cNvPr id="28" name="テキスト ボックス 27">
                  <a:extLst>
                    <a:ext uri="{FF2B5EF4-FFF2-40B4-BE49-F238E27FC236}">
                      <a16:creationId xmlns:a16="http://schemas.microsoft.com/office/drawing/2014/main" id="{A11BE336-C560-DF15-34E0-CB4F3DCD0AC4}"/>
                    </a:ext>
                  </a:extLst>
                </p:cNvPr>
                <p:cNvSpPr txBox="1"/>
                <p:nvPr/>
              </p:nvSpPr>
              <p:spPr>
                <a:xfrm>
                  <a:off x="5467533" y="4910695"/>
                  <a:ext cx="160300" cy="190240"/>
                </a:xfrm>
                <a:prstGeom prst="rect">
                  <a:avLst/>
                </a:prstGeom>
                <a:noFill/>
              </p:spPr>
              <p:txBody>
                <a:bodyPr wrap="none" lIns="0" tIns="36000" rIns="0" bIns="0" rtlCol="0">
                  <a:spAutoFit/>
                </a:bodyPr>
                <a:lstStyle/>
                <a:p>
                  <a:pPr algn="r"/>
                  <a:r>
                    <a:rPr kumimoji="1" lang="en-US" altLang="ja-JP" sz="1000" dirty="0">
                      <a:latin typeface="+mn-ea"/>
                      <a:ea typeface="+mn-ea"/>
                    </a:rPr>
                    <a:t>40</a:t>
                  </a:r>
                  <a:endParaRPr kumimoji="1" lang="ja-JP" altLang="en-US" sz="1000" dirty="0">
                    <a:latin typeface="+mn-ea"/>
                    <a:ea typeface="+mn-ea"/>
                  </a:endParaRPr>
                </a:p>
              </p:txBody>
            </p:sp>
          </p:grpSp>
          <p:sp>
            <p:nvSpPr>
              <p:cNvPr id="7" name="フリーフォーム: 図形 6">
                <a:extLst>
                  <a:ext uri="{FF2B5EF4-FFF2-40B4-BE49-F238E27FC236}">
                    <a16:creationId xmlns:a16="http://schemas.microsoft.com/office/drawing/2014/main" id="{F07798BB-6AA1-AA2F-E3EC-F0F48A912285}"/>
                  </a:ext>
                </a:extLst>
              </p:cNvPr>
              <p:cNvSpPr/>
              <p:nvPr/>
            </p:nvSpPr>
            <p:spPr bwMode="auto">
              <a:xfrm>
                <a:off x="2501522" y="2815322"/>
                <a:ext cx="2104407" cy="2086377"/>
              </a:xfrm>
              <a:custGeom>
                <a:avLst/>
                <a:gdLst>
                  <a:gd name="connsiteX0" fmla="*/ 0 w 2104407"/>
                  <a:gd name="connsiteY0" fmla="*/ 2086377 h 2086377"/>
                  <a:gd name="connsiteX1" fmla="*/ 0 w 2104407"/>
                  <a:gd name="connsiteY1" fmla="*/ 1833951 h 2086377"/>
                  <a:gd name="connsiteX2" fmla="*/ 20606 w 2104407"/>
                  <a:gd name="connsiteY2" fmla="*/ 1833951 h 2086377"/>
                  <a:gd name="connsiteX3" fmla="*/ 20606 w 2104407"/>
                  <a:gd name="connsiteY3" fmla="*/ 1790163 h 2086377"/>
                  <a:gd name="connsiteX4" fmla="*/ 23182 w 2104407"/>
                  <a:gd name="connsiteY4" fmla="*/ 1787587 h 2086377"/>
                  <a:gd name="connsiteX5" fmla="*/ 23182 w 2104407"/>
                  <a:gd name="connsiteY5" fmla="*/ 1615010 h 2086377"/>
                  <a:gd name="connsiteX6" fmla="*/ 43788 w 2104407"/>
                  <a:gd name="connsiteY6" fmla="*/ 1615010 h 2086377"/>
                  <a:gd name="connsiteX7" fmla="*/ 43788 w 2104407"/>
                  <a:gd name="connsiteY7" fmla="*/ 1560919 h 2086377"/>
                  <a:gd name="connsiteX8" fmla="*/ 69545 w 2104407"/>
                  <a:gd name="connsiteY8" fmla="*/ 1560919 h 2086377"/>
                  <a:gd name="connsiteX9" fmla="*/ 69545 w 2104407"/>
                  <a:gd name="connsiteY9" fmla="*/ 1437282 h 2086377"/>
                  <a:gd name="connsiteX10" fmla="*/ 97879 w 2104407"/>
                  <a:gd name="connsiteY10" fmla="*/ 1437282 h 2086377"/>
                  <a:gd name="connsiteX11" fmla="*/ 97879 w 2104407"/>
                  <a:gd name="connsiteY11" fmla="*/ 1396070 h 2086377"/>
                  <a:gd name="connsiteX12" fmla="*/ 133940 w 2104407"/>
                  <a:gd name="connsiteY12" fmla="*/ 1396070 h 2086377"/>
                  <a:gd name="connsiteX13" fmla="*/ 133940 w 2104407"/>
                  <a:gd name="connsiteY13" fmla="*/ 1300766 h 2086377"/>
                  <a:gd name="connsiteX14" fmla="*/ 167425 w 2104407"/>
                  <a:gd name="connsiteY14" fmla="*/ 1300766 h 2086377"/>
                  <a:gd name="connsiteX15" fmla="*/ 167425 w 2104407"/>
                  <a:gd name="connsiteY15" fmla="*/ 1249250 h 2086377"/>
                  <a:gd name="connsiteX16" fmla="*/ 172577 w 2104407"/>
                  <a:gd name="connsiteY16" fmla="*/ 1254402 h 2086377"/>
                  <a:gd name="connsiteX17" fmla="*/ 172577 w 2104407"/>
                  <a:gd name="connsiteY17" fmla="*/ 1218341 h 2086377"/>
                  <a:gd name="connsiteX18" fmla="*/ 185455 w 2104407"/>
                  <a:gd name="connsiteY18" fmla="*/ 1218341 h 2086377"/>
                  <a:gd name="connsiteX19" fmla="*/ 185455 w 2104407"/>
                  <a:gd name="connsiteY19" fmla="*/ 1166826 h 2086377"/>
                  <a:gd name="connsiteX20" fmla="*/ 188031 w 2104407"/>
                  <a:gd name="connsiteY20" fmla="*/ 1166826 h 2086377"/>
                  <a:gd name="connsiteX21" fmla="*/ 188031 w 2104407"/>
                  <a:gd name="connsiteY21" fmla="*/ 1123037 h 2086377"/>
                  <a:gd name="connsiteX22" fmla="*/ 239547 w 2104407"/>
                  <a:gd name="connsiteY22" fmla="*/ 1123037 h 2086377"/>
                  <a:gd name="connsiteX23" fmla="*/ 239547 w 2104407"/>
                  <a:gd name="connsiteY23" fmla="*/ 1074098 h 2086377"/>
                  <a:gd name="connsiteX24" fmla="*/ 280759 w 2104407"/>
                  <a:gd name="connsiteY24" fmla="*/ 1074098 h 2086377"/>
                  <a:gd name="connsiteX25" fmla="*/ 280759 w 2104407"/>
                  <a:gd name="connsiteY25" fmla="*/ 1027734 h 2086377"/>
                  <a:gd name="connsiteX26" fmla="*/ 401820 w 2104407"/>
                  <a:gd name="connsiteY26" fmla="*/ 1027734 h 2086377"/>
                  <a:gd name="connsiteX27" fmla="*/ 401820 w 2104407"/>
                  <a:gd name="connsiteY27" fmla="*/ 971067 h 2086377"/>
                  <a:gd name="connsiteX28" fmla="*/ 412123 w 2104407"/>
                  <a:gd name="connsiteY28" fmla="*/ 971067 h 2086377"/>
                  <a:gd name="connsiteX29" fmla="*/ 412123 w 2104407"/>
                  <a:gd name="connsiteY29" fmla="*/ 922127 h 2086377"/>
                  <a:gd name="connsiteX30" fmla="*/ 422427 w 2104407"/>
                  <a:gd name="connsiteY30" fmla="*/ 922127 h 2086377"/>
                  <a:gd name="connsiteX31" fmla="*/ 422427 w 2104407"/>
                  <a:gd name="connsiteY31" fmla="*/ 865460 h 2086377"/>
                  <a:gd name="connsiteX32" fmla="*/ 440457 w 2104407"/>
                  <a:gd name="connsiteY32" fmla="*/ 865460 h 2086377"/>
                  <a:gd name="connsiteX33" fmla="*/ 440457 w 2104407"/>
                  <a:gd name="connsiteY33" fmla="*/ 813944 h 2086377"/>
                  <a:gd name="connsiteX34" fmla="*/ 455912 w 2104407"/>
                  <a:gd name="connsiteY34" fmla="*/ 813944 h 2086377"/>
                  <a:gd name="connsiteX35" fmla="*/ 455912 w 2104407"/>
                  <a:gd name="connsiteY35" fmla="*/ 754702 h 2086377"/>
                  <a:gd name="connsiteX36" fmla="*/ 463639 w 2104407"/>
                  <a:gd name="connsiteY36" fmla="*/ 754702 h 2086377"/>
                  <a:gd name="connsiteX37" fmla="*/ 463639 w 2104407"/>
                  <a:gd name="connsiteY37" fmla="*/ 695459 h 2086377"/>
                  <a:gd name="connsiteX38" fmla="*/ 510003 w 2104407"/>
                  <a:gd name="connsiteY38" fmla="*/ 695459 h 2086377"/>
                  <a:gd name="connsiteX39" fmla="*/ 510003 w 2104407"/>
                  <a:gd name="connsiteY39" fmla="*/ 636216 h 2086377"/>
                  <a:gd name="connsiteX40" fmla="*/ 661974 w 2104407"/>
                  <a:gd name="connsiteY40" fmla="*/ 636216 h 2086377"/>
                  <a:gd name="connsiteX41" fmla="*/ 661974 w 2104407"/>
                  <a:gd name="connsiteY41" fmla="*/ 569246 h 2086377"/>
                  <a:gd name="connsiteX42" fmla="*/ 680004 w 2104407"/>
                  <a:gd name="connsiteY42" fmla="*/ 569246 h 2086377"/>
                  <a:gd name="connsiteX43" fmla="*/ 680004 w 2104407"/>
                  <a:gd name="connsiteY43" fmla="*/ 502276 h 2086377"/>
                  <a:gd name="connsiteX44" fmla="*/ 716065 w 2104407"/>
                  <a:gd name="connsiteY44" fmla="*/ 502276 h 2086377"/>
                  <a:gd name="connsiteX45" fmla="*/ 716065 w 2104407"/>
                  <a:gd name="connsiteY45" fmla="*/ 427578 h 2086377"/>
                  <a:gd name="connsiteX46" fmla="*/ 837126 w 2104407"/>
                  <a:gd name="connsiteY46" fmla="*/ 427578 h 2086377"/>
                  <a:gd name="connsiteX47" fmla="*/ 837126 w 2104407"/>
                  <a:gd name="connsiteY47" fmla="*/ 340002 h 2086377"/>
                  <a:gd name="connsiteX48" fmla="*/ 906672 w 2104407"/>
                  <a:gd name="connsiteY48" fmla="*/ 340002 h 2086377"/>
                  <a:gd name="connsiteX49" fmla="*/ 906672 w 2104407"/>
                  <a:gd name="connsiteY49" fmla="*/ 242123 h 2086377"/>
                  <a:gd name="connsiteX50" fmla="*/ 1099855 w 2104407"/>
                  <a:gd name="connsiteY50" fmla="*/ 242123 h 2086377"/>
                  <a:gd name="connsiteX51" fmla="*/ 1099855 w 2104407"/>
                  <a:gd name="connsiteY51" fmla="*/ 118485 h 2086377"/>
                  <a:gd name="connsiteX52" fmla="*/ 1367736 w 2104407"/>
                  <a:gd name="connsiteY52" fmla="*/ 118485 h 2086377"/>
                  <a:gd name="connsiteX53" fmla="*/ 1367736 w 2104407"/>
                  <a:gd name="connsiteY53" fmla="*/ 0 h 2086377"/>
                  <a:gd name="connsiteX54" fmla="*/ 2104407 w 2104407"/>
                  <a:gd name="connsiteY54" fmla="*/ 0 h 2086377"/>
                  <a:gd name="connsiteX0" fmla="*/ 0 w 2104407"/>
                  <a:gd name="connsiteY0" fmla="*/ 2086377 h 2086377"/>
                  <a:gd name="connsiteX1" fmla="*/ 0 w 2104407"/>
                  <a:gd name="connsiteY1" fmla="*/ 1833951 h 2086377"/>
                  <a:gd name="connsiteX2" fmla="*/ 20606 w 2104407"/>
                  <a:gd name="connsiteY2" fmla="*/ 1833951 h 2086377"/>
                  <a:gd name="connsiteX3" fmla="*/ 20606 w 2104407"/>
                  <a:gd name="connsiteY3" fmla="*/ 1790163 h 2086377"/>
                  <a:gd name="connsiteX4" fmla="*/ 23182 w 2104407"/>
                  <a:gd name="connsiteY4" fmla="*/ 1787587 h 2086377"/>
                  <a:gd name="connsiteX5" fmla="*/ 23182 w 2104407"/>
                  <a:gd name="connsiteY5" fmla="*/ 1615010 h 2086377"/>
                  <a:gd name="connsiteX6" fmla="*/ 43788 w 2104407"/>
                  <a:gd name="connsiteY6" fmla="*/ 1615010 h 2086377"/>
                  <a:gd name="connsiteX7" fmla="*/ 43788 w 2104407"/>
                  <a:gd name="connsiteY7" fmla="*/ 1560919 h 2086377"/>
                  <a:gd name="connsiteX8" fmla="*/ 69545 w 2104407"/>
                  <a:gd name="connsiteY8" fmla="*/ 1560919 h 2086377"/>
                  <a:gd name="connsiteX9" fmla="*/ 69545 w 2104407"/>
                  <a:gd name="connsiteY9" fmla="*/ 1437282 h 2086377"/>
                  <a:gd name="connsiteX10" fmla="*/ 97879 w 2104407"/>
                  <a:gd name="connsiteY10" fmla="*/ 1437282 h 2086377"/>
                  <a:gd name="connsiteX11" fmla="*/ 97879 w 2104407"/>
                  <a:gd name="connsiteY11" fmla="*/ 1396070 h 2086377"/>
                  <a:gd name="connsiteX12" fmla="*/ 133940 w 2104407"/>
                  <a:gd name="connsiteY12" fmla="*/ 1396070 h 2086377"/>
                  <a:gd name="connsiteX13" fmla="*/ 133940 w 2104407"/>
                  <a:gd name="connsiteY13" fmla="*/ 1300766 h 2086377"/>
                  <a:gd name="connsiteX14" fmla="*/ 167425 w 2104407"/>
                  <a:gd name="connsiteY14" fmla="*/ 1300766 h 2086377"/>
                  <a:gd name="connsiteX15" fmla="*/ 167425 w 2104407"/>
                  <a:gd name="connsiteY15" fmla="*/ 1249250 h 2086377"/>
                  <a:gd name="connsiteX16" fmla="*/ 172577 w 2104407"/>
                  <a:gd name="connsiteY16" fmla="*/ 1254402 h 2086377"/>
                  <a:gd name="connsiteX17" fmla="*/ 172577 w 2104407"/>
                  <a:gd name="connsiteY17" fmla="*/ 1218341 h 2086377"/>
                  <a:gd name="connsiteX18" fmla="*/ 185455 w 2104407"/>
                  <a:gd name="connsiteY18" fmla="*/ 1218341 h 2086377"/>
                  <a:gd name="connsiteX19" fmla="*/ 185455 w 2104407"/>
                  <a:gd name="connsiteY19" fmla="*/ 1166826 h 2086377"/>
                  <a:gd name="connsiteX20" fmla="*/ 211844 w 2104407"/>
                  <a:gd name="connsiteY20" fmla="*/ 1178732 h 2086377"/>
                  <a:gd name="connsiteX21" fmla="*/ 188031 w 2104407"/>
                  <a:gd name="connsiteY21" fmla="*/ 1123037 h 2086377"/>
                  <a:gd name="connsiteX22" fmla="*/ 239547 w 2104407"/>
                  <a:gd name="connsiteY22" fmla="*/ 1123037 h 2086377"/>
                  <a:gd name="connsiteX23" fmla="*/ 239547 w 2104407"/>
                  <a:gd name="connsiteY23" fmla="*/ 1074098 h 2086377"/>
                  <a:gd name="connsiteX24" fmla="*/ 280759 w 2104407"/>
                  <a:gd name="connsiteY24" fmla="*/ 1074098 h 2086377"/>
                  <a:gd name="connsiteX25" fmla="*/ 280759 w 2104407"/>
                  <a:gd name="connsiteY25" fmla="*/ 1027734 h 2086377"/>
                  <a:gd name="connsiteX26" fmla="*/ 401820 w 2104407"/>
                  <a:gd name="connsiteY26" fmla="*/ 1027734 h 2086377"/>
                  <a:gd name="connsiteX27" fmla="*/ 401820 w 2104407"/>
                  <a:gd name="connsiteY27" fmla="*/ 971067 h 2086377"/>
                  <a:gd name="connsiteX28" fmla="*/ 412123 w 2104407"/>
                  <a:gd name="connsiteY28" fmla="*/ 971067 h 2086377"/>
                  <a:gd name="connsiteX29" fmla="*/ 412123 w 2104407"/>
                  <a:gd name="connsiteY29" fmla="*/ 922127 h 2086377"/>
                  <a:gd name="connsiteX30" fmla="*/ 422427 w 2104407"/>
                  <a:gd name="connsiteY30" fmla="*/ 922127 h 2086377"/>
                  <a:gd name="connsiteX31" fmla="*/ 422427 w 2104407"/>
                  <a:gd name="connsiteY31" fmla="*/ 865460 h 2086377"/>
                  <a:gd name="connsiteX32" fmla="*/ 440457 w 2104407"/>
                  <a:gd name="connsiteY32" fmla="*/ 865460 h 2086377"/>
                  <a:gd name="connsiteX33" fmla="*/ 440457 w 2104407"/>
                  <a:gd name="connsiteY33" fmla="*/ 813944 h 2086377"/>
                  <a:gd name="connsiteX34" fmla="*/ 455912 w 2104407"/>
                  <a:gd name="connsiteY34" fmla="*/ 813944 h 2086377"/>
                  <a:gd name="connsiteX35" fmla="*/ 455912 w 2104407"/>
                  <a:gd name="connsiteY35" fmla="*/ 754702 h 2086377"/>
                  <a:gd name="connsiteX36" fmla="*/ 463639 w 2104407"/>
                  <a:gd name="connsiteY36" fmla="*/ 754702 h 2086377"/>
                  <a:gd name="connsiteX37" fmla="*/ 463639 w 2104407"/>
                  <a:gd name="connsiteY37" fmla="*/ 695459 h 2086377"/>
                  <a:gd name="connsiteX38" fmla="*/ 510003 w 2104407"/>
                  <a:gd name="connsiteY38" fmla="*/ 695459 h 2086377"/>
                  <a:gd name="connsiteX39" fmla="*/ 510003 w 2104407"/>
                  <a:gd name="connsiteY39" fmla="*/ 636216 h 2086377"/>
                  <a:gd name="connsiteX40" fmla="*/ 661974 w 2104407"/>
                  <a:gd name="connsiteY40" fmla="*/ 636216 h 2086377"/>
                  <a:gd name="connsiteX41" fmla="*/ 661974 w 2104407"/>
                  <a:gd name="connsiteY41" fmla="*/ 569246 h 2086377"/>
                  <a:gd name="connsiteX42" fmla="*/ 680004 w 2104407"/>
                  <a:gd name="connsiteY42" fmla="*/ 569246 h 2086377"/>
                  <a:gd name="connsiteX43" fmla="*/ 680004 w 2104407"/>
                  <a:gd name="connsiteY43" fmla="*/ 502276 h 2086377"/>
                  <a:gd name="connsiteX44" fmla="*/ 716065 w 2104407"/>
                  <a:gd name="connsiteY44" fmla="*/ 502276 h 2086377"/>
                  <a:gd name="connsiteX45" fmla="*/ 716065 w 2104407"/>
                  <a:gd name="connsiteY45" fmla="*/ 427578 h 2086377"/>
                  <a:gd name="connsiteX46" fmla="*/ 837126 w 2104407"/>
                  <a:gd name="connsiteY46" fmla="*/ 427578 h 2086377"/>
                  <a:gd name="connsiteX47" fmla="*/ 837126 w 2104407"/>
                  <a:gd name="connsiteY47" fmla="*/ 340002 h 2086377"/>
                  <a:gd name="connsiteX48" fmla="*/ 906672 w 2104407"/>
                  <a:gd name="connsiteY48" fmla="*/ 340002 h 2086377"/>
                  <a:gd name="connsiteX49" fmla="*/ 906672 w 2104407"/>
                  <a:gd name="connsiteY49" fmla="*/ 242123 h 2086377"/>
                  <a:gd name="connsiteX50" fmla="*/ 1099855 w 2104407"/>
                  <a:gd name="connsiteY50" fmla="*/ 242123 h 2086377"/>
                  <a:gd name="connsiteX51" fmla="*/ 1099855 w 2104407"/>
                  <a:gd name="connsiteY51" fmla="*/ 118485 h 2086377"/>
                  <a:gd name="connsiteX52" fmla="*/ 1367736 w 2104407"/>
                  <a:gd name="connsiteY52" fmla="*/ 118485 h 2086377"/>
                  <a:gd name="connsiteX53" fmla="*/ 1367736 w 2104407"/>
                  <a:gd name="connsiteY53" fmla="*/ 0 h 2086377"/>
                  <a:gd name="connsiteX54" fmla="*/ 2104407 w 2104407"/>
                  <a:gd name="connsiteY54" fmla="*/ 0 h 2086377"/>
                  <a:gd name="connsiteX0" fmla="*/ 0 w 2104407"/>
                  <a:gd name="connsiteY0" fmla="*/ 2086377 h 2086377"/>
                  <a:gd name="connsiteX1" fmla="*/ 0 w 2104407"/>
                  <a:gd name="connsiteY1" fmla="*/ 1833951 h 2086377"/>
                  <a:gd name="connsiteX2" fmla="*/ 20606 w 2104407"/>
                  <a:gd name="connsiteY2" fmla="*/ 1833951 h 2086377"/>
                  <a:gd name="connsiteX3" fmla="*/ 20606 w 2104407"/>
                  <a:gd name="connsiteY3" fmla="*/ 1790163 h 2086377"/>
                  <a:gd name="connsiteX4" fmla="*/ 23182 w 2104407"/>
                  <a:gd name="connsiteY4" fmla="*/ 1787587 h 2086377"/>
                  <a:gd name="connsiteX5" fmla="*/ 23182 w 2104407"/>
                  <a:gd name="connsiteY5" fmla="*/ 1615010 h 2086377"/>
                  <a:gd name="connsiteX6" fmla="*/ 43788 w 2104407"/>
                  <a:gd name="connsiteY6" fmla="*/ 1615010 h 2086377"/>
                  <a:gd name="connsiteX7" fmla="*/ 43788 w 2104407"/>
                  <a:gd name="connsiteY7" fmla="*/ 1560919 h 2086377"/>
                  <a:gd name="connsiteX8" fmla="*/ 69545 w 2104407"/>
                  <a:gd name="connsiteY8" fmla="*/ 1560919 h 2086377"/>
                  <a:gd name="connsiteX9" fmla="*/ 69545 w 2104407"/>
                  <a:gd name="connsiteY9" fmla="*/ 1437282 h 2086377"/>
                  <a:gd name="connsiteX10" fmla="*/ 97879 w 2104407"/>
                  <a:gd name="connsiteY10" fmla="*/ 1437282 h 2086377"/>
                  <a:gd name="connsiteX11" fmla="*/ 97879 w 2104407"/>
                  <a:gd name="connsiteY11" fmla="*/ 1396070 h 2086377"/>
                  <a:gd name="connsiteX12" fmla="*/ 133940 w 2104407"/>
                  <a:gd name="connsiteY12" fmla="*/ 1396070 h 2086377"/>
                  <a:gd name="connsiteX13" fmla="*/ 133940 w 2104407"/>
                  <a:gd name="connsiteY13" fmla="*/ 1300766 h 2086377"/>
                  <a:gd name="connsiteX14" fmla="*/ 167425 w 2104407"/>
                  <a:gd name="connsiteY14" fmla="*/ 1300766 h 2086377"/>
                  <a:gd name="connsiteX15" fmla="*/ 167425 w 2104407"/>
                  <a:gd name="connsiteY15" fmla="*/ 1249250 h 2086377"/>
                  <a:gd name="connsiteX16" fmla="*/ 172577 w 2104407"/>
                  <a:gd name="connsiteY16" fmla="*/ 1254402 h 2086377"/>
                  <a:gd name="connsiteX17" fmla="*/ 172577 w 2104407"/>
                  <a:gd name="connsiteY17" fmla="*/ 1218341 h 2086377"/>
                  <a:gd name="connsiteX18" fmla="*/ 178311 w 2104407"/>
                  <a:gd name="connsiteY18" fmla="*/ 1218341 h 2086377"/>
                  <a:gd name="connsiteX19" fmla="*/ 185455 w 2104407"/>
                  <a:gd name="connsiteY19" fmla="*/ 1166826 h 2086377"/>
                  <a:gd name="connsiteX20" fmla="*/ 211844 w 2104407"/>
                  <a:gd name="connsiteY20" fmla="*/ 1178732 h 2086377"/>
                  <a:gd name="connsiteX21" fmla="*/ 188031 w 2104407"/>
                  <a:gd name="connsiteY21" fmla="*/ 1123037 h 2086377"/>
                  <a:gd name="connsiteX22" fmla="*/ 239547 w 2104407"/>
                  <a:gd name="connsiteY22" fmla="*/ 1123037 h 2086377"/>
                  <a:gd name="connsiteX23" fmla="*/ 239547 w 2104407"/>
                  <a:gd name="connsiteY23" fmla="*/ 1074098 h 2086377"/>
                  <a:gd name="connsiteX24" fmla="*/ 280759 w 2104407"/>
                  <a:gd name="connsiteY24" fmla="*/ 1074098 h 2086377"/>
                  <a:gd name="connsiteX25" fmla="*/ 280759 w 2104407"/>
                  <a:gd name="connsiteY25" fmla="*/ 1027734 h 2086377"/>
                  <a:gd name="connsiteX26" fmla="*/ 401820 w 2104407"/>
                  <a:gd name="connsiteY26" fmla="*/ 1027734 h 2086377"/>
                  <a:gd name="connsiteX27" fmla="*/ 401820 w 2104407"/>
                  <a:gd name="connsiteY27" fmla="*/ 971067 h 2086377"/>
                  <a:gd name="connsiteX28" fmla="*/ 412123 w 2104407"/>
                  <a:gd name="connsiteY28" fmla="*/ 971067 h 2086377"/>
                  <a:gd name="connsiteX29" fmla="*/ 412123 w 2104407"/>
                  <a:gd name="connsiteY29" fmla="*/ 922127 h 2086377"/>
                  <a:gd name="connsiteX30" fmla="*/ 422427 w 2104407"/>
                  <a:gd name="connsiteY30" fmla="*/ 922127 h 2086377"/>
                  <a:gd name="connsiteX31" fmla="*/ 422427 w 2104407"/>
                  <a:gd name="connsiteY31" fmla="*/ 865460 h 2086377"/>
                  <a:gd name="connsiteX32" fmla="*/ 440457 w 2104407"/>
                  <a:gd name="connsiteY32" fmla="*/ 865460 h 2086377"/>
                  <a:gd name="connsiteX33" fmla="*/ 440457 w 2104407"/>
                  <a:gd name="connsiteY33" fmla="*/ 813944 h 2086377"/>
                  <a:gd name="connsiteX34" fmla="*/ 455912 w 2104407"/>
                  <a:gd name="connsiteY34" fmla="*/ 813944 h 2086377"/>
                  <a:gd name="connsiteX35" fmla="*/ 455912 w 2104407"/>
                  <a:gd name="connsiteY35" fmla="*/ 754702 h 2086377"/>
                  <a:gd name="connsiteX36" fmla="*/ 463639 w 2104407"/>
                  <a:gd name="connsiteY36" fmla="*/ 754702 h 2086377"/>
                  <a:gd name="connsiteX37" fmla="*/ 463639 w 2104407"/>
                  <a:gd name="connsiteY37" fmla="*/ 695459 h 2086377"/>
                  <a:gd name="connsiteX38" fmla="*/ 510003 w 2104407"/>
                  <a:gd name="connsiteY38" fmla="*/ 695459 h 2086377"/>
                  <a:gd name="connsiteX39" fmla="*/ 510003 w 2104407"/>
                  <a:gd name="connsiteY39" fmla="*/ 636216 h 2086377"/>
                  <a:gd name="connsiteX40" fmla="*/ 661974 w 2104407"/>
                  <a:gd name="connsiteY40" fmla="*/ 636216 h 2086377"/>
                  <a:gd name="connsiteX41" fmla="*/ 661974 w 2104407"/>
                  <a:gd name="connsiteY41" fmla="*/ 569246 h 2086377"/>
                  <a:gd name="connsiteX42" fmla="*/ 680004 w 2104407"/>
                  <a:gd name="connsiteY42" fmla="*/ 569246 h 2086377"/>
                  <a:gd name="connsiteX43" fmla="*/ 680004 w 2104407"/>
                  <a:gd name="connsiteY43" fmla="*/ 502276 h 2086377"/>
                  <a:gd name="connsiteX44" fmla="*/ 716065 w 2104407"/>
                  <a:gd name="connsiteY44" fmla="*/ 502276 h 2086377"/>
                  <a:gd name="connsiteX45" fmla="*/ 716065 w 2104407"/>
                  <a:gd name="connsiteY45" fmla="*/ 427578 h 2086377"/>
                  <a:gd name="connsiteX46" fmla="*/ 837126 w 2104407"/>
                  <a:gd name="connsiteY46" fmla="*/ 427578 h 2086377"/>
                  <a:gd name="connsiteX47" fmla="*/ 837126 w 2104407"/>
                  <a:gd name="connsiteY47" fmla="*/ 340002 h 2086377"/>
                  <a:gd name="connsiteX48" fmla="*/ 906672 w 2104407"/>
                  <a:gd name="connsiteY48" fmla="*/ 340002 h 2086377"/>
                  <a:gd name="connsiteX49" fmla="*/ 906672 w 2104407"/>
                  <a:gd name="connsiteY49" fmla="*/ 242123 h 2086377"/>
                  <a:gd name="connsiteX50" fmla="*/ 1099855 w 2104407"/>
                  <a:gd name="connsiteY50" fmla="*/ 242123 h 2086377"/>
                  <a:gd name="connsiteX51" fmla="*/ 1099855 w 2104407"/>
                  <a:gd name="connsiteY51" fmla="*/ 118485 h 2086377"/>
                  <a:gd name="connsiteX52" fmla="*/ 1367736 w 2104407"/>
                  <a:gd name="connsiteY52" fmla="*/ 118485 h 2086377"/>
                  <a:gd name="connsiteX53" fmla="*/ 1367736 w 2104407"/>
                  <a:gd name="connsiteY53" fmla="*/ 0 h 2086377"/>
                  <a:gd name="connsiteX54" fmla="*/ 2104407 w 2104407"/>
                  <a:gd name="connsiteY54" fmla="*/ 0 h 2086377"/>
                  <a:gd name="connsiteX0" fmla="*/ 0 w 2104407"/>
                  <a:gd name="connsiteY0" fmla="*/ 2086377 h 2086377"/>
                  <a:gd name="connsiteX1" fmla="*/ 0 w 2104407"/>
                  <a:gd name="connsiteY1" fmla="*/ 1833951 h 2086377"/>
                  <a:gd name="connsiteX2" fmla="*/ 20606 w 2104407"/>
                  <a:gd name="connsiteY2" fmla="*/ 1833951 h 2086377"/>
                  <a:gd name="connsiteX3" fmla="*/ 20606 w 2104407"/>
                  <a:gd name="connsiteY3" fmla="*/ 1790163 h 2086377"/>
                  <a:gd name="connsiteX4" fmla="*/ 23182 w 2104407"/>
                  <a:gd name="connsiteY4" fmla="*/ 1787587 h 2086377"/>
                  <a:gd name="connsiteX5" fmla="*/ 23182 w 2104407"/>
                  <a:gd name="connsiteY5" fmla="*/ 1615010 h 2086377"/>
                  <a:gd name="connsiteX6" fmla="*/ 43788 w 2104407"/>
                  <a:gd name="connsiteY6" fmla="*/ 1615010 h 2086377"/>
                  <a:gd name="connsiteX7" fmla="*/ 43788 w 2104407"/>
                  <a:gd name="connsiteY7" fmla="*/ 1560919 h 2086377"/>
                  <a:gd name="connsiteX8" fmla="*/ 69545 w 2104407"/>
                  <a:gd name="connsiteY8" fmla="*/ 1560919 h 2086377"/>
                  <a:gd name="connsiteX9" fmla="*/ 69545 w 2104407"/>
                  <a:gd name="connsiteY9" fmla="*/ 1437282 h 2086377"/>
                  <a:gd name="connsiteX10" fmla="*/ 97879 w 2104407"/>
                  <a:gd name="connsiteY10" fmla="*/ 1437282 h 2086377"/>
                  <a:gd name="connsiteX11" fmla="*/ 97879 w 2104407"/>
                  <a:gd name="connsiteY11" fmla="*/ 1396070 h 2086377"/>
                  <a:gd name="connsiteX12" fmla="*/ 133940 w 2104407"/>
                  <a:gd name="connsiteY12" fmla="*/ 1396070 h 2086377"/>
                  <a:gd name="connsiteX13" fmla="*/ 133940 w 2104407"/>
                  <a:gd name="connsiteY13" fmla="*/ 1300766 h 2086377"/>
                  <a:gd name="connsiteX14" fmla="*/ 167425 w 2104407"/>
                  <a:gd name="connsiteY14" fmla="*/ 1300766 h 2086377"/>
                  <a:gd name="connsiteX15" fmla="*/ 167425 w 2104407"/>
                  <a:gd name="connsiteY15" fmla="*/ 1249250 h 2086377"/>
                  <a:gd name="connsiteX16" fmla="*/ 172577 w 2104407"/>
                  <a:gd name="connsiteY16" fmla="*/ 1254402 h 2086377"/>
                  <a:gd name="connsiteX17" fmla="*/ 172577 w 2104407"/>
                  <a:gd name="connsiteY17" fmla="*/ 1218341 h 2086377"/>
                  <a:gd name="connsiteX18" fmla="*/ 178311 w 2104407"/>
                  <a:gd name="connsiteY18" fmla="*/ 1218341 h 2086377"/>
                  <a:gd name="connsiteX19" fmla="*/ 175930 w 2104407"/>
                  <a:gd name="connsiteY19" fmla="*/ 1169208 h 2086377"/>
                  <a:gd name="connsiteX20" fmla="*/ 211844 w 2104407"/>
                  <a:gd name="connsiteY20" fmla="*/ 1178732 h 2086377"/>
                  <a:gd name="connsiteX21" fmla="*/ 188031 w 2104407"/>
                  <a:gd name="connsiteY21" fmla="*/ 1123037 h 2086377"/>
                  <a:gd name="connsiteX22" fmla="*/ 239547 w 2104407"/>
                  <a:gd name="connsiteY22" fmla="*/ 1123037 h 2086377"/>
                  <a:gd name="connsiteX23" fmla="*/ 239547 w 2104407"/>
                  <a:gd name="connsiteY23" fmla="*/ 1074098 h 2086377"/>
                  <a:gd name="connsiteX24" fmla="*/ 280759 w 2104407"/>
                  <a:gd name="connsiteY24" fmla="*/ 1074098 h 2086377"/>
                  <a:gd name="connsiteX25" fmla="*/ 280759 w 2104407"/>
                  <a:gd name="connsiteY25" fmla="*/ 1027734 h 2086377"/>
                  <a:gd name="connsiteX26" fmla="*/ 401820 w 2104407"/>
                  <a:gd name="connsiteY26" fmla="*/ 1027734 h 2086377"/>
                  <a:gd name="connsiteX27" fmla="*/ 401820 w 2104407"/>
                  <a:gd name="connsiteY27" fmla="*/ 971067 h 2086377"/>
                  <a:gd name="connsiteX28" fmla="*/ 412123 w 2104407"/>
                  <a:gd name="connsiteY28" fmla="*/ 971067 h 2086377"/>
                  <a:gd name="connsiteX29" fmla="*/ 412123 w 2104407"/>
                  <a:gd name="connsiteY29" fmla="*/ 922127 h 2086377"/>
                  <a:gd name="connsiteX30" fmla="*/ 422427 w 2104407"/>
                  <a:gd name="connsiteY30" fmla="*/ 922127 h 2086377"/>
                  <a:gd name="connsiteX31" fmla="*/ 422427 w 2104407"/>
                  <a:gd name="connsiteY31" fmla="*/ 865460 h 2086377"/>
                  <a:gd name="connsiteX32" fmla="*/ 440457 w 2104407"/>
                  <a:gd name="connsiteY32" fmla="*/ 865460 h 2086377"/>
                  <a:gd name="connsiteX33" fmla="*/ 440457 w 2104407"/>
                  <a:gd name="connsiteY33" fmla="*/ 813944 h 2086377"/>
                  <a:gd name="connsiteX34" fmla="*/ 455912 w 2104407"/>
                  <a:gd name="connsiteY34" fmla="*/ 813944 h 2086377"/>
                  <a:gd name="connsiteX35" fmla="*/ 455912 w 2104407"/>
                  <a:gd name="connsiteY35" fmla="*/ 754702 h 2086377"/>
                  <a:gd name="connsiteX36" fmla="*/ 463639 w 2104407"/>
                  <a:gd name="connsiteY36" fmla="*/ 754702 h 2086377"/>
                  <a:gd name="connsiteX37" fmla="*/ 463639 w 2104407"/>
                  <a:gd name="connsiteY37" fmla="*/ 695459 h 2086377"/>
                  <a:gd name="connsiteX38" fmla="*/ 510003 w 2104407"/>
                  <a:gd name="connsiteY38" fmla="*/ 695459 h 2086377"/>
                  <a:gd name="connsiteX39" fmla="*/ 510003 w 2104407"/>
                  <a:gd name="connsiteY39" fmla="*/ 636216 h 2086377"/>
                  <a:gd name="connsiteX40" fmla="*/ 661974 w 2104407"/>
                  <a:gd name="connsiteY40" fmla="*/ 636216 h 2086377"/>
                  <a:gd name="connsiteX41" fmla="*/ 661974 w 2104407"/>
                  <a:gd name="connsiteY41" fmla="*/ 569246 h 2086377"/>
                  <a:gd name="connsiteX42" fmla="*/ 680004 w 2104407"/>
                  <a:gd name="connsiteY42" fmla="*/ 569246 h 2086377"/>
                  <a:gd name="connsiteX43" fmla="*/ 680004 w 2104407"/>
                  <a:gd name="connsiteY43" fmla="*/ 502276 h 2086377"/>
                  <a:gd name="connsiteX44" fmla="*/ 716065 w 2104407"/>
                  <a:gd name="connsiteY44" fmla="*/ 502276 h 2086377"/>
                  <a:gd name="connsiteX45" fmla="*/ 716065 w 2104407"/>
                  <a:gd name="connsiteY45" fmla="*/ 427578 h 2086377"/>
                  <a:gd name="connsiteX46" fmla="*/ 837126 w 2104407"/>
                  <a:gd name="connsiteY46" fmla="*/ 427578 h 2086377"/>
                  <a:gd name="connsiteX47" fmla="*/ 837126 w 2104407"/>
                  <a:gd name="connsiteY47" fmla="*/ 340002 h 2086377"/>
                  <a:gd name="connsiteX48" fmla="*/ 906672 w 2104407"/>
                  <a:gd name="connsiteY48" fmla="*/ 340002 h 2086377"/>
                  <a:gd name="connsiteX49" fmla="*/ 906672 w 2104407"/>
                  <a:gd name="connsiteY49" fmla="*/ 242123 h 2086377"/>
                  <a:gd name="connsiteX50" fmla="*/ 1099855 w 2104407"/>
                  <a:gd name="connsiteY50" fmla="*/ 242123 h 2086377"/>
                  <a:gd name="connsiteX51" fmla="*/ 1099855 w 2104407"/>
                  <a:gd name="connsiteY51" fmla="*/ 118485 h 2086377"/>
                  <a:gd name="connsiteX52" fmla="*/ 1367736 w 2104407"/>
                  <a:gd name="connsiteY52" fmla="*/ 118485 h 2086377"/>
                  <a:gd name="connsiteX53" fmla="*/ 1367736 w 2104407"/>
                  <a:gd name="connsiteY53" fmla="*/ 0 h 2086377"/>
                  <a:gd name="connsiteX54" fmla="*/ 2104407 w 2104407"/>
                  <a:gd name="connsiteY54" fmla="*/ 0 h 2086377"/>
                  <a:gd name="connsiteX0" fmla="*/ 0 w 2104407"/>
                  <a:gd name="connsiteY0" fmla="*/ 2086377 h 2086377"/>
                  <a:gd name="connsiteX1" fmla="*/ 0 w 2104407"/>
                  <a:gd name="connsiteY1" fmla="*/ 1833951 h 2086377"/>
                  <a:gd name="connsiteX2" fmla="*/ 20606 w 2104407"/>
                  <a:gd name="connsiteY2" fmla="*/ 1833951 h 2086377"/>
                  <a:gd name="connsiteX3" fmla="*/ 20606 w 2104407"/>
                  <a:gd name="connsiteY3" fmla="*/ 1790163 h 2086377"/>
                  <a:gd name="connsiteX4" fmla="*/ 23182 w 2104407"/>
                  <a:gd name="connsiteY4" fmla="*/ 1787587 h 2086377"/>
                  <a:gd name="connsiteX5" fmla="*/ 23182 w 2104407"/>
                  <a:gd name="connsiteY5" fmla="*/ 1615010 h 2086377"/>
                  <a:gd name="connsiteX6" fmla="*/ 43788 w 2104407"/>
                  <a:gd name="connsiteY6" fmla="*/ 1615010 h 2086377"/>
                  <a:gd name="connsiteX7" fmla="*/ 43788 w 2104407"/>
                  <a:gd name="connsiteY7" fmla="*/ 1560919 h 2086377"/>
                  <a:gd name="connsiteX8" fmla="*/ 69545 w 2104407"/>
                  <a:gd name="connsiteY8" fmla="*/ 1560919 h 2086377"/>
                  <a:gd name="connsiteX9" fmla="*/ 69545 w 2104407"/>
                  <a:gd name="connsiteY9" fmla="*/ 1437282 h 2086377"/>
                  <a:gd name="connsiteX10" fmla="*/ 97879 w 2104407"/>
                  <a:gd name="connsiteY10" fmla="*/ 1437282 h 2086377"/>
                  <a:gd name="connsiteX11" fmla="*/ 97879 w 2104407"/>
                  <a:gd name="connsiteY11" fmla="*/ 1396070 h 2086377"/>
                  <a:gd name="connsiteX12" fmla="*/ 133940 w 2104407"/>
                  <a:gd name="connsiteY12" fmla="*/ 1396070 h 2086377"/>
                  <a:gd name="connsiteX13" fmla="*/ 133940 w 2104407"/>
                  <a:gd name="connsiteY13" fmla="*/ 1300766 h 2086377"/>
                  <a:gd name="connsiteX14" fmla="*/ 167425 w 2104407"/>
                  <a:gd name="connsiteY14" fmla="*/ 1300766 h 2086377"/>
                  <a:gd name="connsiteX15" fmla="*/ 167425 w 2104407"/>
                  <a:gd name="connsiteY15" fmla="*/ 1249250 h 2086377"/>
                  <a:gd name="connsiteX16" fmla="*/ 172577 w 2104407"/>
                  <a:gd name="connsiteY16" fmla="*/ 1254402 h 2086377"/>
                  <a:gd name="connsiteX17" fmla="*/ 172577 w 2104407"/>
                  <a:gd name="connsiteY17" fmla="*/ 1218341 h 2086377"/>
                  <a:gd name="connsiteX18" fmla="*/ 178311 w 2104407"/>
                  <a:gd name="connsiteY18" fmla="*/ 1218341 h 2086377"/>
                  <a:gd name="connsiteX19" fmla="*/ 175930 w 2104407"/>
                  <a:gd name="connsiteY19" fmla="*/ 1169208 h 2086377"/>
                  <a:gd name="connsiteX20" fmla="*/ 190412 w 2104407"/>
                  <a:gd name="connsiteY20" fmla="*/ 1169207 h 2086377"/>
                  <a:gd name="connsiteX21" fmla="*/ 188031 w 2104407"/>
                  <a:gd name="connsiteY21" fmla="*/ 1123037 h 2086377"/>
                  <a:gd name="connsiteX22" fmla="*/ 239547 w 2104407"/>
                  <a:gd name="connsiteY22" fmla="*/ 1123037 h 2086377"/>
                  <a:gd name="connsiteX23" fmla="*/ 239547 w 2104407"/>
                  <a:gd name="connsiteY23" fmla="*/ 1074098 h 2086377"/>
                  <a:gd name="connsiteX24" fmla="*/ 280759 w 2104407"/>
                  <a:gd name="connsiteY24" fmla="*/ 1074098 h 2086377"/>
                  <a:gd name="connsiteX25" fmla="*/ 280759 w 2104407"/>
                  <a:gd name="connsiteY25" fmla="*/ 1027734 h 2086377"/>
                  <a:gd name="connsiteX26" fmla="*/ 401820 w 2104407"/>
                  <a:gd name="connsiteY26" fmla="*/ 1027734 h 2086377"/>
                  <a:gd name="connsiteX27" fmla="*/ 401820 w 2104407"/>
                  <a:gd name="connsiteY27" fmla="*/ 971067 h 2086377"/>
                  <a:gd name="connsiteX28" fmla="*/ 412123 w 2104407"/>
                  <a:gd name="connsiteY28" fmla="*/ 971067 h 2086377"/>
                  <a:gd name="connsiteX29" fmla="*/ 412123 w 2104407"/>
                  <a:gd name="connsiteY29" fmla="*/ 922127 h 2086377"/>
                  <a:gd name="connsiteX30" fmla="*/ 422427 w 2104407"/>
                  <a:gd name="connsiteY30" fmla="*/ 922127 h 2086377"/>
                  <a:gd name="connsiteX31" fmla="*/ 422427 w 2104407"/>
                  <a:gd name="connsiteY31" fmla="*/ 865460 h 2086377"/>
                  <a:gd name="connsiteX32" fmla="*/ 440457 w 2104407"/>
                  <a:gd name="connsiteY32" fmla="*/ 865460 h 2086377"/>
                  <a:gd name="connsiteX33" fmla="*/ 440457 w 2104407"/>
                  <a:gd name="connsiteY33" fmla="*/ 813944 h 2086377"/>
                  <a:gd name="connsiteX34" fmla="*/ 455912 w 2104407"/>
                  <a:gd name="connsiteY34" fmla="*/ 813944 h 2086377"/>
                  <a:gd name="connsiteX35" fmla="*/ 455912 w 2104407"/>
                  <a:gd name="connsiteY35" fmla="*/ 754702 h 2086377"/>
                  <a:gd name="connsiteX36" fmla="*/ 463639 w 2104407"/>
                  <a:gd name="connsiteY36" fmla="*/ 754702 h 2086377"/>
                  <a:gd name="connsiteX37" fmla="*/ 463639 w 2104407"/>
                  <a:gd name="connsiteY37" fmla="*/ 695459 h 2086377"/>
                  <a:gd name="connsiteX38" fmla="*/ 510003 w 2104407"/>
                  <a:gd name="connsiteY38" fmla="*/ 695459 h 2086377"/>
                  <a:gd name="connsiteX39" fmla="*/ 510003 w 2104407"/>
                  <a:gd name="connsiteY39" fmla="*/ 636216 h 2086377"/>
                  <a:gd name="connsiteX40" fmla="*/ 661974 w 2104407"/>
                  <a:gd name="connsiteY40" fmla="*/ 636216 h 2086377"/>
                  <a:gd name="connsiteX41" fmla="*/ 661974 w 2104407"/>
                  <a:gd name="connsiteY41" fmla="*/ 569246 h 2086377"/>
                  <a:gd name="connsiteX42" fmla="*/ 680004 w 2104407"/>
                  <a:gd name="connsiteY42" fmla="*/ 569246 h 2086377"/>
                  <a:gd name="connsiteX43" fmla="*/ 680004 w 2104407"/>
                  <a:gd name="connsiteY43" fmla="*/ 502276 h 2086377"/>
                  <a:gd name="connsiteX44" fmla="*/ 716065 w 2104407"/>
                  <a:gd name="connsiteY44" fmla="*/ 502276 h 2086377"/>
                  <a:gd name="connsiteX45" fmla="*/ 716065 w 2104407"/>
                  <a:gd name="connsiteY45" fmla="*/ 427578 h 2086377"/>
                  <a:gd name="connsiteX46" fmla="*/ 837126 w 2104407"/>
                  <a:gd name="connsiteY46" fmla="*/ 427578 h 2086377"/>
                  <a:gd name="connsiteX47" fmla="*/ 837126 w 2104407"/>
                  <a:gd name="connsiteY47" fmla="*/ 340002 h 2086377"/>
                  <a:gd name="connsiteX48" fmla="*/ 906672 w 2104407"/>
                  <a:gd name="connsiteY48" fmla="*/ 340002 h 2086377"/>
                  <a:gd name="connsiteX49" fmla="*/ 906672 w 2104407"/>
                  <a:gd name="connsiteY49" fmla="*/ 242123 h 2086377"/>
                  <a:gd name="connsiteX50" fmla="*/ 1099855 w 2104407"/>
                  <a:gd name="connsiteY50" fmla="*/ 242123 h 2086377"/>
                  <a:gd name="connsiteX51" fmla="*/ 1099855 w 2104407"/>
                  <a:gd name="connsiteY51" fmla="*/ 118485 h 2086377"/>
                  <a:gd name="connsiteX52" fmla="*/ 1367736 w 2104407"/>
                  <a:gd name="connsiteY52" fmla="*/ 118485 h 2086377"/>
                  <a:gd name="connsiteX53" fmla="*/ 1367736 w 2104407"/>
                  <a:gd name="connsiteY53" fmla="*/ 0 h 2086377"/>
                  <a:gd name="connsiteX54" fmla="*/ 2104407 w 2104407"/>
                  <a:gd name="connsiteY54" fmla="*/ 0 h 2086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104407" h="2086377">
                    <a:moveTo>
                      <a:pt x="0" y="2086377"/>
                    </a:moveTo>
                    <a:lnTo>
                      <a:pt x="0" y="1833951"/>
                    </a:lnTo>
                    <a:lnTo>
                      <a:pt x="20606" y="1833951"/>
                    </a:lnTo>
                    <a:lnTo>
                      <a:pt x="20606" y="1790163"/>
                    </a:lnTo>
                    <a:lnTo>
                      <a:pt x="23182" y="1787587"/>
                    </a:lnTo>
                    <a:lnTo>
                      <a:pt x="23182" y="1615010"/>
                    </a:lnTo>
                    <a:lnTo>
                      <a:pt x="43788" y="1615010"/>
                    </a:lnTo>
                    <a:lnTo>
                      <a:pt x="43788" y="1560919"/>
                    </a:lnTo>
                    <a:lnTo>
                      <a:pt x="69545" y="1560919"/>
                    </a:lnTo>
                    <a:lnTo>
                      <a:pt x="69545" y="1437282"/>
                    </a:lnTo>
                    <a:lnTo>
                      <a:pt x="97879" y="1437282"/>
                    </a:lnTo>
                    <a:lnTo>
                      <a:pt x="97879" y="1396070"/>
                    </a:lnTo>
                    <a:lnTo>
                      <a:pt x="133940" y="1396070"/>
                    </a:lnTo>
                    <a:lnTo>
                      <a:pt x="133940" y="1300766"/>
                    </a:lnTo>
                    <a:lnTo>
                      <a:pt x="167425" y="1300766"/>
                    </a:lnTo>
                    <a:lnTo>
                      <a:pt x="167425" y="1249250"/>
                    </a:lnTo>
                    <a:lnTo>
                      <a:pt x="172577" y="1254402"/>
                    </a:lnTo>
                    <a:lnTo>
                      <a:pt x="172577" y="1218341"/>
                    </a:lnTo>
                    <a:lnTo>
                      <a:pt x="178311" y="1218341"/>
                    </a:lnTo>
                    <a:lnTo>
                      <a:pt x="175930" y="1169208"/>
                    </a:lnTo>
                    <a:lnTo>
                      <a:pt x="190412" y="1169207"/>
                    </a:lnTo>
                    <a:lnTo>
                      <a:pt x="188031" y="1123037"/>
                    </a:lnTo>
                    <a:lnTo>
                      <a:pt x="239547" y="1123037"/>
                    </a:lnTo>
                    <a:lnTo>
                      <a:pt x="239547" y="1074098"/>
                    </a:lnTo>
                    <a:lnTo>
                      <a:pt x="280759" y="1074098"/>
                    </a:lnTo>
                    <a:lnTo>
                      <a:pt x="280759" y="1027734"/>
                    </a:lnTo>
                    <a:lnTo>
                      <a:pt x="401820" y="1027734"/>
                    </a:lnTo>
                    <a:lnTo>
                      <a:pt x="401820" y="971067"/>
                    </a:lnTo>
                    <a:lnTo>
                      <a:pt x="412123" y="971067"/>
                    </a:lnTo>
                    <a:lnTo>
                      <a:pt x="412123" y="922127"/>
                    </a:lnTo>
                    <a:lnTo>
                      <a:pt x="422427" y="922127"/>
                    </a:lnTo>
                    <a:lnTo>
                      <a:pt x="422427" y="865460"/>
                    </a:lnTo>
                    <a:lnTo>
                      <a:pt x="440457" y="865460"/>
                    </a:lnTo>
                    <a:lnTo>
                      <a:pt x="440457" y="813944"/>
                    </a:lnTo>
                    <a:lnTo>
                      <a:pt x="455912" y="813944"/>
                    </a:lnTo>
                    <a:lnTo>
                      <a:pt x="455912" y="754702"/>
                    </a:lnTo>
                    <a:lnTo>
                      <a:pt x="463639" y="754702"/>
                    </a:lnTo>
                    <a:lnTo>
                      <a:pt x="463639" y="695459"/>
                    </a:lnTo>
                    <a:lnTo>
                      <a:pt x="510003" y="695459"/>
                    </a:lnTo>
                    <a:lnTo>
                      <a:pt x="510003" y="636216"/>
                    </a:lnTo>
                    <a:lnTo>
                      <a:pt x="661974" y="636216"/>
                    </a:lnTo>
                    <a:lnTo>
                      <a:pt x="661974" y="569246"/>
                    </a:lnTo>
                    <a:lnTo>
                      <a:pt x="680004" y="569246"/>
                    </a:lnTo>
                    <a:lnTo>
                      <a:pt x="680004" y="502276"/>
                    </a:lnTo>
                    <a:lnTo>
                      <a:pt x="716065" y="502276"/>
                    </a:lnTo>
                    <a:lnTo>
                      <a:pt x="716065" y="427578"/>
                    </a:lnTo>
                    <a:lnTo>
                      <a:pt x="837126" y="427578"/>
                    </a:lnTo>
                    <a:lnTo>
                      <a:pt x="837126" y="340002"/>
                    </a:lnTo>
                    <a:lnTo>
                      <a:pt x="906672" y="340002"/>
                    </a:lnTo>
                    <a:lnTo>
                      <a:pt x="906672" y="242123"/>
                    </a:lnTo>
                    <a:lnTo>
                      <a:pt x="1099855" y="242123"/>
                    </a:lnTo>
                    <a:lnTo>
                      <a:pt x="1099855" y="118485"/>
                    </a:lnTo>
                    <a:lnTo>
                      <a:pt x="1367736" y="118485"/>
                    </a:lnTo>
                    <a:lnTo>
                      <a:pt x="1367736" y="0"/>
                    </a:lnTo>
                    <a:lnTo>
                      <a:pt x="2104407" y="0"/>
                    </a:lnTo>
                  </a:path>
                </a:pathLst>
              </a:custGeom>
              <a:noFill/>
              <a:ln w="19050" cap="flat" cmpd="sng" algn="ctr">
                <a:solidFill>
                  <a:srgbClr val="BC136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8" name="フリーフォーム: 図形 7">
                <a:extLst>
                  <a:ext uri="{FF2B5EF4-FFF2-40B4-BE49-F238E27FC236}">
                    <a16:creationId xmlns:a16="http://schemas.microsoft.com/office/drawing/2014/main" id="{03CA7AB6-B2B6-47A8-2CF6-0101C332AFA1}"/>
                  </a:ext>
                </a:extLst>
              </p:cNvPr>
              <p:cNvSpPr/>
              <p:nvPr/>
            </p:nvSpPr>
            <p:spPr bwMode="auto">
              <a:xfrm>
                <a:off x="2501559" y="2673077"/>
                <a:ext cx="1525870" cy="2229902"/>
              </a:xfrm>
              <a:custGeom>
                <a:avLst/>
                <a:gdLst>
                  <a:gd name="connsiteX0" fmla="*/ 0 w 1525870"/>
                  <a:gd name="connsiteY0" fmla="*/ 2229902 h 2229902"/>
                  <a:gd name="connsiteX1" fmla="*/ 0 w 1525870"/>
                  <a:gd name="connsiteY1" fmla="*/ 2098071 h 2229902"/>
                  <a:gd name="connsiteX2" fmla="*/ 8415 w 1525870"/>
                  <a:gd name="connsiteY2" fmla="*/ 2025144 h 2229902"/>
                  <a:gd name="connsiteX3" fmla="*/ 11220 w 1525870"/>
                  <a:gd name="connsiteY3" fmla="*/ 1890508 h 2229902"/>
                  <a:gd name="connsiteX4" fmla="*/ 28049 w 1525870"/>
                  <a:gd name="connsiteY4" fmla="*/ 1862459 h 2229902"/>
                  <a:gd name="connsiteX5" fmla="*/ 28049 w 1525870"/>
                  <a:gd name="connsiteY5" fmla="*/ 1792336 h 2229902"/>
                  <a:gd name="connsiteX6" fmla="*/ 39269 w 1525870"/>
                  <a:gd name="connsiteY6" fmla="*/ 1775507 h 2229902"/>
                  <a:gd name="connsiteX7" fmla="*/ 39269 w 1525870"/>
                  <a:gd name="connsiteY7" fmla="*/ 1758678 h 2229902"/>
                  <a:gd name="connsiteX8" fmla="*/ 53294 w 1525870"/>
                  <a:gd name="connsiteY8" fmla="*/ 1733433 h 2229902"/>
                  <a:gd name="connsiteX9" fmla="*/ 58903 w 1525870"/>
                  <a:gd name="connsiteY9" fmla="*/ 1694165 h 2229902"/>
                  <a:gd name="connsiteX10" fmla="*/ 61708 w 1525870"/>
                  <a:gd name="connsiteY10" fmla="*/ 1674530 h 2229902"/>
                  <a:gd name="connsiteX11" fmla="*/ 61708 w 1525870"/>
                  <a:gd name="connsiteY11" fmla="*/ 1621237 h 2229902"/>
                  <a:gd name="connsiteX12" fmla="*/ 72928 w 1525870"/>
                  <a:gd name="connsiteY12" fmla="*/ 1621237 h 2229902"/>
                  <a:gd name="connsiteX13" fmla="*/ 72928 w 1525870"/>
                  <a:gd name="connsiteY13" fmla="*/ 1587578 h 2229902"/>
                  <a:gd name="connsiteX14" fmla="*/ 109392 w 1525870"/>
                  <a:gd name="connsiteY14" fmla="*/ 1553919 h 2229902"/>
                  <a:gd name="connsiteX15" fmla="*/ 126221 w 1525870"/>
                  <a:gd name="connsiteY15" fmla="*/ 1447333 h 2229902"/>
                  <a:gd name="connsiteX16" fmla="*/ 129026 w 1525870"/>
                  <a:gd name="connsiteY16" fmla="*/ 1410869 h 2229902"/>
                  <a:gd name="connsiteX17" fmla="*/ 137441 w 1525870"/>
                  <a:gd name="connsiteY17" fmla="*/ 1354771 h 2229902"/>
                  <a:gd name="connsiteX18" fmla="*/ 140246 w 1525870"/>
                  <a:gd name="connsiteY18" fmla="*/ 1349161 h 2229902"/>
                  <a:gd name="connsiteX19" fmla="*/ 148660 w 1525870"/>
                  <a:gd name="connsiteY19" fmla="*/ 1309892 h 2229902"/>
                  <a:gd name="connsiteX20" fmla="*/ 162685 w 1525870"/>
                  <a:gd name="connsiteY20" fmla="*/ 1270624 h 2229902"/>
                  <a:gd name="connsiteX21" fmla="*/ 162685 w 1525870"/>
                  <a:gd name="connsiteY21" fmla="*/ 1217330 h 2229902"/>
                  <a:gd name="connsiteX22" fmla="*/ 218783 w 1525870"/>
                  <a:gd name="connsiteY22" fmla="*/ 1217330 h 2229902"/>
                  <a:gd name="connsiteX23" fmla="*/ 218783 w 1525870"/>
                  <a:gd name="connsiteY23" fmla="*/ 1150013 h 2229902"/>
                  <a:gd name="connsiteX24" fmla="*/ 232808 w 1525870"/>
                  <a:gd name="connsiteY24" fmla="*/ 1150013 h 2229902"/>
                  <a:gd name="connsiteX25" fmla="*/ 232808 w 1525870"/>
                  <a:gd name="connsiteY25" fmla="*/ 1119159 h 2229902"/>
                  <a:gd name="connsiteX26" fmla="*/ 238418 w 1525870"/>
                  <a:gd name="connsiteY26" fmla="*/ 1113549 h 2229902"/>
                  <a:gd name="connsiteX27" fmla="*/ 238418 w 1525870"/>
                  <a:gd name="connsiteY27" fmla="*/ 1093914 h 2229902"/>
                  <a:gd name="connsiteX28" fmla="*/ 255247 w 1525870"/>
                  <a:gd name="connsiteY28" fmla="*/ 1093914 h 2229902"/>
                  <a:gd name="connsiteX29" fmla="*/ 255247 w 1525870"/>
                  <a:gd name="connsiteY29" fmla="*/ 1043426 h 2229902"/>
                  <a:gd name="connsiteX30" fmla="*/ 339394 w 1525870"/>
                  <a:gd name="connsiteY30" fmla="*/ 1043426 h 2229902"/>
                  <a:gd name="connsiteX31" fmla="*/ 339394 w 1525870"/>
                  <a:gd name="connsiteY31" fmla="*/ 922815 h 2229902"/>
                  <a:gd name="connsiteX32" fmla="*/ 395492 w 1525870"/>
                  <a:gd name="connsiteY32" fmla="*/ 922815 h 2229902"/>
                  <a:gd name="connsiteX33" fmla="*/ 395492 w 1525870"/>
                  <a:gd name="connsiteY33" fmla="*/ 841473 h 2229902"/>
                  <a:gd name="connsiteX34" fmla="*/ 401102 w 1525870"/>
                  <a:gd name="connsiteY34" fmla="*/ 841473 h 2229902"/>
                  <a:gd name="connsiteX35" fmla="*/ 401102 w 1525870"/>
                  <a:gd name="connsiteY35" fmla="*/ 793789 h 2229902"/>
                  <a:gd name="connsiteX36" fmla="*/ 457200 w 1525870"/>
                  <a:gd name="connsiteY36" fmla="*/ 793789 h 2229902"/>
                  <a:gd name="connsiteX37" fmla="*/ 457200 w 1525870"/>
                  <a:gd name="connsiteY37" fmla="*/ 754521 h 2229902"/>
                  <a:gd name="connsiteX38" fmla="*/ 471225 w 1525870"/>
                  <a:gd name="connsiteY38" fmla="*/ 754521 h 2229902"/>
                  <a:gd name="connsiteX39" fmla="*/ 471225 w 1525870"/>
                  <a:gd name="connsiteY39" fmla="*/ 704032 h 2229902"/>
                  <a:gd name="connsiteX40" fmla="*/ 518908 w 1525870"/>
                  <a:gd name="connsiteY40" fmla="*/ 704032 h 2229902"/>
                  <a:gd name="connsiteX41" fmla="*/ 518908 w 1525870"/>
                  <a:gd name="connsiteY41" fmla="*/ 653544 h 2229902"/>
                  <a:gd name="connsiteX42" fmla="*/ 538543 w 1525870"/>
                  <a:gd name="connsiteY42" fmla="*/ 653544 h 2229902"/>
                  <a:gd name="connsiteX43" fmla="*/ 538543 w 1525870"/>
                  <a:gd name="connsiteY43" fmla="*/ 605860 h 2229902"/>
                  <a:gd name="connsiteX44" fmla="*/ 566592 w 1525870"/>
                  <a:gd name="connsiteY44" fmla="*/ 605860 h 2229902"/>
                  <a:gd name="connsiteX45" fmla="*/ 566592 w 1525870"/>
                  <a:gd name="connsiteY45" fmla="*/ 560982 h 2229902"/>
                  <a:gd name="connsiteX46" fmla="*/ 605860 w 1525870"/>
                  <a:gd name="connsiteY46" fmla="*/ 560982 h 2229902"/>
                  <a:gd name="connsiteX47" fmla="*/ 605860 w 1525870"/>
                  <a:gd name="connsiteY47" fmla="*/ 513298 h 2229902"/>
                  <a:gd name="connsiteX48" fmla="*/ 678788 w 1525870"/>
                  <a:gd name="connsiteY48" fmla="*/ 513298 h 2229902"/>
                  <a:gd name="connsiteX49" fmla="*/ 678788 w 1525870"/>
                  <a:gd name="connsiteY49" fmla="*/ 465615 h 2229902"/>
                  <a:gd name="connsiteX50" fmla="*/ 757325 w 1525870"/>
                  <a:gd name="connsiteY50" fmla="*/ 465615 h 2229902"/>
                  <a:gd name="connsiteX51" fmla="*/ 757325 w 1525870"/>
                  <a:gd name="connsiteY51" fmla="*/ 412322 h 2229902"/>
                  <a:gd name="connsiteX52" fmla="*/ 796594 w 1525870"/>
                  <a:gd name="connsiteY52" fmla="*/ 412322 h 2229902"/>
                  <a:gd name="connsiteX53" fmla="*/ 796594 w 1525870"/>
                  <a:gd name="connsiteY53" fmla="*/ 359029 h 2229902"/>
                  <a:gd name="connsiteX54" fmla="*/ 1085500 w 1525870"/>
                  <a:gd name="connsiteY54" fmla="*/ 359029 h 2229902"/>
                  <a:gd name="connsiteX55" fmla="*/ 1085500 w 1525870"/>
                  <a:gd name="connsiteY55" fmla="*/ 291711 h 2229902"/>
                  <a:gd name="connsiteX56" fmla="*/ 1248184 w 1525870"/>
                  <a:gd name="connsiteY56" fmla="*/ 291711 h 2229902"/>
                  <a:gd name="connsiteX57" fmla="*/ 1248184 w 1525870"/>
                  <a:gd name="connsiteY57" fmla="*/ 210368 h 2229902"/>
                  <a:gd name="connsiteX58" fmla="*/ 1284648 w 1525870"/>
                  <a:gd name="connsiteY58" fmla="*/ 210368 h 2229902"/>
                  <a:gd name="connsiteX59" fmla="*/ 1284648 w 1525870"/>
                  <a:gd name="connsiteY59" fmla="*/ 109392 h 2229902"/>
                  <a:gd name="connsiteX60" fmla="*/ 1492211 w 1525870"/>
                  <a:gd name="connsiteY60" fmla="*/ 109392 h 2229902"/>
                  <a:gd name="connsiteX61" fmla="*/ 1492211 w 1525870"/>
                  <a:gd name="connsiteY61" fmla="*/ 0 h 2229902"/>
                  <a:gd name="connsiteX62" fmla="*/ 1525870 w 1525870"/>
                  <a:gd name="connsiteY62" fmla="*/ 0 h 2229902"/>
                  <a:gd name="connsiteX0" fmla="*/ 0 w 1525870"/>
                  <a:gd name="connsiteY0" fmla="*/ 2229902 h 2229902"/>
                  <a:gd name="connsiteX1" fmla="*/ 0 w 1525870"/>
                  <a:gd name="connsiteY1" fmla="*/ 2098071 h 2229902"/>
                  <a:gd name="connsiteX2" fmla="*/ 8415 w 1525870"/>
                  <a:gd name="connsiteY2" fmla="*/ 2025144 h 2229902"/>
                  <a:gd name="connsiteX3" fmla="*/ 11220 w 1525870"/>
                  <a:gd name="connsiteY3" fmla="*/ 1890508 h 2229902"/>
                  <a:gd name="connsiteX4" fmla="*/ 28049 w 1525870"/>
                  <a:gd name="connsiteY4" fmla="*/ 1862459 h 2229902"/>
                  <a:gd name="connsiteX5" fmla="*/ 28049 w 1525870"/>
                  <a:gd name="connsiteY5" fmla="*/ 1792336 h 2229902"/>
                  <a:gd name="connsiteX6" fmla="*/ 39269 w 1525870"/>
                  <a:gd name="connsiteY6" fmla="*/ 1775507 h 2229902"/>
                  <a:gd name="connsiteX7" fmla="*/ 39269 w 1525870"/>
                  <a:gd name="connsiteY7" fmla="*/ 1758678 h 2229902"/>
                  <a:gd name="connsiteX8" fmla="*/ 53294 w 1525870"/>
                  <a:gd name="connsiteY8" fmla="*/ 1733433 h 2229902"/>
                  <a:gd name="connsiteX9" fmla="*/ 58903 w 1525870"/>
                  <a:gd name="connsiteY9" fmla="*/ 1694165 h 2229902"/>
                  <a:gd name="connsiteX10" fmla="*/ 61708 w 1525870"/>
                  <a:gd name="connsiteY10" fmla="*/ 1674530 h 2229902"/>
                  <a:gd name="connsiteX11" fmla="*/ 61708 w 1525870"/>
                  <a:gd name="connsiteY11" fmla="*/ 1621237 h 2229902"/>
                  <a:gd name="connsiteX12" fmla="*/ 72928 w 1525870"/>
                  <a:gd name="connsiteY12" fmla="*/ 1621237 h 2229902"/>
                  <a:gd name="connsiteX13" fmla="*/ 72928 w 1525870"/>
                  <a:gd name="connsiteY13" fmla="*/ 1587578 h 2229902"/>
                  <a:gd name="connsiteX14" fmla="*/ 109392 w 1525870"/>
                  <a:gd name="connsiteY14" fmla="*/ 1553919 h 2229902"/>
                  <a:gd name="connsiteX15" fmla="*/ 126221 w 1525870"/>
                  <a:gd name="connsiteY15" fmla="*/ 1447333 h 2229902"/>
                  <a:gd name="connsiteX16" fmla="*/ 129026 w 1525870"/>
                  <a:gd name="connsiteY16" fmla="*/ 1410869 h 2229902"/>
                  <a:gd name="connsiteX17" fmla="*/ 137441 w 1525870"/>
                  <a:gd name="connsiteY17" fmla="*/ 1354771 h 2229902"/>
                  <a:gd name="connsiteX18" fmla="*/ 140246 w 1525870"/>
                  <a:gd name="connsiteY18" fmla="*/ 1349161 h 2229902"/>
                  <a:gd name="connsiteX19" fmla="*/ 148660 w 1525870"/>
                  <a:gd name="connsiteY19" fmla="*/ 1309892 h 2229902"/>
                  <a:gd name="connsiteX20" fmla="*/ 162685 w 1525870"/>
                  <a:gd name="connsiteY20" fmla="*/ 1270624 h 2229902"/>
                  <a:gd name="connsiteX21" fmla="*/ 162685 w 1525870"/>
                  <a:gd name="connsiteY21" fmla="*/ 1217330 h 2229902"/>
                  <a:gd name="connsiteX22" fmla="*/ 218783 w 1525870"/>
                  <a:gd name="connsiteY22" fmla="*/ 1217330 h 2229902"/>
                  <a:gd name="connsiteX23" fmla="*/ 218783 w 1525870"/>
                  <a:gd name="connsiteY23" fmla="*/ 1150013 h 2229902"/>
                  <a:gd name="connsiteX24" fmla="*/ 232808 w 1525870"/>
                  <a:gd name="connsiteY24" fmla="*/ 1150013 h 2229902"/>
                  <a:gd name="connsiteX25" fmla="*/ 232808 w 1525870"/>
                  <a:gd name="connsiteY25" fmla="*/ 1119159 h 2229902"/>
                  <a:gd name="connsiteX26" fmla="*/ 238418 w 1525870"/>
                  <a:gd name="connsiteY26" fmla="*/ 1127836 h 2229902"/>
                  <a:gd name="connsiteX27" fmla="*/ 238418 w 1525870"/>
                  <a:gd name="connsiteY27" fmla="*/ 1093914 h 2229902"/>
                  <a:gd name="connsiteX28" fmla="*/ 255247 w 1525870"/>
                  <a:gd name="connsiteY28" fmla="*/ 1093914 h 2229902"/>
                  <a:gd name="connsiteX29" fmla="*/ 255247 w 1525870"/>
                  <a:gd name="connsiteY29" fmla="*/ 1043426 h 2229902"/>
                  <a:gd name="connsiteX30" fmla="*/ 339394 w 1525870"/>
                  <a:gd name="connsiteY30" fmla="*/ 1043426 h 2229902"/>
                  <a:gd name="connsiteX31" fmla="*/ 339394 w 1525870"/>
                  <a:gd name="connsiteY31" fmla="*/ 922815 h 2229902"/>
                  <a:gd name="connsiteX32" fmla="*/ 395492 w 1525870"/>
                  <a:gd name="connsiteY32" fmla="*/ 922815 h 2229902"/>
                  <a:gd name="connsiteX33" fmla="*/ 395492 w 1525870"/>
                  <a:gd name="connsiteY33" fmla="*/ 841473 h 2229902"/>
                  <a:gd name="connsiteX34" fmla="*/ 401102 w 1525870"/>
                  <a:gd name="connsiteY34" fmla="*/ 841473 h 2229902"/>
                  <a:gd name="connsiteX35" fmla="*/ 401102 w 1525870"/>
                  <a:gd name="connsiteY35" fmla="*/ 793789 h 2229902"/>
                  <a:gd name="connsiteX36" fmla="*/ 457200 w 1525870"/>
                  <a:gd name="connsiteY36" fmla="*/ 793789 h 2229902"/>
                  <a:gd name="connsiteX37" fmla="*/ 457200 w 1525870"/>
                  <a:gd name="connsiteY37" fmla="*/ 754521 h 2229902"/>
                  <a:gd name="connsiteX38" fmla="*/ 471225 w 1525870"/>
                  <a:gd name="connsiteY38" fmla="*/ 754521 h 2229902"/>
                  <a:gd name="connsiteX39" fmla="*/ 471225 w 1525870"/>
                  <a:gd name="connsiteY39" fmla="*/ 704032 h 2229902"/>
                  <a:gd name="connsiteX40" fmla="*/ 518908 w 1525870"/>
                  <a:gd name="connsiteY40" fmla="*/ 704032 h 2229902"/>
                  <a:gd name="connsiteX41" fmla="*/ 518908 w 1525870"/>
                  <a:gd name="connsiteY41" fmla="*/ 653544 h 2229902"/>
                  <a:gd name="connsiteX42" fmla="*/ 538543 w 1525870"/>
                  <a:gd name="connsiteY42" fmla="*/ 653544 h 2229902"/>
                  <a:gd name="connsiteX43" fmla="*/ 538543 w 1525870"/>
                  <a:gd name="connsiteY43" fmla="*/ 605860 h 2229902"/>
                  <a:gd name="connsiteX44" fmla="*/ 566592 w 1525870"/>
                  <a:gd name="connsiteY44" fmla="*/ 605860 h 2229902"/>
                  <a:gd name="connsiteX45" fmla="*/ 566592 w 1525870"/>
                  <a:gd name="connsiteY45" fmla="*/ 560982 h 2229902"/>
                  <a:gd name="connsiteX46" fmla="*/ 605860 w 1525870"/>
                  <a:gd name="connsiteY46" fmla="*/ 560982 h 2229902"/>
                  <a:gd name="connsiteX47" fmla="*/ 605860 w 1525870"/>
                  <a:gd name="connsiteY47" fmla="*/ 513298 h 2229902"/>
                  <a:gd name="connsiteX48" fmla="*/ 678788 w 1525870"/>
                  <a:gd name="connsiteY48" fmla="*/ 513298 h 2229902"/>
                  <a:gd name="connsiteX49" fmla="*/ 678788 w 1525870"/>
                  <a:gd name="connsiteY49" fmla="*/ 465615 h 2229902"/>
                  <a:gd name="connsiteX50" fmla="*/ 757325 w 1525870"/>
                  <a:gd name="connsiteY50" fmla="*/ 465615 h 2229902"/>
                  <a:gd name="connsiteX51" fmla="*/ 757325 w 1525870"/>
                  <a:gd name="connsiteY51" fmla="*/ 412322 h 2229902"/>
                  <a:gd name="connsiteX52" fmla="*/ 796594 w 1525870"/>
                  <a:gd name="connsiteY52" fmla="*/ 412322 h 2229902"/>
                  <a:gd name="connsiteX53" fmla="*/ 796594 w 1525870"/>
                  <a:gd name="connsiteY53" fmla="*/ 359029 h 2229902"/>
                  <a:gd name="connsiteX54" fmla="*/ 1085500 w 1525870"/>
                  <a:gd name="connsiteY54" fmla="*/ 359029 h 2229902"/>
                  <a:gd name="connsiteX55" fmla="*/ 1085500 w 1525870"/>
                  <a:gd name="connsiteY55" fmla="*/ 291711 h 2229902"/>
                  <a:gd name="connsiteX56" fmla="*/ 1248184 w 1525870"/>
                  <a:gd name="connsiteY56" fmla="*/ 291711 h 2229902"/>
                  <a:gd name="connsiteX57" fmla="*/ 1248184 w 1525870"/>
                  <a:gd name="connsiteY57" fmla="*/ 210368 h 2229902"/>
                  <a:gd name="connsiteX58" fmla="*/ 1284648 w 1525870"/>
                  <a:gd name="connsiteY58" fmla="*/ 210368 h 2229902"/>
                  <a:gd name="connsiteX59" fmla="*/ 1284648 w 1525870"/>
                  <a:gd name="connsiteY59" fmla="*/ 109392 h 2229902"/>
                  <a:gd name="connsiteX60" fmla="*/ 1492211 w 1525870"/>
                  <a:gd name="connsiteY60" fmla="*/ 109392 h 2229902"/>
                  <a:gd name="connsiteX61" fmla="*/ 1492211 w 1525870"/>
                  <a:gd name="connsiteY61" fmla="*/ 0 h 2229902"/>
                  <a:gd name="connsiteX62" fmla="*/ 1525870 w 1525870"/>
                  <a:gd name="connsiteY62" fmla="*/ 0 h 2229902"/>
                  <a:gd name="connsiteX0" fmla="*/ 0 w 1525870"/>
                  <a:gd name="connsiteY0" fmla="*/ 2229902 h 2229902"/>
                  <a:gd name="connsiteX1" fmla="*/ 0 w 1525870"/>
                  <a:gd name="connsiteY1" fmla="*/ 2098071 h 2229902"/>
                  <a:gd name="connsiteX2" fmla="*/ 8415 w 1525870"/>
                  <a:gd name="connsiteY2" fmla="*/ 2025144 h 2229902"/>
                  <a:gd name="connsiteX3" fmla="*/ 11220 w 1525870"/>
                  <a:gd name="connsiteY3" fmla="*/ 1890508 h 2229902"/>
                  <a:gd name="connsiteX4" fmla="*/ 28049 w 1525870"/>
                  <a:gd name="connsiteY4" fmla="*/ 1862459 h 2229902"/>
                  <a:gd name="connsiteX5" fmla="*/ 28049 w 1525870"/>
                  <a:gd name="connsiteY5" fmla="*/ 1792336 h 2229902"/>
                  <a:gd name="connsiteX6" fmla="*/ 39269 w 1525870"/>
                  <a:gd name="connsiteY6" fmla="*/ 1775507 h 2229902"/>
                  <a:gd name="connsiteX7" fmla="*/ 39269 w 1525870"/>
                  <a:gd name="connsiteY7" fmla="*/ 1758678 h 2229902"/>
                  <a:gd name="connsiteX8" fmla="*/ 53294 w 1525870"/>
                  <a:gd name="connsiteY8" fmla="*/ 1733433 h 2229902"/>
                  <a:gd name="connsiteX9" fmla="*/ 58903 w 1525870"/>
                  <a:gd name="connsiteY9" fmla="*/ 1694165 h 2229902"/>
                  <a:gd name="connsiteX10" fmla="*/ 61708 w 1525870"/>
                  <a:gd name="connsiteY10" fmla="*/ 1674530 h 2229902"/>
                  <a:gd name="connsiteX11" fmla="*/ 61708 w 1525870"/>
                  <a:gd name="connsiteY11" fmla="*/ 1621237 h 2229902"/>
                  <a:gd name="connsiteX12" fmla="*/ 72928 w 1525870"/>
                  <a:gd name="connsiteY12" fmla="*/ 1621237 h 2229902"/>
                  <a:gd name="connsiteX13" fmla="*/ 72928 w 1525870"/>
                  <a:gd name="connsiteY13" fmla="*/ 1587578 h 2229902"/>
                  <a:gd name="connsiteX14" fmla="*/ 109392 w 1525870"/>
                  <a:gd name="connsiteY14" fmla="*/ 1553919 h 2229902"/>
                  <a:gd name="connsiteX15" fmla="*/ 126221 w 1525870"/>
                  <a:gd name="connsiteY15" fmla="*/ 1447333 h 2229902"/>
                  <a:gd name="connsiteX16" fmla="*/ 129026 w 1525870"/>
                  <a:gd name="connsiteY16" fmla="*/ 1410869 h 2229902"/>
                  <a:gd name="connsiteX17" fmla="*/ 137441 w 1525870"/>
                  <a:gd name="connsiteY17" fmla="*/ 1354771 h 2229902"/>
                  <a:gd name="connsiteX18" fmla="*/ 140246 w 1525870"/>
                  <a:gd name="connsiteY18" fmla="*/ 1349161 h 2229902"/>
                  <a:gd name="connsiteX19" fmla="*/ 148660 w 1525870"/>
                  <a:gd name="connsiteY19" fmla="*/ 1309892 h 2229902"/>
                  <a:gd name="connsiteX20" fmla="*/ 162685 w 1525870"/>
                  <a:gd name="connsiteY20" fmla="*/ 1270624 h 2229902"/>
                  <a:gd name="connsiteX21" fmla="*/ 162685 w 1525870"/>
                  <a:gd name="connsiteY21" fmla="*/ 1217330 h 2229902"/>
                  <a:gd name="connsiteX22" fmla="*/ 218783 w 1525870"/>
                  <a:gd name="connsiteY22" fmla="*/ 1217330 h 2229902"/>
                  <a:gd name="connsiteX23" fmla="*/ 218783 w 1525870"/>
                  <a:gd name="connsiteY23" fmla="*/ 1150013 h 2229902"/>
                  <a:gd name="connsiteX24" fmla="*/ 232808 w 1525870"/>
                  <a:gd name="connsiteY24" fmla="*/ 1150013 h 2229902"/>
                  <a:gd name="connsiteX25" fmla="*/ 232808 w 1525870"/>
                  <a:gd name="connsiteY25" fmla="*/ 1119159 h 2229902"/>
                  <a:gd name="connsiteX26" fmla="*/ 293187 w 1525870"/>
                  <a:gd name="connsiteY26" fmla="*/ 1132599 h 2229902"/>
                  <a:gd name="connsiteX27" fmla="*/ 238418 w 1525870"/>
                  <a:gd name="connsiteY27" fmla="*/ 1093914 h 2229902"/>
                  <a:gd name="connsiteX28" fmla="*/ 255247 w 1525870"/>
                  <a:gd name="connsiteY28" fmla="*/ 1093914 h 2229902"/>
                  <a:gd name="connsiteX29" fmla="*/ 255247 w 1525870"/>
                  <a:gd name="connsiteY29" fmla="*/ 1043426 h 2229902"/>
                  <a:gd name="connsiteX30" fmla="*/ 339394 w 1525870"/>
                  <a:gd name="connsiteY30" fmla="*/ 1043426 h 2229902"/>
                  <a:gd name="connsiteX31" fmla="*/ 339394 w 1525870"/>
                  <a:gd name="connsiteY31" fmla="*/ 922815 h 2229902"/>
                  <a:gd name="connsiteX32" fmla="*/ 395492 w 1525870"/>
                  <a:gd name="connsiteY32" fmla="*/ 922815 h 2229902"/>
                  <a:gd name="connsiteX33" fmla="*/ 395492 w 1525870"/>
                  <a:gd name="connsiteY33" fmla="*/ 841473 h 2229902"/>
                  <a:gd name="connsiteX34" fmla="*/ 401102 w 1525870"/>
                  <a:gd name="connsiteY34" fmla="*/ 841473 h 2229902"/>
                  <a:gd name="connsiteX35" fmla="*/ 401102 w 1525870"/>
                  <a:gd name="connsiteY35" fmla="*/ 793789 h 2229902"/>
                  <a:gd name="connsiteX36" fmla="*/ 457200 w 1525870"/>
                  <a:gd name="connsiteY36" fmla="*/ 793789 h 2229902"/>
                  <a:gd name="connsiteX37" fmla="*/ 457200 w 1525870"/>
                  <a:gd name="connsiteY37" fmla="*/ 754521 h 2229902"/>
                  <a:gd name="connsiteX38" fmla="*/ 471225 w 1525870"/>
                  <a:gd name="connsiteY38" fmla="*/ 754521 h 2229902"/>
                  <a:gd name="connsiteX39" fmla="*/ 471225 w 1525870"/>
                  <a:gd name="connsiteY39" fmla="*/ 704032 h 2229902"/>
                  <a:gd name="connsiteX40" fmla="*/ 518908 w 1525870"/>
                  <a:gd name="connsiteY40" fmla="*/ 704032 h 2229902"/>
                  <a:gd name="connsiteX41" fmla="*/ 518908 w 1525870"/>
                  <a:gd name="connsiteY41" fmla="*/ 653544 h 2229902"/>
                  <a:gd name="connsiteX42" fmla="*/ 538543 w 1525870"/>
                  <a:gd name="connsiteY42" fmla="*/ 653544 h 2229902"/>
                  <a:gd name="connsiteX43" fmla="*/ 538543 w 1525870"/>
                  <a:gd name="connsiteY43" fmla="*/ 605860 h 2229902"/>
                  <a:gd name="connsiteX44" fmla="*/ 566592 w 1525870"/>
                  <a:gd name="connsiteY44" fmla="*/ 605860 h 2229902"/>
                  <a:gd name="connsiteX45" fmla="*/ 566592 w 1525870"/>
                  <a:gd name="connsiteY45" fmla="*/ 560982 h 2229902"/>
                  <a:gd name="connsiteX46" fmla="*/ 605860 w 1525870"/>
                  <a:gd name="connsiteY46" fmla="*/ 560982 h 2229902"/>
                  <a:gd name="connsiteX47" fmla="*/ 605860 w 1525870"/>
                  <a:gd name="connsiteY47" fmla="*/ 513298 h 2229902"/>
                  <a:gd name="connsiteX48" fmla="*/ 678788 w 1525870"/>
                  <a:gd name="connsiteY48" fmla="*/ 513298 h 2229902"/>
                  <a:gd name="connsiteX49" fmla="*/ 678788 w 1525870"/>
                  <a:gd name="connsiteY49" fmla="*/ 465615 h 2229902"/>
                  <a:gd name="connsiteX50" fmla="*/ 757325 w 1525870"/>
                  <a:gd name="connsiteY50" fmla="*/ 465615 h 2229902"/>
                  <a:gd name="connsiteX51" fmla="*/ 757325 w 1525870"/>
                  <a:gd name="connsiteY51" fmla="*/ 412322 h 2229902"/>
                  <a:gd name="connsiteX52" fmla="*/ 796594 w 1525870"/>
                  <a:gd name="connsiteY52" fmla="*/ 412322 h 2229902"/>
                  <a:gd name="connsiteX53" fmla="*/ 796594 w 1525870"/>
                  <a:gd name="connsiteY53" fmla="*/ 359029 h 2229902"/>
                  <a:gd name="connsiteX54" fmla="*/ 1085500 w 1525870"/>
                  <a:gd name="connsiteY54" fmla="*/ 359029 h 2229902"/>
                  <a:gd name="connsiteX55" fmla="*/ 1085500 w 1525870"/>
                  <a:gd name="connsiteY55" fmla="*/ 291711 h 2229902"/>
                  <a:gd name="connsiteX56" fmla="*/ 1248184 w 1525870"/>
                  <a:gd name="connsiteY56" fmla="*/ 291711 h 2229902"/>
                  <a:gd name="connsiteX57" fmla="*/ 1248184 w 1525870"/>
                  <a:gd name="connsiteY57" fmla="*/ 210368 h 2229902"/>
                  <a:gd name="connsiteX58" fmla="*/ 1284648 w 1525870"/>
                  <a:gd name="connsiteY58" fmla="*/ 210368 h 2229902"/>
                  <a:gd name="connsiteX59" fmla="*/ 1284648 w 1525870"/>
                  <a:gd name="connsiteY59" fmla="*/ 109392 h 2229902"/>
                  <a:gd name="connsiteX60" fmla="*/ 1492211 w 1525870"/>
                  <a:gd name="connsiteY60" fmla="*/ 109392 h 2229902"/>
                  <a:gd name="connsiteX61" fmla="*/ 1492211 w 1525870"/>
                  <a:gd name="connsiteY61" fmla="*/ 0 h 2229902"/>
                  <a:gd name="connsiteX62" fmla="*/ 1525870 w 1525870"/>
                  <a:gd name="connsiteY62" fmla="*/ 0 h 2229902"/>
                  <a:gd name="connsiteX0" fmla="*/ 0 w 1525870"/>
                  <a:gd name="connsiteY0" fmla="*/ 2229902 h 2229902"/>
                  <a:gd name="connsiteX1" fmla="*/ 0 w 1525870"/>
                  <a:gd name="connsiteY1" fmla="*/ 2098071 h 2229902"/>
                  <a:gd name="connsiteX2" fmla="*/ 8415 w 1525870"/>
                  <a:gd name="connsiteY2" fmla="*/ 2025144 h 2229902"/>
                  <a:gd name="connsiteX3" fmla="*/ 11220 w 1525870"/>
                  <a:gd name="connsiteY3" fmla="*/ 1890508 h 2229902"/>
                  <a:gd name="connsiteX4" fmla="*/ 28049 w 1525870"/>
                  <a:gd name="connsiteY4" fmla="*/ 1862459 h 2229902"/>
                  <a:gd name="connsiteX5" fmla="*/ 28049 w 1525870"/>
                  <a:gd name="connsiteY5" fmla="*/ 1792336 h 2229902"/>
                  <a:gd name="connsiteX6" fmla="*/ 39269 w 1525870"/>
                  <a:gd name="connsiteY6" fmla="*/ 1775507 h 2229902"/>
                  <a:gd name="connsiteX7" fmla="*/ 39269 w 1525870"/>
                  <a:gd name="connsiteY7" fmla="*/ 1758678 h 2229902"/>
                  <a:gd name="connsiteX8" fmla="*/ 53294 w 1525870"/>
                  <a:gd name="connsiteY8" fmla="*/ 1733433 h 2229902"/>
                  <a:gd name="connsiteX9" fmla="*/ 58903 w 1525870"/>
                  <a:gd name="connsiteY9" fmla="*/ 1694165 h 2229902"/>
                  <a:gd name="connsiteX10" fmla="*/ 61708 w 1525870"/>
                  <a:gd name="connsiteY10" fmla="*/ 1674530 h 2229902"/>
                  <a:gd name="connsiteX11" fmla="*/ 61708 w 1525870"/>
                  <a:gd name="connsiteY11" fmla="*/ 1621237 h 2229902"/>
                  <a:gd name="connsiteX12" fmla="*/ 72928 w 1525870"/>
                  <a:gd name="connsiteY12" fmla="*/ 1621237 h 2229902"/>
                  <a:gd name="connsiteX13" fmla="*/ 72928 w 1525870"/>
                  <a:gd name="connsiteY13" fmla="*/ 1587578 h 2229902"/>
                  <a:gd name="connsiteX14" fmla="*/ 109392 w 1525870"/>
                  <a:gd name="connsiteY14" fmla="*/ 1553919 h 2229902"/>
                  <a:gd name="connsiteX15" fmla="*/ 126221 w 1525870"/>
                  <a:gd name="connsiteY15" fmla="*/ 1447333 h 2229902"/>
                  <a:gd name="connsiteX16" fmla="*/ 129026 w 1525870"/>
                  <a:gd name="connsiteY16" fmla="*/ 1410869 h 2229902"/>
                  <a:gd name="connsiteX17" fmla="*/ 137441 w 1525870"/>
                  <a:gd name="connsiteY17" fmla="*/ 1354771 h 2229902"/>
                  <a:gd name="connsiteX18" fmla="*/ 140246 w 1525870"/>
                  <a:gd name="connsiteY18" fmla="*/ 1349161 h 2229902"/>
                  <a:gd name="connsiteX19" fmla="*/ 148660 w 1525870"/>
                  <a:gd name="connsiteY19" fmla="*/ 1309892 h 2229902"/>
                  <a:gd name="connsiteX20" fmla="*/ 162685 w 1525870"/>
                  <a:gd name="connsiteY20" fmla="*/ 1270624 h 2229902"/>
                  <a:gd name="connsiteX21" fmla="*/ 162685 w 1525870"/>
                  <a:gd name="connsiteY21" fmla="*/ 1217330 h 2229902"/>
                  <a:gd name="connsiteX22" fmla="*/ 218783 w 1525870"/>
                  <a:gd name="connsiteY22" fmla="*/ 1217330 h 2229902"/>
                  <a:gd name="connsiteX23" fmla="*/ 218783 w 1525870"/>
                  <a:gd name="connsiteY23" fmla="*/ 1150013 h 2229902"/>
                  <a:gd name="connsiteX24" fmla="*/ 232808 w 1525870"/>
                  <a:gd name="connsiteY24" fmla="*/ 1150013 h 2229902"/>
                  <a:gd name="connsiteX25" fmla="*/ 232808 w 1525870"/>
                  <a:gd name="connsiteY25" fmla="*/ 1119159 h 2229902"/>
                  <a:gd name="connsiteX26" fmla="*/ 240799 w 1525870"/>
                  <a:gd name="connsiteY26" fmla="*/ 1120692 h 2229902"/>
                  <a:gd name="connsiteX27" fmla="*/ 238418 w 1525870"/>
                  <a:gd name="connsiteY27" fmla="*/ 1093914 h 2229902"/>
                  <a:gd name="connsiteX28" fmla="*/ 255247 w 1525870"/>
                  <a:gd name="connsiteY28" fmla="*/ 1093914 h 2229902"/>
                  <a:gd name="connsiteX29" fmla="*/ 255247 w 1525870"/>
                  <a:gd name="connsiteY29" fmla="*/ 1043426 h 2229902"/>
                  <a:gd name="connsiteX30" fmla="*/ 339394 w 1525870"/>
                  <a:gd name="connsiteY30" fmla="*/ 1043426 h 2229902"/>
                  <a:gd name="connsiteX31" fmla="*/ 339394 w 1525870"/>
                  <a:gd name="connsiteY31" fmla="*/ 922815 h 2229902"/>
                  <a:gd name="connsiteX32" fmla="*/ 395492 w 1525870"/>
                  <a:gd name="connsiteY32" fmla="*/ 922815 h 2229902"/>
                  <a:gd name="connsiteX33" fmla="*/ 395492 w 1525870"/>
                  <a:gd name="connsiteY33" fmla="*/ 841473 h 2229902"/>
                  <a:gd name="connsiteX34" fmla="*/ 401102 w 1525870"/>
                  <a:gd name="connsiteY34" fmla="*/ 841473 h 2229902"/>
                  <a:gd name="connsiteX35" fmla="*/ 401102 w 1525870"/>
                  <a:gd name="connsiteY35" fmla="*/ 793789 h 2229902"/>
                  <a:gd name="connsiteX36" fmla="*/ 457200 w 1525870"/>
                  <a:gd name="connsiteY36" fmla="*/ 793789 h 2229902"/>
                  <a:gd name="connsiteX37" fmla="*/ 457200 w 1525870"/>
                  <a:gd name="connsiteY37" fmla="*/ 754521 h 2229902"/>
                  <a:gd name="connsiteX38" fmla="*/ 471225 w 1525870"/>
                  <a:gd name="connsiteY38" fmla="*/ 754521 h 2229902"/>
                  <a:gd name="connsiteX39" fmla="*/ 471225 w 1525870"/>
                  <a:gd name="connsiteY39" fmla="*/ 704032 h 2229902"/>
                  <a:gd name="connsiteX40" fmla="*/ 518908 w 1525870"/>
                  <a:gd name="connsiteY40" fmla="*/ 704032 h 2229902"/>
                  <a:gd name="connsiteX41" fmla="*/ 518908 w 1525870"/>
                  <a:gd name="connsiteY41" fmla="*/ 653544 h 2229902"/>
                  <a:gd name="connsiteX42" fmla="*/ 538543 w 1525870"/>
                  <a:gd name="connsiteY42" fmla="*/ 653544 h 2229902"/>
                  <a:gd name="connsiteX43" fmla="*/ 538543 w 1525870"/>
                  <a:gd name="connsiteY43" fmla="*/ 605860 h 2229902"/>
                  <a:gd name="connsiteX44" fmla="*/ 566592 w 1525870"/>
                  <a:gd name="connsiteY44" fmla="*/ 605860 h 2229902"/>
                  <a:gd name="connsiteX45" fmla="*/ 566592 w 1525870"/>
                  <a:gd name="connsiteY45" fmla="*/ 560982 h 2229902"/>
                  <a:gd name="connsiteX46" fmla="*/ 605860 w 1525870"/>
                  <a:gd name="connsiteY46" fmla="*/ 560982 h 2229902"/>
                  <a:gd name="connsiteX47" fmla="*/ 605860 w 1525870"/>
                  <a:gd name="connsiteY47" fmla="*/ 513298 h 2229902"/>
                  <a:gd name="connsiteX48" fmla="*/ 678788 w 1525870"/>
                  <a:gd name="connsiteY48" fmla="*/ 513298 h 2229902"/>
                  <a:gd name="connsiteX49" fmla="*/ 678788 w 1525870"/>
                  <a:gd name="connsiteY49" fmla="*/ 465615 h 2229902"/>
                  <a:gd name="connsiteX50" fmla="*/ 757325 w 1525870"/>
                  <a:gd name="connsiteY50" fmla="*/ 465615 h 2229902"/>
                  <a:gd name="connsiteX51" fmla="*/ 757325 w 1525870"/>
                  <a:gd name="connsiteY51" fmla="*/ 412322 h 2229902"/>
                  <a:gd name="connsiteX52" fmla="*/ 796594 w 1525870"/>
                  <a:gd name="connsiteY52" fmla="*/ 412322 h 2229902"/>
                  <a:gd name="connsiteX53" fmla="*/ 796594 w 1525870"/>
                  <a:gd name="connsiteY53" fmla="*/ 359029 h 2229902"/>
                  <a:gd name="connsiteX54" fmla="*/ 1085500 w 1525870"/>
                  <a:gd name="connsiteY54" fmla="*/ 359029 h 2229902"/>
                  <a:gd name="connsiteX55" fmla="*/ 1085500 w 1525870"/>
                  <a:gd name="connsiteY55" fmla="*/ 291711 h 2229902"/>
                  <a:gd name="connsiteX56" fmla="*/ 1248184 w 1525870"/>
                  <a:gd name="connsiteY56" fmla="*/ 291711 h 2229902"/>
                  <a:gd name="connsiteX57" fmla="*/ 1248184 w 1525870"/>
                  <a:gd name="connsiteY57" fmla="*/ 210368 h 2229902"/>
                  <a:gd name="connsiteX58" fmla="*/ 1284648 w 1525870"/>
                  <a:gd name="connsiteY58" fmla="*/ 210368 h 2229902"/>
                  <a:gd name="connsiteX59" fmla="*/ 1284648 w 1525870"/>
                  <a:gd name="connsiteY59" fmla="*/ 109392 h 2229902"/>
                  <a:gd name="connsiteX60" fmla="*/ 1492211 w 1525870"/>
                  <a:gd name="connsiteY60" fmla="*/ 109392 h 2229902"/>
                  <a:gd name="connsiteX61" fmla="*/ 1492211 w 1525870"/>
                  <a:gd name="connsiteY61" fmla="*/ 0 h 2229902"/>
                  <a:gd name="connsiteX62" fmla="*/ 1525870 w 1525870"/>
                  <a:gd name="connsiteY62" fmla="*/ 0 h 2229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525870" h="2229902">
                    <a:moveTo>
                      <a:pt x="0" y="2229902"/>
                    </a:moveTo>
                    <a:lnTo>
                      <a:pt x="0" y="2098071"/>
                    </a:lnTo>
                    <a:lnTo>
                      <a:pt x="8415" y="2025144"/>
                    </a:lnTo>
                    <a:lnTo>
                      <a:pt x="11220" y="1890508"/>
                    </a:lnTo>
                    <a:lnTo>
                      <a:pt x="28049" y="1862459"/>
                    </a:lnTo>
                    <a:lnTo>
                      <a:pt x="28049" y="1792336"/>
                    </a:lnTo>
                    <a:lnTo>
                      <a:pt x="39269" y="1775507"/>
                    </a:lnTo>
                    <a:lnTo>
                      <a:pt x="39269" y="1758678"/>
                    </a:lnTo>
                    <a:lnTo>
                      <a:pt x="53294" y="1733433"/>
                    </a:lnTo>
                    <a:lnTo>
                      <a:pt x="58903" y="1694165"/>
                    </a:lnTo>
                    <a:lnTo>
                      <a:pt x="61708" y="1674530"/>
                    </a:lnTo>
                    <a:lnTo>
                      <a:pt x="61708" y="1621237"/>
                    </a:lnTo>
                    <a:lnTo>
                      <a:pt x="72928" y="1621237"/>
                    </a:lnTo>
                    <a:lnTo>
                      <a:pt x="72928" y="1587578"/>
                    </a:lnTo>
                    <a:lnTo>
                      <a:pt x="109392" y="1553919"/>
                    </a:lnTo>
                    <a:lnTo>
                      <a:pt x="126221" y="1447333"/>
                    </a:lnTo>
                    <a:lnTo>
                      <a:pt x="129026" y="1410869"/>
                    </a:lnTo>
                    <a:lnTo>
                      <a:pt x="137441" y="1354771"/>
                    </a:lnTo>
                    <a:lnTo>
                      <a:pt x="140246" y="1349161"/>
                    </a:lnTo>
                    <a:lnTo>
                      <a:pt x="148660" y="1309892"/>
                    </a:lnTo>
                    <a:lnTo>
                      <a:pt x="162685" y="1270624"/>
                    </a:lnTo>
                    <a:lnTo>
                      <a:pt x="162685" y="1217330"/>
                    </a:lnTo>
                    <a:lnTo>
                      <a:pt x="218783" y="1217330"/>
                    </a:lnTo>
                    <a:lnTo>
                      <a:pt x="218783" y="1150013"/>
                    </a:lnTo>
                    <a:lnTo>
                      <a:pt x="232808" y="1150013"/>
                    </a:lnTo>
                    <a:lnTo>
                      <a:pt x="232808" y="1119159"/>
                    </a:lnTo>
                    <a:lnTo>
                      <a:pt x="240799" y="1120692"/>
                    </a:lnTo>
                    <a:lnTo>
                      <a:pt x="238418" y="1093914"/>
                    </a:lnTo>
                    <a:lnTo>
                      <a:pt x="255247" y="1093914"/>
                    </a:lnTo>
                    <a:lnTo>
                      <a:pt x="255247" y="1043426"/>
                    </a:lnTo>
                    <a:lnTo>
                      <a:pt x="339394" y="1043426"/>
                    </a:lnTo>
                    <a:lnTo>
                      <a:pt x="339394" y="922815"/>
                    </a:lnTo>
                    <a:lnTo>
                      <a:pt x="395492" y="922815"/>
                    </a:lnTo>
                    <a:lnTo>
                      <a:pt x="395492" y="841473"/>
                    </a:lnTo>
                    <a:lnTo>
                      <a:pt x="401102" y="841473"/>
                    </a:lnTo>
                    <a:lnTo>
                      <a:pt x="401102" y="793789"/>
                    </a:lnTo>
                    <a:lnTo>
                      <a:pt x="457200" y="793789"/>
                    </a:lnTo>
                    <a:lnTo>
                      <a:pt x="457200" y="754521"/>
                    </a:lnTo>
                    <a:lnTo>
                      <a:pt x="471225" y="754521"/>
                    </a:lnTo>
                    <a:lnTo>
                      <a:pt x="471225" y="704032"/>
                    </a:lnTo>
                    <a:lnTo>
                      <a:pt x="518908" y="704032"/>
                    </a:lnTo>
                    <a:lnTo>
                      <a:pt x="518908" y="653544"/>
                    </a:lnTo>
                    <a:lnTo>
                      <a:pt x="538543" y="653544"/>
                    </a:lnTo>
                    <a:lnTo>
                      <a:pt x="538543" y="605860"/>
                    </a:lnTo>
                    <a:lnTo>
                      <a:pt x="566592" y="605860"/>
                    </a:lnTo>
                    <a:lnTo>
                      <a:pt x="566592" y="560982"/>
                    </a:lnTo>
                    <a:lnTo>
                      <a:pt x="605860" y="560982"/>
                    </a:lnTo>
                    <a:lnTo>
                      <a:pt x="605860" y="513298"/>
                    </a:lnTo>
                    <a:lnTo>
                      <a:pt x="678788" y="513298"/>
                    </a:lnTo>
                    <a:lnTo>
                      <a:pt x="678788" y="465615"/>
                    </a:lnTo>
                    <a:lnTo>
                      <a:pt x="757325" y="465615"/>
                    </a:lnTo>
                    <a:lnTo>
                      <a:pt x="757325" y="412322"/>
                    </a:lnTo>
                    <a:lnTo>
                      <a:pt x="796594" y="412322"/>
                    </a:lnTo>
                    <a:lnTo>
                      <a:pt x="796594" y="359029"/>
                    </a:lnTo>
                    <a:lnTo>
                      <a:pt x="1085500" y="359029"/>
                    </a:lnTo>
                    <a:lnTo>
                      <a:pt x="1085500" y="291711"/>
                    </a:lnTo>
                    <a:lnTo>
                      <a:pt x="1248184" y="291711"/>
                    </a:lnTo>
                    <a:lnTo>
                      <a:pt x="1248184" y="210368"/>
                    </a:lnTo>
                    <a:lnTo>
                      <a:pt x="1284648" y="210368"/>
                    </a:lnTo>
                    <a:lnTo>
                      <a:pt x="1284648" y="109392"/>
                    </a:lnTo>
                    <a:lnTo>
                      <a:pt x="1492211" y="109392"/>
                    </a:lnTo>
                    <a:lnTo>
                      <a:pt x="1492211" y="0"/>
                    </a:lnTo>
                    <a:lnTo>
                      <a:pt x="1525870" y="0"/>
                    </a:lnTo>
                  </a:path>
                </a:pathLst>
              </a:custGeom>
              <a:noFill/>
              <a:ln w="19050" cap="flat" cmpd="sng" algn="ctr">
                <a:solidFill>
                  <a:srgbClr val="2E75B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grpSp>
        <p:sp>
          <p:nvSpPr>
            <p:cNvPr id="29" name="テキスト ボックス 28">
              <a:extLst>
                <a:ext uri="{FF2B5EF4-FFF2-40B4-BE49-F238E27FC236}">
                  <a16:creationId xmlns:a16="http://schemas.microsoft.com/office/drawing/2014/main" id="{E16235DB-A35A-FB00-B66A-390ABD95534C}"/>
                </a:ext>
              </a:extLst>
            </p:cNvPr>
            <p:cNvSpPr txBox="1"/>
            <p:nvPr/>
          </p:nvSpPr>
          <p:spPr>
            <a:xfrm>
              <a:off x="1925738" y="2224519"/>
              <a:ext cx="3435556" cy="276999"/>
            </a:xfrm>
            <a:prstGeom prst="rect">
              <a:avLst/>
            </a:prstGeom>
            <a:noFill/>
          </p:spPr>
          <p:txBody>
            <a:bodyPr wrap="none">
              <a:spAutoFit/>
            </a:bodyPr>
            <a:lstStyle/>
            <a:p>
              <a:pPr algn="ctr" defTabSz="457200" eaLnBrk="1" fontAlgn="auto" hangingPunct="1">
                <a:spcBef>
                  <a:spcPts val="0"/>
                </a:spcBef>
                <a:spcAft>
                  <a:spcPts val="0"/>
                </a:spcAft>
              </a:pPr>
              <a:r>
                <a:rPr kumimoji="0" lang="ja-JP" altLang="en-US" b="1" dirty="0">
                  <a:solidFill>
                    <a:srgbClr val="1B1B1B"/>
                  </a:solidFill>
                  <a:latin typeface="+mn-ea"/>
                  <a:ea typeface="+mn-ea"/>
                </a:rPr>
                <a:t>その後の臓器異常（疾患進行）の診断までの時間</a:t>
              </a:r>
            </a:p>
          </p:txBody>
        </p:sp>
        <p:sp>
          <p:nvSpPr>
            <p:cNvPr id="31" name="テキスト ボックス 30">
              <a:extLst>
                <a:ext uri="{FF2B5EF4-FFF2-40B4-BE49-F238E27FC236}">
                  <a16:creationId xmlns:a16="http://schemas.microsoft.com/office/drawing/2014/main" id="{666BFCF6-9ADB-0BB4-3A98-CE408E2E98FA}"/>
                </a:ext>
              </a:extLst>
            </p:cNvPr>
            <p:cNvSpPr txBox="1"/>
            <p:nvPr/>
          </p:nvSpPr>
          <p:spPr>
            <a:xfrm>
              <a:off x="3110340" y="5063450"/>
              <a:ext cx="1627369" cy="276999"/>
            </a:xfrm>
            <a:prstGeom prst="rect">
              <a:avLst/>
            </a:prstGeom>
            <a:noFill/>
          </p:spPr>
          <p:txBody>
            <a:bodyPr wrap="non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b="0" i="0" u="none" strike="noStrike" kern="0" cap="none" spc="0" normalizeH="0" baseline="0" noProof="0" dirty="0">
                  <a:ln>
                    <a:noFill/>
                  </a:ln>
                  <a:solidFill>
                    <a:srgbClr val="1B1B1B"/>
                  </a:solidFill>
                  <a:effectLst/>
                  <a:uLnTx/>
                  <a:uFillTx/>
                  <a:latin typeface="+mn-ea"/>
                  <a:ea typeface="+mn-ea"/>
                </a:rPr>
                <a:t>進行までの期間（年）</a:t>
              </a:r>
            </a:p>
          </p:txBody>
        </p:sp>
        <p:sp>
          <p:nvSpPr>
            <p:cNvPr id="33" name="テキスト ボックス 32">
              <a:extLst>
                <a:ext uri="{FF2B5EF4-FFF2-40B4-BE49-F238E27FC236}">
                  <a16:creationId xmlns:a16="http://schemas.microsoft.com/office/drawing/2014/main" id="{0DF5003B-24D9-B0B6-1424-BE3CCF9FC798}"/>
                </a:ext>
              </a:extLst>
            </p:cNvPr>
            <p:cNvSpPr txBox="1"/>
            <p:nvPr/>
          </p:nvSpPr>
          <p:spPr>
            <a:xfrm>
              <a:off x="1667478" y="2644336"/>
              <a:ext cx="369332" cy="2246769"/>
            </a:xfrm>
            <a:prstGeom prst="rect">
              <a:avLst/>
            </a:prstGeom>
            <a:solidFill>
              <a:srgbClr val="FFFFFF"/>
            </a:solidFill>
          </p:spPr>
          <p:txBody>
            <a:bodyPr vert="eaVert" wrap="non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b="0" i="0" u="none" strike="noStrike" kern="0" cap="none" spc="0" normalizeH="0" baseline="0" noProof="0" dirty="0">
                  <a:ln>
                    <a:noFill/>
                  </a:ln>
                  <a:solidFill>
                    <a:srgbClr val="1B1B1B"/>
                  </a:solidFill>
                  <a:effectLst/>
                  <a:uLnTx/>
                  <a:uFillTx/>
                  <a:latin typeface="+mn-ea"/>
                  <a:ea typeface="+mn-ea"/>
                </a:rPr>
                <a:t>病気が進行している患者の割合</a:t>
              </a:r>
            </a:p>
          </p:txBody>
        </p:sp>
        <p:sp>
          <p:nvSpPr>
            <p:cNvPr id="35" name="テキスト ボックス 34">
              <a:extLst>
                <a:ext uri="{FF2B5EF4-FFF2-40B4-BE49-F238E27FC236}">
                  <a16:creationId xmlns:a16="http://schemas.microsoft.com/office/drawing/2014/main" id="{EEF9FEA6-5272-EED9-5206-98263C6DE3DD}"/>
                </a:ext>
              </a:extLst>
            </p:cNvPr>
            <p:cNvSpPr txBox="1"/>
            <p:nvPr/>
          </p:nvSpPr>
          <p:spPr>
            <a:xfrm>
              <a:off x="3238547" y="4608000"/>
              <a:ext cx="1982914" cy="230832"/>
            </a:xfrm>
            <a:prstGeom prst="rect">
              <a:avLst/>
            </a:prstGeom>
            <a:noFill/>
          </p:spPr>
          <p:txBody>
            <a:bodyPr wrap="none" lIns="0" rIns="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en-US" altLang="ja-JP" sz="900" b="0" i="1" u="none" strike="noStrike" kern="0" cap="none" spc="0" normalizeH="0" baseline="0" noProof="0" dirty="0">
                  <a:ln>
                    <a:noFill/>
                  </a:ln>
                  <a:solidFill>
                    <a:srgbClr val="1B1B1B"/>
                  </a:solidFill>
                  <a:effectLst/>
                  <a:uLnTx/>
                  <a:uFillTx/>
                  <a:latin typeface="+mn-ea"/>
                  <a:ea typeface="+mn-ea"/>
                </a:rPr>
                <a:t>p</a:t>
              </a:r>
              <a:r>
                <a:rPr kumimoji="0" lang="en-US" altLang="ja-JP" sz="900" b="0" u="none" strike="noStrike" kern="0" cap="none" spc="0" normalizeH="0" baseline="0" noProof="0" dirty="0">
                  <a:ln>
                    <a:noFill/>
                  </a:ln>
                  <a:solidFill>
                    <a:srgbClr val="1B1B1B"/>
                  </a:solidFill>
                  <a:effectLst/>
                  <a:uLnTx/>
                  <a:uFillTx/>
                  <a:latin typeface="+mn-ea"/>
                  <a:ea typeface="+mn-ea"/>
                </a:rPr>
                <a:t>=0.393</a:t>
              </a:r>
              <a:r>
                <a:rPr kumimoji="0" lang="ja-JP" altLang="en-US" sz="900" b="0" u="none" strike="noStrike" kern="0" cap="none" spc="0" normalizeH="0" baseline="0" noProof="0" dirty="0">
                  <a:ln>
                    <a:noFill/>
                  </a:ln>
                  <a:solidFill>
                    <a:srgbClr val="1B1B1B"/>
                  </a:solidFill>
                  <a:effectLst/>
                  <a:uLnTx/>
                  <a:uFillTx/>
                  <a:latin typeface="+mn-ea"/>
                  <a:ea typeface="+mn-ea"/>
                </a:rPr>
                <a:t>（</a:t>
              </a:r>
              <a:r>
                <a:rPr kumimoji="0" lang="en-US" altLang="ja-JP" sz="900" b="0" u="none" strike="noStrike" kern="0" cap="none" spc="0" normalizeH="0" baseline="0" noProof="0" dirty="0">
                  <a:ln>
                    <a:noFill/>
                  </a:ln>
                  <a:solidFill>
                    <a:srgbClr val="1B1B1B"/>
                  </a:solidFill>
                  <a:effectLst/>
                  <a:uLnTx/>
                  <a:uFillTx/>
                  <a:latin typeface="+mn-ea"/>
                  <a:ea typeface="+mn-ea"/>
                </a:rPr>
                <a:t>GL vs PL</a:t>
              </a:r>
              <a:r>
                <a:rPr kumimoji="0" lang="ja-JP" altLang="en-US" sz="900" b="0" u="none" strike="noStrike" kern="0" cap="none" spc="0" normalizeH="0" baseline="0" noProof="0" dirty="0">
                  <a:ln>
                    <a:noFill/>
                  </a:ln>
                  <a:solidFill>
                    <a:srgbClr val="1B1B1B"/>
                  </a:solidFill>
                  <a:effectLst/>
                  <a:uLnTx/>
                  <a:uFillTx/>
                  <a:latin typeface="+mn-ea"/>
                  <a:ea typeface="+mn-ea"/>
                </a:rPr>
                <a:t>、</a:t>
              </a:r>
              <a:r>
                <a:rPr kumimoji="0" lang="en-US" altLang="ja-JP" sz="900" b="0" u="none" strike="noStrike" kern="0" cap="none" spc="0" normalizeH="0" baseline="0" noProof="0" dirty="0">
                  <a:ln>
                    <a:noFill/>
                  </a:ln>
                  <a:solidFill>
                    <a:srgbClr val="1B1B1B"/>
                  </a:solidFill>
                  <a:effectLst/>
                  <a:uLnTx/>
                  <a:uFillTx/>
                  <a:latin typeface="+mn-ea"/>
                  <a:ea typeface="+mn-ea"/>
                </a:rPr>
                <a:t>log-rank</a:t>
              </a:r>
              <a:r>
                <a:rPr kumimoji="0" lang="ja-JP" altLang="en-US" sz="900" b="0" u="none" strike="noStrike" kern="0" cap="none" spc="0" normalizeH="0" baseline="0" noProof="0" dirty="0">
                  <a:ln>
                    <a:noFill/>
                  </a:ln>
                  <a:solidFill>
                    <a:srgbClr val="1B1B1B"/>
                  </a:solidFill>
                  <a:effectLst/>
                  <a:uLnTx/>
                  <a:uFillTx/>
                  <a:latin typeface="+mn-ea"/>
                  <a:ea typeface="+mn-ea"/>
                </a:rPr>
                <a:t>検定）</a:t>
              </a:r>
            </a:p>
          </p:txBody>
        </p:sp>
      </p:grpSp>
      <p:grpSp>
        <p:nvGrpSpPr>
          <p:cNvPr id="109" name="グループ化 108">
            <a:extLst>
              <a:ext uri="{FF2B5EF4-FFF2-40B4-BE49-F238E27FC236}">
                <a16:creationId xmlns:a16="http://schemas.microsoft.com/office/drawing/2014/main" id="{7D366215-6514-9A3F-3485-23E0476B5A32}"/>
              </a:ext>
            </a:extLst>
          </p:cNvPr>
          <p:cNvGrpSpPr/>
          <p:nvPr/>
        </p:nvGrpSpPr>
        <p:grpSpPr>
          <a:xfrm>
            <a:off x="6365995" y="2268345"/>
            <a:ext cx="3631477" cy="3117399"/>
            <a:chOff x="6365995" y="2224800"/>
            <a:chExt cx="3631477" cy="3117399"/>
          </a:xfrm>
        </p:grpSpPr>
        <p:grpSp>
          <p:nvGrpSpPr>
            <p:cNvPr id="108" name="グループ化 107">
              <a:extLst>
                <a:ext uri="{FF2B5EF4-FFF2-40B4-BE49-F238E27FC236}">
                  <a16:creationId xmlns:a16="http://schemas.microsoft.com/office/drawing/2014/main" id="{D74B9720-014F-9AA6-C3B6-483EB8241C41}"/>
                </a:ext>
              </a:extLst>
            </p:cNvPr>
            <p:cNvGrpSpPr/>
            <p:nvPr/>
          </p:nvGrpSpPr>
          <p:grpSpPr>
            <a:xfrm>
              <a:off x="6736584" y="2489664"/>
              <a:ext cx="3260888" cy="2611271"/>
              <a:chOff x="6736584" y="2489664"/>
              <a:chExt cx="3260888" cy="2611271"/>
            </a:xfrm>
          </p:grpSpPr>
          <p:grpSp>
            <p:nvGrpSpPr>
              <p:cNvPr id="107" name="グループ化 106">
                <a:extLst>
                  <a:ext uri="{FF2B5EF4-FFF2-40B4-BE49-F238E27FC236}">
                    <a16:creationId xmlns:a16="http://schemas.microsoft.com/office/drawing/2014/main" id="{2CDBBC49-7D04-E302-CF6A-3C867DCDFB7B}"/>
                  </a:ext>
                </a:extLst>
              </p:cNvPr>
              <p:cNvGrpSpPr/>
              <p:nvPr/>
            </p:nvGrpSpPr>
            <p:grpSpPr>
              <a:xfrm>
                <a:off x="6736584" y="2489664"/>
                <a:ext cx="3260888" cy="2611271"/>
                <a:chOff x="6736584" y="2489664"/>
                <a:chExt cx="3260888" cy="2611271"/>
              </a:xfrm>
            </p:grpSpPr>
            <p:sp>
              <p:nvSpPr>
                <p:cNvPr id="96" name="フリーフォーム: 図形 95">
                  <a:extLst>
                    <a:ext uri="{FF2B5EF4-FFF2-40B4-BE49-F238E27FC236}">
                      <a16:creationId xmlns:a16="http://schemas.microsoft.com/office/drawing/2014/main" id="{FF065724-FD8E-FE46-BC5E-500336DFF6C1}"/>
                    </a:ext>
                  </a:extLst>
                </p:cNvPr>
                <p:cNvSpPr/>
                <p:nvPr/>
              </p:nvSpPr>
              <p:spPr bwMode="auto">
                <a:xfrm>
                  <a:off x="7186451" y="2560320"/>
                  <a:ext cx="2697480" cy="2344189"/>
                </a:xfrm>
                <a:custGeom>
                  <a:avLst/>
                  <a:gdLst>
                    <a:gd name="connsiteX0" fmla="*/ 0 w 2697480"/>
                    <a:gd name="connsiteY0" fmla="*/ 0 h 2344189"/>
                    <a:gd name="connsiteX1" fmla="*/ 0 w 2697480"/>
                    <a:gd name="connsiteY1" fmla="*/ 2344189 h 2344189"/>
                    <a:gd name="connsiteX2" fmla="*/ 2697480 w 2697480"/>
                    <a:gd name="connsiteY2" fmla="*/ 2344189 h 2344189"/>
                  </a:gdLst>
                  <a:ahLst/>
                  <a:cxnLst>
                    <a:cxn ang="0">
                      <a:pos x="connsiteX0" y="connsiteY0"/>
                    </a:cxn>
                    <a:cxn ang="0">
                      <a:pos x="connsiteX1" y="connsiteY1"/>
                    </a:cxn>
                    <a:cxn ang="0">
                      <a:pos x="connsiteX2" y="connsiteY2"/>
                    </a:cxn>
                  </a:cxnLst>
                  <a:rect l="l" t="t" r="r" b="b"/>
                  <a:pathLst>
                    <a:path w="2697480" h="2344189">
                      <a:moveTo>
                        <a:pt x="0" y="0"/>
                      </a:moveTo>
                      <a:lnTo>
                        <a:pt x="0" y="2344189"/>
                      </a:lnTo>
                      <a:lnTo>
                        <a:pt x="2697480" y="2344189"/>
                      </a:lnTo>
                    </a:path>
                  </a:pathLst>
                </a:cu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97" name="テキスト ボックス 96">
                  <a:extLst>
                    <a:ext uri="{FF2B5EF4-FFF2-40B4-BE49-F238E27FC236}">
                      <a16:creationId xmlns:a16="http://schemas.microsoft.com/office/drawing/2014/main" id="{C30E88F5-D856-D730-6C9D-0E6CBD55FF03}"/>
                    </a:ext>
                  </a:extLst>
                </p:cNvPr>
                <p:cNvSpPr txBox="1"/>
                <p:nvPr/>
              </p:nvSpPr>
              <p:spPr>
                <a:xfrm>
                  <a:off x="6736584" y="2489664"/>
                  <a:ext cx="446203" cy="153888"/>
                </a:xfrm>
                <a:prstGeom prst="rect">
                  <a:avLst/>
                </a:prstGeom>
                <a:noFill/>
              </p:spPr>
              <p:txBody>
                <a:bodyPr wrap="none" lIns="0" tIns="0" rIns="72000" bIns="0" rtlCol="0">
                  <a:spAutoFit/>
                </a:bodyPr>
                <a:lstStyle/>
                <a:p>
                  <a:pPr algn="r"/>
                  <a:r>
                    <a:rPr kumimoji="1" lang="en-US" altLang="ja-JP" sz="1000" dirty="0">
                      <a:latin typeface="+mn-ea"/>
                      <a:ea typeface="+mn-ea"/>
                    </a:rPr>
                    <a:t>100%</a:t>
                  </a:r>
                  <a:endParaRPr kumimoji="1" lang="ja-JP" altLang="en-US" sz="1000" dirty="0">
                    <a:latin typeface="+mn-ea"/>
                    <a:ea typeface="+mn-ea"/>
                  </a:endParaRPr>
                </a:p>
              </p:txBody>
            </p:sp>
            <p:sp>
              <p:nvSpPr>
                <p:cNvPr id="98" name="テキスト ボックス 97">
                  <a:extLst>
                    <a:ext uri="{FF2B5EF4-FFF2-40B4-BE49-F238E27FC236}">
                      <a16:creationId xmlns:a16="http://schemas.microsoft.com/office/drawing/2014/main" id="{FACCBD02-E12F-3987-C3D9-4A053EE43364}"/>
                    </a:ext>
                  </a:extLst>
                </p:cNvPr>
                <p:cNvSpPr txBox="1"/>
                <p:nvPr/>
              </p:nvSpPr>
              <p:spPr>
                <a:xfrm>
                  <a:off x="6816733" y="2959230"/>
                  <a:ext cx="366053" cy="153888"/>
                </a:xfrm>
                <a:prstGeom prst="rect">
                  <a:avLst/>
                </a:prstGeom>
                <a:noFill/>
              </p:spPr>
              <p:txBody>
                <a:bodyPr wrap="none" lIns="0" tIns="0" rIns="72000" bIns="0" rtlCol="0">
                  <a:spAutoFit/>
                </a:bodyPr>
                <a:lstStyle/>
                <a:p>
                  <a:pPr algn="r"/>
                  <a:r>
                    <a:rPr lang="en-US" altLang="ja-JP" sz="1000" dirty="0">
                      <a:latin typeface="+mn-ea"/>
                      <a:ea typeface="+mn-ea"/>
                    </a:rPr>
                    <a:t>8</a:t>
                  </a:r>
                  <a:r>
                    <a:rPr kumimoji="1" lang="en-US" altLang="ja-JP" sz="1000" dirty="0">
                      <a:latin typeface="+mn-ea"/>
                      <a:ea typeface="+mn-ea"/>
                    </a:rPr>
                    <a:t>0%</a:t>
                  </a:r>
                  <a:endParaRPr kumimoji="1" lang="ja-JP" altLang="en-US" sz="1000" dirty="0">
                    <a:latin typeface="+mn-ea"/>
                    <a:ea typeface="+mn-ea"/>
                  </a:endParaRPr>
                </a:p>
              </p:txBody>
            </p:sp>
            <p:sp>
              <p:nvSpPr>
                <p:cNvPr id="99" name="テキスト ボックス 98">
                  <a:extLst>
                    <a:ext uri="{FF2B5EF4-FFF2-40B4-BE49-F238E27FC236}">
                      <a16:creationId xmlns:a16="http://schemas.microsoft.com/office/drawing/2014/main" id="{B5556360-B945-01E4-F243-E62004422773}"/>
                    </a:ext>
                  </a:extLst>
                </p:cNvPr>
                <p:cNvSpPr txBox="1"/>
                <p:nvPr/>
              </p:nvSpPr>
              <p:spPr>
                <a:xfrm>
                  <a:off x="6816733" y="3424744"/>
                  <a:ext cx="366053" cy="153888"/>
                </a:xfrm>
                <a:prstGeom prst="rect">
                  <a:avLst/>
                </a:prstGeom>
                <a:noFill/>
              </p:spPr>
              <p:txBody>
                <a:bodyPr wrap="none" lIns="0" tIns="0" rIns="72000" bIns="0" rtlCol="0">
                  <a:spAutoFit/>
                </a:bodyPr>
                <a:lstStyle/>
                <a:p>
                  <a:pPr algn="r"/>
                  <a:r>
                    <a:rPr lang="en-US" altLang="ja-JP" sz="1000" dirty="0">
                      <a:latin typeface="+mn-ea"/>
                      <a:ea typeface="+mn-ea"/>
                    </a:rPr>
                    <a:t>6</a:t>
                  </a:r>
                  <a:r>
                    <a:rPr kumimoji="1" lang="en-US" altLang="ja-JP" sz="1000" dirty="0">
                      <a:latin typeface="+mn-ea"/>
                      <a:ea typeface="+mn-ea"/>
                    </a:rPr>
                    <a:t>0%</a:t>
                  </a:r>
                  <a:endParaRPr kumimoji="1" lang="ja-JP" altLang="en-US" sz="1000" dirty="0">
                    <a:latin typeface="+mn-ea"/>
                    <a:ea typeface="+mn-ea"/>
                  </a:endParaRPr>
                </a:p>
              </p:txBody>
            </p:sp>
            <p:sp>
              <p:nvSpPr>
                <p:cNvPr id="100" name="テキスト ボックス 99">
                  <a:extLst>
                    <a:ext uri="{FF2B5EF4-FFF2-40B4-BE49-F238E27FC236}">
                      <a16:creationId xmlns:a16="http://schemas.microsoft.com/office/drawing/2014/main" id="{D35C7480-400F-A7C0-7F1D-3A818A5CDE32}"/>
                    </a:ext>
                  </a:extLst>
                </p:cNvPr>
                <p:cNvSpPr txBox="1"/>
                <p:nvPr/>
              </p:nvSpPr>
              <p:spPr>
                <a:xfrm>
                  <a:off x="6816733" y="3890250"/>
                  <a:ext cx="366053" cy="153888"/>
                </a:xfrm>
                <a:prstGeom prst="rect">
                  <a:avLst/>
                </a:prstGeom>
                <a:noFill/>
              </p:spPr>
              <p:txBody>
                <a:bodyPr wrap="none" lIns="0" tIns="0" rIns="72000" bIns="0" rtlCol="0">
                  <a:spAutoFit/>
                </a:bodyPr>
                <a:lstStyle/>
                <a:p>
                  <a:pPr algn="r"/>
                  <a:r>
                    <a:rPr lang="en-US" altLang="ja-JP" sz="1000" dirty="0">
                      <a:latin typeface="+mn-ea"/>
                      <a:ea typeface="+mn-ea"/>
                    </a:rPr>
                    <a:t>4</a:t>
                  </a:r>
                  <a:r>
                    <a:rPr kumimoji="1" lang="en-US" altLang="ja-JP" sz="1000" dirty="0">
                      <a:latin typeface="+mn-ea"/>
                      <a:ea typeface="+mn-ea"/>
                    </a:rPr>
                    <a:t>0%</a:t>
                  </a:r>
                  <a:endParaRPr kumimoji="1" lang="ja-JP" altLang="en-US" sz="1000" dirty="0">
                    <a:latin typeface="+mn-ea"/>
                    <a:ea typeface="+mn-ea"/>
                  </a:endParaRPr>
                </a:p>
              </p:txBody>
            </p:sp>
            <p:sp>
              <p:nvSpPr>
                <p:cNvPr id="101" name="テキスト ボックス 100">
                  <a:extLst>
                    <a:ext uri="{FF2B5EF4-FFF2-40B4-BE49-F238E27FC236}">
                      <a16:creationId xmlns:a16="http://schemas.microsoft.com/office/drawing/2014/main" id="{493B2392-3E95-7D70-A333-66BA656F3DFE}"/>
                    </a:ext>
                  </a:extLst>
                </p:cNvPr>
                <p:cNvSpPr txBox="1"/>
                <p:nvPr/>
              </p:nvSpPr>
              <p:spPr>
                <a:xfrm>
                  <a:off x="6816733" y="4355765"/>
                  <a:ext cx="366053" cy="153888"/>
                </a:xfrm>
                <a:prstGeom prst="rect">
                  <a:avLst/>
                </a:prstGeom>
                <a:noFill/>
              </p:spPr>
              <p:txBody>
                <a:bodyPr wrap="none" lIns="0" tIns="0" rIns="72000" bIns="0" rtlCol="0">
                  <a:spAutoFit/>
                </a:bodyPr>
                <a:lstStyle/>
                <a:p>
                  <a:pPr algn="r"/>
                  <a:r>
                    <a:rPr lang="en-US" altLang="ja-JP" sz="1000" dirty="0">
                      <a:latin typeface="+mn-ea"/>
                      <a:ea typeface="+mn-ea"/>
                    </a:rPr>
                    <a:t>2</a:t>
                  </a:r>
                  <a:r>
                    <a:rPr kumimoji="1" lang="en-US" altLang="ja-JP" sz="1000" dirty="0">
                      <a:latin typeface="+mn-ea"/>
                      <a:ea typeface="+mn-ea"/>
                    </a:rPr>
                    <a:t>0%</a:t>
                  </a:r>
                  <a:endParaRPr kumimoji="1" lang="ja-JP" altLang="en-US" sz="1000" dirty="0">
                    <a:latin typeface="+mn-ea"/>
                    <a:ea typeface="+mn-ea"/>
                  </a:endParaRPr>
                </a:p>
              </p:txBody>
            </p:sp>
            <p:sp>
              <p:nvSpPr>
                <p:cNvPr id="102" name="テキスト ボックス 101">
                  <a:extLst>
                    <a:ext uri="{FF2B5EF4-FFF2-40B4-BE49-F238E27FC236}">
                      <a16:creationId xmlns:a16="http://schemas.microsoft.com/office/drawing/2014/main" id="{8CB09870-CF1B-17B6-8282-5319E8F3542E}"/>
                    </a:ext>
                  </a:extLst>
                </p:cNvPr>
                <p:cNvSpPr txBox="1"/>
                <p:nvPr/>
              </p:nvSpPr>
              <p:spPr>
                <a:xfrm>
                  <a:off x="6896883" y="4829595"/>
                  <a:ext cx="285903" cy="153888"/>
                </a:xfrm>
                <a:prstGeom prst="rect">
                  <a:avLst/>
                </a:prstGeom>
                <a:noFill/>
              </p:spPr>
              <p:txBody>
                <a:bodyPr wrap="none" lIns="0" tIns="0" rIns="72000" bIns="0" rtlCol="0">
                  <a:spAutoFit/>
                </a:bodyPr>
                <a:lstStyle/>
                <a:p>
                  <a:pPr algn="r"/>
                  <a:r>
                    <a:rPr kumimoji="1" lang="en-US" altLang="ja-JP" sz="1000" dirty="0">
                      <a:latin typeface="+mn-ea"/>
                      <a:ea typeface="+mn-ea"/>
                    </a:rPr>
                    <a:t>0%</a:t>
                  </a:r>
                  <a:endParaRPr kumimoji="1" lang="ja-JP" altLang="en-US" sz="1000" dirty="0">
                    <a:latin typeface="+mn-ea"/>
                    <a:ea typeface="+mn-ea"/>
                  </a:endParaRPr>
                </a:p>
              </p:txBody>
            </p:sp>
            <p:sp>
              <p:nvSpPr>
                <p:cNvPr id="103" name="テキスト ボックス 102">
                  <a:extLst>
                    <a:ext uri="{FF2B5EF4-FFF2-40B4-BE49-F238E27FC236}">
                      <a16:creationId xmlns:a16="http://schemas.microsoft.com/office/drawing/2014/main" id="{79929211-6595-2CD6-BED3-88CDF8307820}"/>
                    </a:ext>
                  </a:extLst>
                </p:cNvPr>
                <p:cNvSpPr txBox="1"/>
                <p:nvPr/>
              </p:nvSpPr>
              <p:spPr>
                <a:xfrm>
                  <a:off x="7143822" y="4910695"/>
                  <a:ext cx="80150" cy="190240"/>
                </a:xfrm>
                <a:prstGeom prst="rect">
                  <a:avLst/>
                </a:prstGeom>
                <a:noFill/>
              </p:spPr>
              <p:txBody>
                <a:bodyPr wrap="none" lIns="0" tIns="36000" rIns="0" bIns="0" rtlCol="0">
                  <a:spAutoFit/>
                </a:bodyPr>
                <a:lstStyle/>
                <a:p>
                  <a:pPr algn="ctr"/>
                  <a:r>
                    <a:rPr kumimoji="1" lang="en-US" altLang="ja-JP" sz="1000" dirty="0">
                      <a:latin typeface="+mn-ea"/>
                      <a:ea typeface="+mn-ea"/>
                    </a:rPr>
                    <a:t>0</a:t>
                  </a:r>
                  <a:endParaRPr kumimoji="1" lang="ja-JP" altLang="en-US" sz="1000" dirty="0">
                    <a:latin typeface="+mn-ea"/>
                    <a:ea typeface="+mn-ea"/>
                  </a:endParaRPr>
                </a:p>
              </p:txBody>
            </p:sp>
            <p:sp>
              <p:nvSpPr>
                <p:cNvPr id="104" name="テキスト ボックス 103">
                  <a:extLst>
                    <a:ext uri="{FF2B5EF4-FFF2-40B4-BE49-F238E27FC236}">
                      <a16:creationId xmlns:a16="http://schemas.microsoft.com/office/drawing/2014/main" id="{3D6EF5BA-FE72-F5DC-2D6C-B37DE8215647}"/>
                    </a:ext>
                  </a:extLst>
                </p:cNvPr>
                <p:cNvSpPr txBox="1"/>
                <p:nvPr/>
              </p:nvSpPr>
              <p:spPr>
                <a:xfrm>
                  <a:off x="7639556" y="4910695"/>
                  <a:ext cx="160301" cy="190240"/>
                </a:xfrm>
                <a:prstGeom prst="rect">
                  <a:avLst/>
                </a:prstGeom>
                <a:noFill/>
              </p:spPr>
              <p:txBody>
                <a:bodyPr wrap="none" lIns="0" tIns="36000" rIns="0" bIns="0" rtlCol="0">
                  <a:spAutoFit/>
                </a:bodyPr>
                <a:lstStyle/>
                <a:p>
                  <a:pPr algn="ctr"/>
                  <a:r>
                    <a:rPr kumimoji="1" lang="en-US" altLang="ja-JP" sz="1000" dirty="0">
                      <a:latin typeface="+mn-ea"/>
                      <a:ea typeface="+mn-ea"/>
                    </a:rPr>
                    <a:t>20</a:t>
                  </a:r>
                  <a:endParaRPr kumimoji="1" lang="ja-JP" altLang="en-US" sz="1000" dirty="0">
                    <a:latin typeface="+mn-ea"/>
                    <a:ea typeface="+mn-ea"/>
                  </a:endParaRPr>
                </a:p>
              </p:txBody>
            </p:sp>
            <p:sp>
              <p:nvSpPr>
                <p:cNvPr id="105" name="テキスト ボックス 104">
                  <a:extLst>
                    <a:ext uri="{FF2B5EF4-FFF2-40B4-BE49-F238E27FC236}">
                      <a16:creationId xmlns:a16="http://schemas.microsoft.com/office/drawing/2014/main" id="{2B617B19-CC77-71CE-F328-45DEA375A5AB}"/>
                    </a:ext>
                  </a:extLst>
                </p:cNvPr>
                <p:cNvSpPr txBox="1"/>
                <p:nvPr/>
              </p:nvSpPr>
              <p:spPr>
                <a:xfrm>
                  <a:off x="8187031" y="4910695"/>
                  <a:ext cx="160300" cy="190240"/>
                </a:xfrm>
                <a:prstGeom prst="rect">
                  <a:avLst/>
                </a:prstGeom>
                <a:noFill/>
              </p:spPr>
              <p:txBody>
                <a:bodyPr wrap="none" lIns="0" tIns="36000" rIns="0" bIns="0" rtlCol="0">
                  <a:spAutoFit/>
                </a:bodyPr>
                <a:lstStyle/>
                <a:p>
                  <a:pPr algn="ctr"/>
                  <a:r>
                    <a:rPr lang="en-US" altLang="ja-JP" sz="1000" dirty="0">
                      <a:latin typeface="+mn-ea"/>
                      <a:ea typeface="+mn-ea"/>
                    </a:rPr>
                    <a:t>4</a:t>
                  </a:r>
                  <a:r>
                    <a:rPr kumimoji="1" lang="en-US" altLang="ja-JP" sz="1000" dirty="0">
                      <a:latin typeface="+mn-ea"/>
                      <a:ea typeface="+mn-ea"/>
                    </a:rPr>
                    <a:t>0</a:t>
                  </a:r>
                  <a:endParaRPr kumimoji="1" lang="ja-JP" altLang="en-US" sz="1000" dirty="0">
                    <a:latin typeface="+mn-ea"/>
                    <a:ea typeface="+mn-ea"/>
                  </a:endParaRPr>
                </a:p>
              </p:txBody>
            </p:sp>
            <p:sp>
              <p:nvSpPr>
                <p:cNvPr id="106" name="テキスト ボックス 105">
                  <a:extLst>
                    <a:ext uri="{FF2B5EF4-FFF2-40B4-BE49-F238E27FC236}">
                      <a16:creationId xmlns:a16="http://schemas.microsoft.com/office/drawing/2014/main" id="{A067FE86-0BAA-0DFD-AF2D-2350F372FA6A}"/>
                    </a:ext>
                  </a:extLst>
                </p:cNvPr>
                <p:cNvSpPr txBox="1"/>
                <p:nvPr/>
              </p:nvSpPr>
              <p:spPr>
                <a:xfrm>
                  <a:off x="8726373" y="4910695"/>
                  <a:ext cx="160300" cy="190240"/>
                </a:xfrm>
                <a:prstGeom prst="rect">
                  <a:avLst/>
                </a:prstGeom>
                <a:noFill/>
              </p:spPr>
              <p:txBody>
                <a:bodyPr wrap="none" lIns="0" tIns="36000" rIns="0" bIns="0" rtlCol="0">
                  <a:spAutoFit/>
                </a:bodyPr>
                <a:lstStyle/>
                <a:p>
                  <a:pPr algn="ctr"/>
                  <a:r>
                    <a:rPr lang="en-US" altLang="ja-JP" sz="1000" dirty="0">
                      <a:latin typeface="+mn-ea"/>
                      <a:ea typeface="+mn-ea"/>
                    </a:rPr>
                    <a:t>6</a:t>
                  </a:r>
                  <a:r>
                    <a:rPr kumimoji="1" lang="en-US" altLang="ja-JP" sz="1000" dirty="0">
                      <a:latin typeface="+mn-ea"/>
                      <a:ea typeface="+mn-ea"/>
                    </a:rPr>
                    <a:t>0</a:t>
                  </a:r>
                  <a:endParaRPr kumimoji="1" lang="ja-JP" altLang="en-US" sz="1000" dirty="0">
                    <a:latin typeface="+mn-ea"/>
                    <a:ea typeface="+mn-ea"/>
                  </a:endParaRPr>
                </a:p>
              </p:txBody>
            </p:sp>
            <p:sp>
              <p:nvSpPr>
                <p:cNvPr id="88" name="テキスト ボックス 87">
                  <a:extLst>
                    <a:ext uri="{FF2B5EF4-FFF2-40B4-BE49-F238E27FC236}">
                      <a16:creationId xmlns:a16="http://schemas.microsoft.com/office/drawing/2014/main" id="{EC19F0A9-F7C2-F615-9CC7-E7ABD81D5921}"/>
                    </a:ext>
                  </a:extLst>
                </p:cNvPr>
                <p:cNvSpPr txBox="1"/>
                <p:nvPr/>
              </p:nvSpPr>
              <p:spPr>
                <a:xfrm>
                  <a:off x="9757022" y="4910695"/>
                  <a:ext cx="240450" cy="190240"/>
                </a:xfrm>
                <a:prstGeom prst="rect">
                  <a:avLst/>
                </a:prstGeom>
                <a:noFill/>
              </p:spPr>
              <p:txBody>
                <a:bodyPr wrap="none" lIns="0" tIns="36000" rIns="0" bIns="0" rtlCol="0">
                  <a:spAutoFit/>
                </a:bodyPr>
                <a:lstStyle/>
                <a:p>
                  <a:pPr algn="ctr"/>
                  <a:r>
                    <a:rPr lang="en-US" altLang="ja-JP" sz="1000" dirty="0">
                      <a:latin typeface="+mn-ea"/>
                      <a:ea typeface="+mn-ea"/>
                    </a:rPr>
                    <a:t>10</a:t>
                  </a:r>
                  <a:r>
                    <a:rPr kumimoji="1" lang="en-US" altLang="ja-JP" sz="1000" dirty="0">
                      <a:latin typeface="+mn-ea"/>
                      <a:ea typeface="+mn-ea"/>
                    </a:rPr>
                    <a:t>0</a:t>
                  </a:r>
                  <a:endParaRPr kumimoji="1" lang="ja-JP" altLang="en-US" sz="1000" dirty="0">
                    <a:latin typeface="+mn-ea"/>
                    <a:ea typeface="+mn-ea"/>
                  </a:endParaRPr>
                </a:p>
              </p:txBody>
            </p:sp>
            <p:sp>
              <p:nvSpPr>
                <p:cNvPr id="89" name="テキスト ボックス 88">
                  <a:extLst>
                    <a:ext uri="{FF2B5EF4-FFF2-40B4-BE49-F238E27FC236}">
                      <a16:creationId xmlns:a16="http://schemas.microsoft.com/office/drawing/2014/main" id="{EC098F8F-5EAD-C3AF-5122-FB0409636CF6}"/>
                    </a:ext>
                  </a:extLst>
                </p:cNvPr>
                <p:cNvSpPr txBox="1"/>
                <p:nvPr/>
              </p:nvSpPr>
              <p:spPr>
                <a:xfrm>
                  <a:off x="9271431" y="4910695"/>
                  <a:ext cx="160300" cy="190240"/>
                </a:xfrm>
                <a:prstGeom prst="rect">
                  <a:avLst/>
                </a:prstGeom>
                <a:noFill/>
              </p:spPr>
              <p:txBody>
                <a:bodyPr wrap="none" lIns="0" tIns="36000" rIns="0" bIns="0" rtlCol="0">
                  <a:spAutoFit/>
                </a:bodyPr>
                <a:lstStyle/>
                <a:p>
                  <a:pPr algn="ctr"/>
                  <a:r>
                    <a:rPr lang="en-US" altLang="ja-JP" sz="1000" dirty="0">
                      <a:latin typeface="+mn-ea"/>
                      <a:ea typeface="+mn-ea"/>
                    </a:rPr>
                    <a:t>8</a:t>
                  </a:r>
                  <a:r>
                    <a:rPr kumimoji="1" lang="en-US" altLang="ja-JP" sz="1000" dirty="0">
                      <a:latin typeface="+mn-ea"/>
                      <a:ea typeface="+mn-ea"/>
                    </a:rPr>
                    <a:t>0</a:t>
                  </a:r>
                  <a:endParaRPr kumimoji="1" lang="ja-JP" altLang="en-US" sz="1000" dirty="0">
                    <a:latin typeface="+mn-ea"/>
                    <a:ea typeface="+mn-ea"/>
                  </a:endParaRPr>
                </a:p>
              </p:txBody>
            </p:sp>
          </p:grpSp>
          <p:sp>
            <p:nvSpPr>
              <p:cNvPr id="67" name="フリーフォーム: 図形 66">
                <a:extLst>
                  <a:ext uri="{FF2B5EF4-FFF2-40B4-BE49-F238E27FC236}">
                    <a16:creationId xmlns:a16="http://schemas.microsoft.com/office/drawing/2014/main" id="{D66B06F5-CC2F-3447-4FAE-76C4CDF590FF}"/>
                  </a:ext>
                </a:extLst>
              </p:cNvPr>
              <p:cNvSpPr/>
              <p:nvPr/>
            </p:nvSpPr>
            <p:spPr bwMode="auto">
              <a:xfrm>
                <a:off x="7183408" y="2562896"/>
                <a:ext cx="1779860" cy="1846830"/>
              </a:xfrm>
              <a:custGeom>
                <a:avLst/>
                <a:gdLst>
                  <a:gd name="connsiteX0" fmla="*/ 0 w 1779860"/>
                  <a:gd name="connsiteY0" fmla="*/ 0 h 1846830"/>
                  <a:gd name="connsiteX1" fmla="*/ 422427 w 1779860"/>
                  <a:gd name="connsiteY1" fmla="*/ 0 h 1846830"/>
                  <a:gd name="connsiteX2" fmla="*/ 422427 w 1779860"/>
                  <a:gd name="connsiteY2" fmla="*/ 43788 h 1846830"/>
                  <a:gd name="connsiteX3" fmla="*/ 435306 w 1779860"/>
                  <a:gd name="connsiteY3" fmla="*/ 43788 h 1846830"/>
                  <a:gd name="connsiteX4" fmla="*/ 435306 w 1779860"/>
                  <a:gd name="connsiteY4" fmla="*/ 90152 h 1846830"/>
                  <a:gd name="connsiteX5" fmla="*/ 504852 w 1779860"/>
                  <a:gd name="connsiteY5" fmla="*/ 90152 h 1846830"/>
                  <a:gd name="connsiteX6" fmla="*/ 504852 w 1779860"/>
                  <a:gd name="connsiteY6" fmla="*/ 141667 h 1846830"/>
                  <a:gd name="connsiteX7" fmla="*/ 703187 w 1779860"/>
                  <a:gd name="connsiteY7" fmla="*/ 141667 h 1846830"/>
                  <a:gd name="connsiteX8" fmla="*/ 703187 w 1779860"/>
                  <a:gd name="connsiteY8" fmla="*/ 226668 h 1846830"/>
                  <a:gd name="connsiteX9" fmla="*/ 821672 w 1779860"/>
                  <a:gd name="connsiteY9" fmla="*/ 226668 h 1846830"/>
                  <a:gd name="connsiteX10" fmla="*/ 821672 w 1779860"/>
                  <a:gd name="connsiteY10" fmla="*/ 332275 h 1846830"/>
                  <a:gd name="connsiteX11" fmla="*/ 847430 w 1779860"/>
                  <a:gd name="connsiteY11" fmla="*/ 332275 h 1846830"/>
                  <a:gd name="connsiteX12" fmla="*/ 847430 w 1779860"/>
                  <a:gd name="connsiteY12" fmla="*/ 440457 h 1846830"/>
                  <a:gd name="connsiteX13" fmla="*/ 868036 w 1779860"/>
                  <a:gd name="connsiteY13" fmla="*/ 440457 h 1846830"/>
                  <a:gd name="connsiteX14" fmla="*/ 868036 w 1779860"/>
                  <a:gd name="connsiteY14" fmla="*/ 556367 h 1846830"/>
                  <a:gd name="connsiteX15" fmla="*/ 1205463 w 1779860"/>
                  <a:gd name="connsiteY15" fmla="*/ 556367 h 1846830"/>
                  <a:gd name="connsiteX16" fmla="*/ 1205463 w 1779860"/>
                  <a:gd name="connsiteY16" fmla="*/ 855157 h 1846830"/>
                  <a:gd name="connsiteX17" fmla="*/ 1630465 w 1779860"/>
                  <a:gd name="connsiteY17" fmla="*/ 855157 h 1846830"/>
                  <a:gd name="connsiteX18" fmla="*/ 1630465 w 1779860"/>
                  <a:gd name="connsiteY18" fmla="*/ 1352281 h 1846830"/>
                  <a:gd name="connsiteX19" fmla="*/ 1694860 w 1779860"/>
                  <a:gd name="connsiteY19" fmla="*/ 1352281 h 1846830"/>
                  <a:gd name="connsiteX20" fmla="*/ 1694860 w 1779860"/>
                  <a:gd name="connsiteY20" fmla="*/ 1846830 h 1846830"/>
                  <a:gd name="connsiteX21" fmla="*/ 1779860 w 1779860"/>
                  <a:gd name="connsiteY21" fmla="*/ 1846830 h 1846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79860" h="1846830">
                    <a:moveTo>
                      <a:pt x="0" y="0"/>
                    </a:moveTo>
                    <a:lnTo>
                      <a:pt x="422427" y="0"/>
                    </a:lnTo>
                    <a:lnTo>
                      <a:pt x="422427" y="43788"/>
                    </a:lnTo>
                    <a:lnTo>
                      <a:pt x="435306" y="43788"/>
                    </a:lnTo>
                    <a:lnTo>
                      <a:pt x="435306" y="90152"/>
                    </a:lnTo>
                    <a:lnTo>
                      <a:pt x="504852" y="90152"/>
                    </a:lnTo>
                    <a:lnTo>
                      <a:pt x="504852" y="141667"/>
                    </a:lnTo>
                    <a:lnTo>
                      <a:pt x="703187" y="141667"/>
                    </a:lnTo>
                    <a:lnTo>
                      <a:pt x="703187" y="226668"/>
                    </a:lnTo>
                    <a:lnTo>
                      <a:pt x="821672" y="226668"/>
                    </a:lnTo>
                    <a:lnTo>
                      <a:pt x="821672" y="332275"/>
                    </a:lnTo>
                    <a:lnTo>
                      <a:pt x="847430" y="332275"/>
                    </a:lnTo>
                    <a:lnTo>
                      <a:pt x="847430" y="440457"/>
                    </a:lnTo>
                    <a:lnTo>
                      <a:pt x="868036" y="440457"/>
                    </a:lnTo>
                    <a:lnTo>
                      <a:pt x="868036" y="556367"/>
                    </a:lnTo>
                    <a:lnTo>
                      <a:pt x="1205463" y="556367"/>
                    </a:lnTo>
                    <a:lnTo>
                      <a:pt x="1205463" y="855157"/>
                    </a:lnTo>
                    <a:lnTo>
                      <a:pt x="1630465" y="855157"/>
                    </a:lnTo>
                    <a:lnTo>
                      <a:pt x="1630465" y="1352281"/>
                    </a:lnTo>
                    <a:lnTo>
                      <a:pt x="1694860" y="1352281"/>
                    </a:lnTo>
                    <a:lnTo>
                      <a:pt x="1694860" y="1846830"/>
                    </a:lnTo>
                    <a:lnTo>
                      <a:pt x="1779860" y="1846830"/>
                    </a:lnTo>
                  </a:path>
                </a:pathLst>
              </a:custGeom>
              <a:noFill/>
              <a:ln w="19050" cap="flat" cmpd="sng" algn="ctr">
                <a:solidFill>
                  <a:srgbClr val="BC136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86" name="フリーフォーム: 図形 85">
                <a:extLst>
                  <a:ext uri="{FF2B5EF4-FFF2-40B4-BE49-F238E27FC236}">
                    <a16:creationId xmlns:a16="http://schemas.microsoft.com/office/drawing/2014/main" id="{FC6D251C-EAE7-7C21-2FF5-5E1D3E50B73D}"/>
                  </a:ext>
                </a:extLst>
              </p:cNvPr>
              <p:cNvSpPr/>
              <p:nvPr/>
            </p:nvSpPr>
            <p:spPr bwMode="auto">
              <a:xfrm>
                <a:off x="7185984" y="2565472"/>
                <a:ext cx="2331076" cy="1334251"/>
              </a:xfrm>
              <a:custGeom>
                <a:avLst/>
                <a:gdLst>
                  <a:gd name="connsiteX0" fmla="*/ 0 w 2331076"/>
                  <a:gd name="connsiteY0" fmla="*/ 0 h 1334251"/>
                  <a:gd name="connsiteX1" fmla="*/ 929855 w 2331076"/>
                  <a:gd name="connsiteY1" fmla="*/ 0 h 1334251"/>
                  <a:gd name="connsiteX2" fmla="*/ 929855 w 2331076"/>
                  <a:gd name="connsiteY2" fmla="*/ 20606 h 1334251"/>
                  <a:gd name="connsiteX3" fmla="*/ 955612 w 2331076"/>
                  <a:gd name="connsiteY3" fmla="*/ 20606 h 1334251"/>
                  <a:gd name="connsiteX4" fmla="*/ 955612 w 2331076"/>
                  <a:gd name="connsiteY4" fmla="*/ 48939 h 1334251"/>
                  <a:gd name="connsiteX5" fmla="*/ 1066371 w 2331076"/>
                  <a:gd name="connsiteY5" fmla="*/ 48939 h 1334251"/>
                  <a:gd name="connsiteX6" fmla="*/ 1066371 w 2331076"/>
                  <a:gd name="connsiteY6" fmla="*/ 79849 h 1334251"/>
                  <a:gd name="connsiteX7" fmla="*/ 1424403 w 2331076"/>
                  <a:gd name="connsiteY7" fmla="*/ 79849 h 1334251"/>
                  <a:gd name="connsiteX8" fmla="*/ 1424403 w 2331076"/>
                  <a:gd name="connsiteY8" fmla="*/ 133940 h 1334251"/>
                  <a:gd name="connsiteX9" fmla="*/ 1630465 w 2331076"/>
                  <a:gd name="connsiteY9" fmla="*/ 133940 h 1334251"/>
                  <a:gd name="connsiteX10" fmla="*/ 1630465 w 2331076"/>
                  <a:gd name="connsiteY10" fmla="*/ 265304 h 1334251"/>
                  <a:gd name="connsiteX11" fmla="*/ 1707738 w 2331076"/>
                  <a:gd name="connsiteY11" fmla="*/ 265304 h 1334251"/>
                  <a:gd name="connsiteX12" fmla="*/ 1707738 w 2331076"/>
                  <a:gd name="connsiteY12" fmla="*/ 453336 h 1334251"/>
                  <a:gd name="connsiteX13" fmla="*/ 1867436 w 2331076"/>
                  <a:gd name="connsiteY13" fmla="*/ 453336 h 1334251"/>
                  <a:gd name="connsiteX14" fmla="*/ 1867436 w 2331076"/>
                  <a:gd name="connsiteY14" fmla="*/ 1334251 h 1334251"/>
                  <a:gd name="connsiteX15" fmla="*/ 2331076 w 2331076"/>
                  <a:gd name="connsiteY15" fmla="*/ 1334251 h 1334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31076" h="1334251">
                    <a:moveTo>
                      <a:pt x="0" y="0"/>
                    </a:moveTo>
                    <a:lnTo>
                      <a:pt x="929855" y="0"/>
                    </a:lnTo>
                    <a:lnTo>
                      <a:pt x="929855" y="20606"/>
                    </a:lnTo>
                    <a:lnTo>
                      <a:pt x="955612" y="20606"/>
                    </a:lnTo>
                    <a:lnTo>
                      <a:pt x="955612" y="48939"/>
                    </a:lnTo>
                    <a:lnTo>
                      <a:pt x="1066371" y="48939"/>
                    </a:lnTo>
                    <a:lnTo>
                      <a:pt x="1066371" y="79849"/>
                    </a:lnTo>
                    <a:lnTo>
                      <a:pt x="1424403" y="79849"/>
                    </a:lnTo>
                    <a:lnTo>
                      <a:pt x="1424403" y="133940"/>
                    </a:lnTo>
                    <a:lnTo>
                      <a:pt x="1630465" y="133940"/>
                    </a:lnTo>
                    <a:lnTo>
                      <a:pt x="1630465" y="265304"/>
                    </a:lnTo>
                    <a:lnTo>
                      <a:pt x="1707738" y="265304"/>
                    </a:lnTo>
                    <a:lnTo>
                      <a:pt x="1707738" y="453336"/>
                    </a:lnTo>
                    <a:lnTo>
                      <a:pt x="1867436" y="453336"/>
                    </a:lnTo>
                    <a:lnTo>
                      <a:pt x="1867436" y="1334251"/>
                    </a:lnTo>
                    <a:lnTo>
                      <a:pt x="2331076" y="1334251"/>
                    </a:lnTo>
                  </a:path>
                </a:pathLst>
              </a:custGeom>
              <a:noFill/>
              <a:ln w="19050" cap="flat" cmpd="sng" algn="ctr">
                <a:solidFill>
                  <a:srgbClr val="2E75B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grpSp>
        <p:grpSp>
          <p:nvGrpSpPr>
            <p:cNvPr id="91" name="グループ化 90">
              <a:extLst>
                <a:ext uri="{FF2B5EF4-FFF2-40B4-BE49-F238E27FC236}">
                  <a16:creationId xmlns:a16="http://schemas.microsoft.com/office/drawing/2014/main" id="{92582468-B783-0446-7587-82B2841333ED}"/>
                </a:ext>
              </a:extLst>
            </p:cNvPr>
            <p:cNvGrpSpPr/>
            <p:nvPr/>
          </p:nvGrpSpPr>
          <p:grpSpPr>
            <a:xfrm>
              <a:off x="9361180" y="3095024"/>
              <a:ext cx="493616" cy="317251"/>
              <a:chOff x="5508358" y="3165019"/>
              <a:chExt cx="493616" cy="317251"/>
            </a:xfrm>
          </p:grpSpPr>
          <p:cxnSp>
            <p:nvCxnSpPr>
              <p:cNvPr id="92" name="直線コネクタ 91">
                <a:extLst>
                  <a:ext uri="{FF2B5EF4-FFF2-40B4-BE49-F238E27FC236}">
                    <a16:creationId xmlns:a16="http://schemas.microsoft.com/office/drawing/2014/main" id="{2327A85D-0943-7969-6A13-5BDDC228E117}"/>
                  </a:ext>
                </a:extLst>
              </p:cNvPr>
              <p:cNvCxnSpPr/>
              <p:nvPr/>
            </p:nvCxnSpPr>
            <p:spPr bwMode="auto">
              <a:xfrm>
                <a:off x="5508358" y="3241963"/>
                <a:ext cx="288000" cy="0"/>
              </a:xfrm>
              <a:prstGeom prst="line">
                <a:avLst/>
              </a:prstGeom>
              <a:solidFill>
                <a:schemeClr val="accent1"/>
              </a:solidFill>
              <a:ln w="19050" cap="flat" cmpd="sng" algn="ctr">
                <a:solidFill>
                  <a:srgbClr val="BC136B"/>
                </a:solidFill>
                <a:prstDash val="solid"/>
                <a:round/>
                <a:headEnd type="none" w="med" len="med"/>
                <a:tailEnd type="none" w="med" len="med"/>
              </a:ln>
              <a:effectLst/>
            </p:spPr>
          </p:cxnSp>
          <p:sp>
            <p:nvSpPr>
              <p:cNvPr id="93" name="テキスト ボックス 92">
                <a:extLst>
                  <a:ext uri="{FF2B5EF4-FFF2-40B4-BE49-F238E27FC236}">
                    <a16:creationId xmlns:a16="http://schemas.microsoft.com/office/drawing/2014/main" id="{65AD3905-FCD8-6771-FB75-B454DE54FFF6}"/>
                  </a:ext>
                </a:extLst>
              </p:cNvPr>
              <p:cNvSpPr txBox="1"/>
              <p:nvPr/>
            </p:nvSpPr>
            <p:spPr>
              <a:xfrm>
                <a:off x="5800330" y="3165019"/>
                <a:ext cx="201460" cy="153888"/>
              </a:xfrm>
              <a:prstGeom prst="rect">
                <a:avLst/>
              </a:prstGeom>
              <a:noFill/>
            </p:spPr>
            <p:txBody>
              <a:bodyPr wrap="none" lIns="36000" tIns="0" rIns="0" bIns="0" rtlCol="0">
                <a:spAutoFit/>
              </a:bodyPr>
              <a:lstStyle/>
              <a:p>
                <a:pPr algn="r"/>
                <a:r>
                  <a:rPr lang="en-US" altLang="ja-JP" sz="1000" dirty="0">
                    <a:latin typeface="+mn-ea"/>
                    <a:ea typeface="+mn-ea"/>
                  </a:rPr>
                  <a:t>GL</a:t>
                </a:r>
                <a:endParaRPr kumimoji="1" lang="ja-JP" altLang="en-US" sz="1000" dirty="0">
                  <a:latin typeface="+mn-ea"/>
                  <a:ea typeface="+mn-ea"/>
                </a:endParaRPr>
              </a:p>
            </p:txBody>
          </p:sp>
          <p:cxnSp>
            <p:nvCxnSpPr>
              <p:cNvPr id="94" name="直線コネクタ 93">
                <a:extLst>
                  <a:ext uri="{FF2B5EF4-FFF2-40B4-BE49-F238E27FC236}">
                    <a16:creationId xmlns:a16="http://schemas.microsoft.com/office/drawing/2014/main" id="{31EBF447-D7F6-55F1-F533-F6982206D153}"/>
                  </a:ext>
                </a:extLst>
              </p:cNvPr>
              <p:cNvCxnSpPr/>
              <p:nvPr/>
            </p:nvCxnSpPr>
            <p:spPr bwMode="auto">
              <a:xfrm>
                <a:off x="5508542" y="3405326"/>
                <a:ext cx="288000" cy="0"/>
              </a:xfrm>
              <a:prstGeom prst="line">
                <a:avLst/>
              </a:prstGeom>
              <a:solidFill>
                <a:schemeClr val="accent1"/>
              </a:solidFill>
              <a:ln w="19050" cap="flat" cmpd="sng" algn="ctr">
                <a:solidFill>
                  <a:srgbClr val="2E75B6"/>
                </a:solidFill>
                <a:prstDash val="solid"/>
                <a:round/>
                <a:headEnd type="none" w="med" len="med"/>
                <a:tailEnd type="none" w="med" len="med"/>
              </a:ln>
              <a:effectLst/>
            </p:spPr>
          </p:cxnSp>
          <p:sp>
            <p:nvSpPr>
              <p:cNvPr id="95" name="テキスト ボックス 94">
                <a:extLst>
                  <a:ext uri="{FF2B5EF4-FFF2-40B4-BE49-F238E27FC236}">
                    <a16:creationId xmlns:a16="http://schemas.microsoft.com/office/drawing/2014/main" id="{FCE19674-2EE5-AC2E-B37F-B7CB836A4448}"/>
                  </a:ext>
                </a:extLst>
              </p:cNvPr>
              <p:cNvSpPr txBox="1"/>
              <p:nvPr/>
            </p:nvSpPr>
            <p:spPr>
              <a:xfrm>
                <a:off x="5816543" y="3328382"/>
                <a:ext cx="185431" cy="153888"/>
              </a:xfrm>
              <a:prstGeom prst="rect">
                <a:avLst/>
              </a:prstGeom>
              <a:noFill/>
            </p:spPr>
            <p:txBody>
              <a:bodyPr wrap="none" lIns="36000" tIns="0" rIns="0" bIns="0" rtlCol="0">
                <a:spAutoFit/>
              </a:bodyPr>
              <a:lstStyle/>
              <a:p>
                <a:pPr algn="r"/>
                <a:r>
                  <a:rPr lang="en-US" altLang="ja-JP" sz="1000" dirty="0">
                    <a:latin typeface="+mn-ea"/>
                    <a:ea typeface="+mn-ea"/>
                  </a:rPr>
                  <a:t>PL</a:t>
                </a:r>
                <a:endParaRPr kumimoji="1" lang="ja-JP" altLang="en-US" sz="1000" dirty="0">
                  <a:latin typeface="+mn-ea"/>
                  <a:ea typeface="+mn-ea"/>
                </a:endParaRPr>
              </a:p>
            </p:txBody>
          </p:sp>
        </p:grpSp>
        <p:sp>
          <p:nvSpPr>
            <p:cNvPr id="30" name="テキスト ボックス 29">
              <a:extLst>
                <a:ext uri="{FF2B5EF4-FFF2-40B4-BE49-F238E27FC236}">
                  <a16:creationId xmlns:a16="http://schemas.microsoft.com/office/drawing/2014/main" id="{DA039204-19BF-A811-C864-AF145E030F4B}"/>
                </a:ext>
              </a:extLst>
            </p:cNvPr>
            <p:cNvSpPr txBox="1"/>
            <p:nvPr/>
          </p:nvSpPr>
          <p:spPr>
            <a:xfrm>
              <a:off x="8028000" y="2224800"/>
              <a:ext cx="954107" cy="276999"/>
            </a:xfrm>
            <a:prstGeom prst="rect">
              <a:avLst/>
            </a:prstGeom>
            <a:noFill/>
          </p:spPr>
          <p:txBody>
            <a:bodyPr wrap="none">
              <a:spAutoFit/>
            </a:bodyPr>
            <a:lstStyle/>
            <a:p>
              <a:pPr algn="ctr" defTabSz="457200" eaLnBrk="1" fontAlgn="auto" hangingPunct="1">
                <a:spcBef>
                  <a:spcPts val="0"/>
                </a:spcBef>
                <a:spcAft>
                  <a:spcPts val="0"/>
                </a:spcAft>
              </a:pPr>
              <a:r>
                <a:rPr kumimoji="0" lang="ja-JP" altLang="en-US" b="1" dirty="0">
                  <a:solidFill>
                    <a:srgbClr val="1B1B1B"/>
                  </a:solidFill>
                  <a:latin typeface="+mn-ea"/>
                  <a:ea typeface="+mn-ea"/>
                </a:rPr>
                <a:t>全生存期間</a:t>
              </a:r>
            </a:p>
          </p:txBody>
        </p:sp>
        <p:sp>
          <p:nvSpPr>
            <p:cNvPr id="32" name="テキスト ボックス 31">
              <a:extLst>
                <a:ext uri="{FF2B5EF4-FFF2-40B4-BE49-F238E27FC236}">
                  <a16:creationId xmlns:a16="http://schemas.microsoft.com/office/drawing/2014/main" id="{F3D049D9-40F3-362B-4982-5950AD5325B6}"/>
                </a:ext>
              </a:extLst>
            </p:cNvPr>
            <p:cNvSpPr txBox="1"/>
            <p:nvPr/>
          </p:nvSpPr>
          <p:spPr>
            <a:xfrm>
              <a:off x="7935157" y="5065200"/>
              <a:ext cx="1261884" cy="276999"/>
            </a:xfrm>
            <a:prstGeom prst="rect">
              <a:avLst/>
            </a:prstGeom>
            <a:noFill/>
          </p:spPr>
          <p:txBody>
            <a:bodyPr wrap="non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TW" altLang="en-US" b="0" i="0" u="none" strike="noStrike" kern="0" cap="none" spc="0" normalizeH="0" baseline="0" noProof="0" dirty="0">
                  <a:ln>
                    <a:noFill/>
                  </a:ln>
                  <a:solidFill>
                    <a:srgbClr val="1B1B1B"/>
                  </a:solidFill>
                  <a:effectLst/>
                  <a:uLnTx/>
                  <a:uFillTx/>
                  <a:latin typeface="+mn-ea"/>
                  <a:ea typeface="+mn-ea"/>
                </a:rPr>
                <a:t>生存期間（年）</a:t>
              </a:r>
            </a:p>
          </p:txBody>
        </p:sp>
        <p:sp>
          <p:nvSpPr>
            <p:cNvPr id="34" name="テキスト ボックス 33">
              <a:extLst>
                <a:ext uri="{FF2B5EF4-FFF2-40B4-BE49-F238E27FC236}">
                  <a16:creationId xmlns:a16="http://schemas.microsoft.com/office/drawing/2014/main" id="{509D2C15-43AF-637A-8122-757B73496905}"/>
                </a:ext>
              </a:extLst>
            </p:cNvPr>
            <p:cNvSpPr txBox="1"/>
            <p:nvPr/>
          </p:nvSpPr>
          <p:spPr>
            <a:xfrm>
              <a:off x="6365995" y="3458438"/>
              <a:ext cx="369332" cy="707886"/>
            </a:xfrm>
            <a:prstGeom prst="rect">
              <a:avLst/>
            </a:prstGeom>
            <a:solidFill>
              <a:srgbClr val="FFFFFF"/>
            </a:solidFill>
          </p:spPr>
          <p:txBody>
            <a:bodyPr vert="eaVert" wrap="non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b="0" i="0" u="none" strike="noStrike" kern="0" cap="none" spc="0" normalizeH="0" baseline="0" noProof="0" dirty="0">
                  <a:ln>
                    <a:noFill/>
                  </a:ln>
                  <a:solidFill>
                    <a:srgbClr val="1B1B1B"/>
                  </a:solidFill>
                  <a:effectLst/>
                  <a:uLnTx/>
                  <a:uFillTx/>
                  <a:latin typeface="+mn-ea"/>
                  <a:ea typeface="+mn-ea"/>
                </a:rPr>
                <a:t>全生存率</a:t>
              </a:r>
            </a:p>
          </p:txBody>
        </p:sp>
        <p:sp>
          <p:nvSpPr>
            <p:cNvPr id="36" name="テキスト ボックス 35">
              <a:extLst>
                <a:ext uri="{FF2B5EF4-FFF2-40B4-BE49-F238E27FC236}">
                  <a16:creationId xmlns:a16="http://schemas.microsoft.com/office/drawing/2014/main" id="{DEBF64B4-CE99-8EFA-FD64-12DDBD6FF886}"/>
                </a:ext>
              </a:extLst>
            </p:cNvPr>
            <p:cNvSpPr txBox="1"/>
            <p:nvPr/>
          </p:nvSpPr>
          <p:spPr>
            <a:xfrm>
              <a:off x="7915121" y="4608000"/>
              <a:ext cx="2005356" cy="230832"/>
            </a:xfrm>
            <a:prstGeom prst="rect">
              <a:avLst/>
            </a:prstGeom>
            <a:noFill/>
          </p:spPr>
          <p:txBody>
            <a:bodyPr wrap="none" lIns="0" rIns="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en-US" altLang="ja-JP" sz="900" b="0" i="1" u="none" strike="noStrike" kern="0" cap="none" spc="0" normalizeH="0" baseline="0" noProof="0" dirty="0">
                  <a:ln>
                    <a:noFill/>
                  </a:ln>
                  <a:solidFill>
                    <a:srgbClr val="1B1B1B"/>
                  </a:solidFill>
                  <a:effectLst/>
                  <a:uLnTx/>
                  <a:uFillTx/>
                  <a:latin typeface="+mn-ea"/>
                  <a:ea typeface="+mn-ea"/>
                </a:rPr>
                <a:t>p</a:t>
              </a:r>
              <a:r>
                <a:rPr kumimoji="0" lang="ja-JP" altLang="en-US" sz="900" b="0" u="none" strike="noStrike" kern="0" cap="none" spc="0" normalizeH="0" baseline="0" noProof="0" dirty="0">
                  <a:ln>
                    <a:noFill/>
                  </a:ln>
                  <a:solidFill>
                    <a:srgbClr val="1B1B1B"/>
                  </a:solidFill>
                  <a:effectLst/>
                  <a:uLnTx/>
                  <a:uFillTx/>
                  <a:latin typeface="+mn-ea"/>
                  <a:ea typeface="+mn-ea"/>
                </a:rPr>
                <a:t>＜</a:t>
              </a:r>
              <a:r>
                <a:rPr kumimoji="0" lang="en-US" altLang="ja-JP" sz="900" b="0" u="none" strike="noStrike" kern="0" cap="none" spc="0" normalizeH="0" baseline="0" noProof="0" dirty="0">
                  <a:ln>
                    <a:noFill/>
                  </a:ln>
                  <a:solidFill>
                    <a:srgbClr val="1B1B1B"/>
                  </a:solidFill>
                  <a:effectLst/>
                  <a:uLnTx/>
                  <a:uFillTx/>
                  <a:latin typeface="+mn-ea"/>
                  <a:ea typeface="+mn-ea"/>
                </a:rPr>
                <a:t>0.001</a:t>
              </a:r>
              <a:r>
                <a:rPr kumimoji="0" lang="ja-JP" altLang="en-US" sz="900" b="0" u="none" strike="noStrike" kern="0" cap="none" spc="0" normalizeH="0" baseline="0" noProof="0" dirty="0">
                  <a:ln>
                    <a:noFill/>
                  </a:ln>
                  <a:solidFill>
                    <a:srgbClr val="1B1B1B"/>
                  </a:solidFill>
                  <a:effectLst/>
                  <a:uLnTx/>
                  <a:uFillTx/>
                  <a:latin typeface="+mn-ea"/>
                  <a:ea typeface="+mn-ea"/>
                </a:rPr>
                <a:t>（</a:t>
              </a:r>
              <a:r>
                <a:rPr kumimoji="0" lang="en-US" altLang="ja-JP" sz="900" b="0" u="none" strike="noStrike" kern="0" cap="none" spc="0" normalizeH="0" baseline="0" noProof="0" dirty="0">
                  <a:ln>
                    <a:noFill/>
                  </a:ln>
                  <a:solidFill>
                    <a:srgbClr val="1B1B1B"/>
                  </a:solidFill>
                  <a:effectLst/>
                  <a:uLnTx/>
                  <a:uFillTx/>
                  <a:latin typeface="+mn-ea"/>
                  <a:ea typeface="+mn-ea"/>
                </a:rPr>
                <a:t>GL vs PL</a:t>
              </a:r>
              <a:r>
                <a:rPr kumimoji="0" lang="ja-JP" altLang="en-US" sz="900" b="0" u="none" strike="noStrike" kern="0" cap="none" spc="0" normalizeH="0" baseline="0" noProof="0" dirty="0">
                  <a:ln>
                    <a:noFill/>
                  </a:ln>
                  <a:solidFill>
                    <a:srgbClr val="1B1B1B"/>
                  </a:solidFill>
                  <a:effectLst/>
                  <a:uLnTx/>
                  <a:uFillTx/>
                  <a:latin typeface="+mn-ea"/>
                  <a:ea typeface="+mn-ea"/>
                </a:rPr>
                <a:t>、</a:t>
              </a:r>
              <a:r>
                <a:rPr kumimoji="0" lang="en-US" altLang="ja-JP" sz="900" b="0" u="none" strike="noStrike" kern="0" cap="none" spc="0" normalizeH="0" baseline="0" noProof="0" dirty="0">
                  <a:ln>
                    <a:noFill/>
                  </a:ln>
                  <a:solidFill>
                    <a:srgbClr val="1B1B1B"/>
                  </a:solidFill>
                  <a:effectLst/>
                  <a:uLnTx/>
                  <a:uFillTx/>
                  <a:latin typeface="+mn-ea"/>
                  <a:ea typeface="+mn-ea"/>
                </a:rPr>
                <a:t>log-rank</a:t>
              </a:r>
              <a:r>
                <a:rPr kumimoji="0" lang="ja-JP" altLang="en-US" sz="900" b="0" u="none" strike="noStrike" kern="0" cap="none" spc="0" normalizeH="0" baseline="0" noProof="0" dirty="0">
                  <a:ln>
                    <a:noFill/>
                  </a:ln>
                  <a:solidFill>
                    <a:srgbClr val="1B1B1B"/>
                  </a:solidFill>
                  <a:effectLst/>
                  <a:uLnTx/>
                  <a:uFillTx/>
                  <a:latin typeface="+mn-ea"/>
                  <a:ea typeface="+mn-ea"/>
                </a:rPr>
                <a:t>検定）</a:t>
              </a:r>
            </a:p>
          </p:txBody>
        </p:sp>
      </p:grpSp>
      <p:sp>
        <p:nvSpPr>
          <p:cNvPr id="5" name="テキスト ボックス 4">
            <a:extLst>
              <a:ext uri="{FF2B5EF4-FFF2-40B4-BE49-F238E27FC236}">
                <a16:creationId xmlns:a16="http://schemas.microsoft.com/office/drawing/2014/main" id="{FA7F30C0-EBD1-C325-41D4-B3FFC9F61269}"/>
              </a:ext>
            </a:extLst>
          </p:cNvPr>
          <p:cNvSpPr txBox="1"/>
          <p:nvPr/>
        </p:nvSpPr>
        <p:spPr>
          <a:xfrm>
            <a:off x="5221462" y="6688723"/>
            <a:ext cx="6278656" cy="169277"/>
          </a:xfrm>
          <a:prstGeom prst="rect">
            <a:avLst/>
          </a:prstGeom>
          <a:noFill/>
        </p:spPr>
        <p:txBody>
          <a:bodyPr wrap="square" lIns="0" tIns="0" rIns="0" anchor="b">
            <a:spAutoFit/>
          </a:bodyPr>
          <a:lstStyle/>
          <a:p>
            <a:pPr marL="131763" indent="-131763" algn="r">
              <a:buFont typeface="+mj-lt"/>
              <a:buAutoNum type="arabicPeriod"/>
            </a:pPr>
            <a:r>
              <a:rPr lang="en-US" altLang="ja-JP" sz="800" b="0" i="0" dirty="0">
                <a:solidFill>
                  <a:srgbClr val="212121"/>
                </a:solidFill>
                <a:effectLst/>
                <a:latin typeface="+mn-ea"/>
                <a:ea typeface="+mn-ea"/>
              </a:rPr>
              <a:t>Akinci B, et al. J Clin Endocrinol </a:t>
            </a:r>
            <a:r>
              <a:rPr lang="en-US" altLang="ja-JP" sz="800" b="0" i="0" dirty="0" err="1">
                <a:solidFill>
                  <a:srgbClr val="212121"/>
                </a:solidFill>
                <a:effectLst/>
                <a:latin typeface="+mn-ea"/>
                <a:ea typeface="+mn-ea"/>
              </a:rPr>
              <a:t>Metab</a:t>
            </a:r>
            <a:r>
              <a:rPr lang="en-US" altLang="ja-JP" sz="800" b="0" i="0" dirty="0">
                <a:solidFill>
                  <a:srgbClr val="212121"/>
                </a:solidFill>
                <a:effectLst/>
                <a:latin typeface="+mn-ea"/>
                <a:ea typeface="+mn-ea"/>
              </a:rPr>
              <a:t>. 2019; 104: 5120-5135.</a:t>
            </a:r>
            <a:r>
              <a:rPr lang="ja-JP" altLang="en-US" sz="800" b="0" i="0" dirty="0">
                <a:solidFill>
                  <a:srgbClr val="212121"/>
                </a:solidFill>
                <a:effectLst/>
                <a:latin typeface="+mn-ea"/>
                <a:ea typeface="+mn-ea"/>
              </a:rPr>
              <a:t> （</a:t>
            </a:r>
            <a:r>
              <a:rPr lang="en-US" altLang="ja-JP" sz="800" b="0" i="0" dirty="0">
                <a:solidFill>
                  <a:srgbClr val="212121"/>
                </a:solidFill>
                <a:effectLst/>
                <a:latin typeface="+mn-ea"/>
                <a:ea typeface="+mn-ea"/>
                <a:hlinkClick r:id="rId3"/>
              </a:rPr>
              <a:t>https://creativecommons.org/licenses/by/4.0/</a:t>
            </a:r>
            <a:r>
              <a:rPr lang="ja-JP" altLang="en-US" sz="800" b="0" i="0" dirty="0">
                <a:solidFill>
                  <a:srgbClr val="212121"/>
                </a:solidFill>
                <a:effectLst/>
                <a:latin typeface="+mn-ea"/>
                <a:ea typeface="+mn-ea"/>
              </a:rPr>
              <a:t>）</a:t>
            </a:r>
            <a:endParaRPr lang="en-US" altLang="ja-JP" sz="800" b="0" i="0" dirty="0">
              <a:solidFill>
                <a:srgbClr val="212121"/>
              </a:solidFill>
              <a:effectLst/>
              <a:latin typeface="+mn-ea"/>
              <a:ea typeface="+mn-ea"/>
            </a:endParaRPr>
          </a:p>
        </p:txBody>
      </p:sp>
    </p:spTree>
    <p:extLst>
      <p:ext uri="{BB962C8B-B14F-4D97-AF65-F5344CB8AC3E}">
        <p14:creationId xmlns:p14="http://schemas.microsoft.com/office/powerpoint/2010/main" val="3130326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6D6EC-5165-957C-3CB6-9D4ADD96B55F}"/>
            </a:ext>
          </a:extLst>
        </p:cNvPr>
        <p:cNvGrpSpPr/>
        <p:nvPr/>
      </p:nvGrpSpPr>
      <p:grpSpPr>
        <a:xfrm>
          <a:off x="0" y="0"/>
          <a:ext cx="0" cy="0"/>
          <a:chOff x="0" y="0"/>
          <a:chExt cx="0" cy="0"/>
        </a:xfrm>
      </p:grpSpPr>
      <p:grpSp>
        <p:nvGrpSpPr>
          <p:cNvPr id="14" name="グループ化 13">
            <a:extLst>
              <a:ext uri="{FF2B5EF4-FFF2-40B4-BE49-F238E27FC236}">
                <a16:creationId xmlns:a16="http://schemas.microsoft.com/office/drawing/2014/main" id="{000B1CF5-D4CE-7BEF-6CF5-2693D6EECFCF}"/>
              </a:ext>
            </a:extLst>
          </p:cNvPr>
          <p:cNvGrpSpPr/>
          <p:nvPr/>
        </p:nvGrpSpPr>
        <p:grpSpPr>
          <a:xfrm>
            <a:off x="1177604" y="2125054"/>
            <a:ext cx="3541023" cy="3234488"/>
            <a:chOff x="1177604" y="2125054"/>
            <a:chExt cx="3541023" cy="3234488"/>
          </a:xfrm>
        </p:grpSpPr>
        <p:sp>
          <p:nvSpPr>
            <p:cNvPr id="5" name="二等辺三角形 4">
              <a:extLst>
                <a:ext uri="{FF2B5EF4-FFF2-40B4-BE49-F238E27FC236}">
                  <a16:creationId xmlns:a16="http://schemas.microsoft.com/office/drawing/2014/main" id="{2FC971D5-CA5F-077F-6BFB-97E91D9A4B45}"/>
                </a:ext>
              </a:extLst>
            </p:cNvPr>
            <p:cNvSpPr/>
            <p:nvPr/>
          </p:nvSpPr>
          <p:spPr bwMode="auto">
            <a:xfrm rot="5400000">
              <a:off x="4314925" y="2322442"/>
              <a:ext cx="433606" cy="373798"/>
            </a:xfrm>
            <a:prstGeom prst="triangle">
              <a:avLst/>
            </a:prstGeom>
            <a:solidFill>
              <a:srgbClr val="D0CFD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9" name="正方形/長方形 8">
              <a:extLst>
                <a:ext uri="{FF2B5EF4-FFF2-40B4-BE49-F238E27FC236}">
                  <a16:creationId xmlns:a16="http://schemas.microsoft.com/office/drawing/2014/main" id="{57F5B409-4070-C6C7-F6D0-3436C3317394}"/>
                </a:ext>
              </a:extLst>
            </p:cNvPr>
            <p:cNvSpPr/>
            <p:nvPr/>
          </p:nvSpPr>
          <p:spPr bwMode="auto">
            <a:xfrm>
              <a:off x="1177604" y="2125054"/>
              <a:ext cx="3259672" cy="3234488"/>
            </a:xfrm>
            <a:prstGeom prst="rect">
              <a:avLst/>
            </a:prstGeom>
            <a:solidFill>
              <a:srgbClr val="D0CFD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grpSp>
      <p:sp>
        <p:nvSpPr>
          <p:cNvPr id="4" name="タイトル 3">
            <a:extLst>
              <a:ext uri="{FF2B5EF4-FFF2-40B4-BE49-F238E27FC236}">
                <a16:creationId xmlns:a16="http://schemas.microsoft.com/office/drawing/2014/main" id="{36EE1443-BB16-9D6C-251F-504390E1F2C3}"/>
              </a:ext>
            </a:extLst>
          </p:cNvPr>
          <p:cNvSpPr>
            <a:spLocks noGrp="1"/>
          </p:cNvSpPr>
          <p:nvPr>
            <p:ph type="title"/>
          </p:nvPr>
        </p:nvSpPr>
        <p:spPr/>
        <p:txBody>
          <a:bodyPr/>
          <a:lstStyle/>
          <a:p>
            <a:r>
              <a:rPr lang="ja-JP" altLang="en-US" sz="2600" b="1" dirty="0">
                <a:latin typeface="+mj-ea"/>
              </a:rPr>
              <a:t>脂肪萎縮症患者の死亡までの期間と死亡イベント（海外データ）</a:t>
            </a:r>
          </a:p>
        </p:txBody>
      </p:sp>
      <p:sp>
        <p:nvSpPr>
          <p:cNvPr id="3" name="スライド番号プレースホルダー 2">
            <a:extLst>
              <a:ext uri="{FF2B5EF4-FFF2-40B4-BE49-F238E27FC236}">
                <a16:creationId xmlns:a16="http://schemas.microsoft.com/office/drawing/2014/main" id="{A0F1F19E-0F39-8AD1-2569-A5EE31853B1C}"/>
              </a:ext>
            </a:extLst>
          </p:cNvPr>
          <p:cNvSpPr>
            <a:spLocks noGrp="1"/>
          </p:cNvSpPr>
          <p:nvPr>
            <p:ph type="sldNum" sz="quarter" idx="10"/>
          </p:nvPr>
        </p:nvSpPr>
        <p:spPr/>
        <p:txBody>
          <a:bodyPr/>
          <a:lstStyle/>
          <a:p>
            <a:fld id="{3C22E879-25C1-4BAC-8729-693BB4353F20}" type="slidenum">
              <a:rPr kumimoji="1" lang="ja-JP" altLang="en-US" smtClean="0"/>
              <a:t>13</a:t>
            </a:fld>
            <a:endParaRPr kumimoji="1" lang="ja-JP" altLang="en-US"/>
          </a:p>
        </p:txBody>
      </p:sp>
      <p:sp>
        <p:nvSpPr>
          <p:cNvPr id="2" name="テキスト プレースホルダー 3">
            <a:extLst>
              <a:ext uri="{FF2B5EF4-FFF2-40B4-BE49-F238E27FC236}">
                <a16:creationId xmlns:a16="http://schemas.microsoft.com/office/drawing/2014/main" id="{BB14A45B-5D1B-F6D9-5224-C2AD55CD38EC}"/>
              </a:ext>
            </a:extLst>
          </p:cNvPr>
          <p:cNvSpPr txBox="1">
            <a:spLocks/>
          </p:cNvSpPr>
          <p:nvPr/>
        </p:nvSpPr>
        <p:spPr>
          <a:xfrm>
            <a:off x="695324" y="872471"/>
            <a:ext cx="10887075" cy="1311128"/>
          </a:xfrm>
          <a:prstGeom prst="rect">
            <a:avLst/>
          </a:prstGeom>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1800" i="0" spc="-100" dirty="0">
                <a:latin typeface="+mn-ea"/>
              </a:rPr>
              <a:t>死亡までの平均期間（</a:t>
            </a:r>
            <a:r>
              <a:rPr kumimoji="1" lang="en-US" altLang="ja-JP" sz="1800" i="0" spc="-100" dirty="0">
                <a:latin typeface="+mn-ea"/>
              </a:rPr>
              <a:t>SE</a:t>
            </a:r>
            <a:r>
              <a:rPr kumimoji="1" lang="ja-JP" altLang="en-US" sz="1800" i="0" spc="-100" dirty="0">
                <a:latin typeface="+mn-ea"/>
              </a:rPr>
              <a:t>）は、全身性脂肪萎縮症（</a:t>
            </a:r>
            <a:r>
              <a:rPr kumimoji="1" lang="en-US" altLang="ja-JP" sz="1800" i="0" spc="-100" dirty="0">
                <a:latin typeface="+mn-ea"/>
              </a:rPr>
              <a:t>GL</a:t>
            </a:r>
            <a:r>
              <a:rPr kumimoji="1" lang="ja-JP" altLang="en-US" sz="1800" i="0" spc="-100" dirty="0">
                <a:latin typeface="+mn-ea"/>
              </a:rPr>
              <a:t>）患者が</a:t>
            </a:r>
            <a:r>
              <a:rPr kumimoji="1" lang="en-US" altLang="ja-JP" sz="1800" i="0" spc="-100" dirty="0">
                <a:latin typeface="+mn-ea"/>
              </a:rPr>
              <a:t>51.2</a:t>
            </a:r>
            <a:r>
              <a:rPr kumimoji="1" lang="ja-JP" altLang="en-US" sz="1800" i="0" spc="-100" dirty="0">
                <a:latin typeface="+mn-ea"/>
              </a:rPr>
              <a:t>（</a:t>
            </a:r>
            <a:r>
              <a:rPr kumimoji="1" lang="en-US" altLang="ja-JP" sz="1800" i="0" spc="-100" dirty="0">
                <a:latin typeface="+mn-ea"/>
              </a:rPr>
              <a:t>3.5</a:t>
            </a:r>
            <a:r>
              <a:rPr kumimoji="1" lang="ja-JP" altLang="en-US" sz="1800" i="0" spc="-100" dirty="0">
                <a:latin typeface="+mn-ea"/>
              </a:rPr>
              <a:t>）年、部分性脂肪萎縮症（</a:t>
            </a:r>
            <a:r>
              <a:rPr kumimoji="1" lang="en-US" altLang="ja-JP" sz="1800" i="0" spc="-100" dirty="0">
                <a:latin typeface="+mn-ea"/>
              </a:rPr>
              <a:t>PL</a:t>
            </a:r>
            <a:r>
              <a:rPr kumimoji="1" lang="ja-JP" altLang="en-US" sz="1800" i="0" spc="-100" dirty="0">
                <a:latin typeface="+mn-ea"/>
              </a:rPr>
              <a:t>）患者が</a:t>
            </a:r>
            <a:r>
              <a:rPr kumimoji="1" lang="en-US" altLang="ja-JP" sz="1800" i="0" spc="-100" dirty="0">
                <a:latin typeface="+mn-ea"/>
              </a:rPr>
              <a:t>66.6</a:t>
            </a:r>
            <a:r>
              <a:rPr kumimoji="1" lang="ja-JP" altLang="en-US" sz="1800" i="0" spc="-100" dirty="0">
                <a:latin typeface="+mn-ea"/>
              </a:rPr>
              <a:t>（</a:t>
            </a:r>
            <a:r>
              <a:rPr kumimoji="1" lang="en-US" altLang="ja-JP" sz="1800" i="0" spc="-100" dirty="0">
                <a:latin typeface="+mn-ea"/>
              </a:rPr>
              <a:t>1.0</a:t>
            </a:r>
            <a:r>
              <a:rPr kumimoji="1" lang="ja-JP" altLang="en-US" sz="1800" i="0" spc="-100" dirty="0">
                <a:latin typeface="+mn-ea"/>
              </a:rPr>
              <a:t>）年と</a:t>
            </a:r>
            <a:r>
              <a:rPr kumimoji="1" lang="en-US" altLang="ja-JP" sz="1800" i="0" spc="-100" dirty="0">
                <a:latin typeface="+mn-ea"/>
              </a:rPr>
              <a:t>GL</a:t>
            </a:r>
            <a:r>
              <a:rPr kumimoji="1" lang="ja-JP" altLang="en-US" sz="1800" i="0" spc="-100" dirty="0">
                <a:latin typeface="+mn-ea"/>
              </a:rPr>
              <a:t>患者は</a:t>
            </a:r>
            <a:r>
              <a:rPr kumimoji="1" lang="en-US" altLang="ja-JP" sz="1800" i="0" spc="-100" dirty="0">
                <a:latin typeface="+mn-ea"/>
              </a:rPr>
              <a:t>PL</a:t>
            </a:r>
            <a:r>
              <a:rPr kumimoji="1" lang="ja-JP" altLang="en-US" sz="1800" i="0" spc="-100" dirty="0">
                <a:latin typeface="+mn-ea"/>
              </a:rPr>
              <a:t>患者と比較して</a:t>
            </a:r>
            <a:r>
              <a:rPr lang="ja-JP" altLang="en-US" sz="1800" spc="-100" dirty="0">
                <a:latin typeface="+mn-ea"/>
              </a:rPr>
              <a:t>短かった</a:t>
            </a:r>
            <a:r>
              <a:rPr kumimoji="1" lang="ja-JP" altLang="en-US" sz="1800" i="0" spc="-100" dirty="0">
                <a:latin typeface="+mn-ea"/>
              </a:rPr>
              <a:t>（</a:t>
            </a:r>
            <a:r>
              <a:rPr kumimoji="1" lang="en-US" altLang="ja-JP" sz="1800" i="1" spc="-100" dirty="0">
                <a:latin typeface="+mn-ea"/>
              </a:rPr>
              <a:t>p</a:t>
            </a:r>
            <a:r>
              <a:rPr kumimoji="1" lang="en-US" altLang="ja-JP" sz="1800" i="0" spc="-100" dirty="0">
                <a:latin typeface="+mn-ea"/>
              </a:rPr>
              <a:t>&lt;0.001</a:t>
            </a:r>
            <a:r>
              <a:rPr kumimoji="1" lang="ja-JP" altLang="en-US" sz="1800" i="0" spc="-100" dirty="0">
                <a:latin typeface="+mn-ea"/>
              </a:rPr>
              <a:t>、</a:t>
            </a:r>
            <a:r>
              <a:rPr kumimoji="1" lang="en-US" altLang="ja-JP" sz="1800" i="0" spc="-100" dirty="0">
                <a:latin typeface="+mn-ea"/>
              </a:rPr>
              <a:t>log-rank</a:t>
            </a:r>
            <a:r>
              <a:rPr kumimoji="1" lang="ja-JP" altLang="en-US" sz="1800" i="0" spc="-100" dirty="0">
                <a:latin typeface="+mn-ea"/>
              </a:rPr>
              <a:t>検定）</a:t>
            </a:r>
            <a:endParaRPr kumimoji="1" lang="en-US" altLang="ja-JP" sz="1800" i="0" spc="-100" dirty="0">
              <a:latin typeface="+mn-ea"/>
            </a:endParaRPr>
          </a:p>
          <a:p>
            <a:pPr>
              <a:buClr>
                <a:srgbClr val="BC136B"/>
              </a:buClr>
              <a:buFont typeface="Wingdings" panose="05000000000000000000" pitchFamily="2" charset="2"/>
              <a:buChar char="l"/>
            </a:pPr>
            <a:r>
              <a:rPr kumimoji="1" lang="ja-JP" altLang="en-US" sz="1800" i="0" spc="-100" dirty="0">
                <a:latin typeface="+mn-ea"/>
              </a:rPr>
              <a:t>観察期間中に死亡した患者</a:t>
            </a:r>
            <a:r>
              <a:rPr kumimoji="1" lang="en-US" altLang="ja-JP" sz="1800" i="0" spc="-100" dirty="0">
                <a:latin typeface="+mn-ea"/>
              </a:rPr>
              <a:t>18</a:t>
            </a:r>
            <a:r>
              <a:rPr kumimoji="1" lang="ja-JP" altLang="en-US" sz="1800" i="0" spc="-100" dirty="0">
                <a:latin typeface="+mn-ea"/>
              </a:rPr>
              <a:t>例（</a:t>
            </a:r>
            <a:r>
              <a:rPr kumimoji="1" lang="en-US" altLang="ja-JP" sz="1800" i="0" spc="-100" dirty="0">
                <a:latin typeface="+mn-ea"/>
              </a:rPr>
              <a:t>7.8</a:t>
            </a:r>
            <a:r>
              <a:rPr kumimoji="1" lang="ja-JP" altLang="en-US" sz="1800" i="0" spc="-100" dirty="0">
                <a:latin typeface="+mn-ea"/>
              </a:rPr>
              <a:t>％）のうち、</a:t>
            </a:r>
            <a:r>
              <a:rPr kumimoji="1" lang="en-US" altLang="ja-JP" sz="1800" i="0" spc="-100" dirty="0">
                <a:latin typeface="+mn-ea"/>
              </a:rPr>
              <a:t>GL</a:t>
            </a:r>
            <a:r>
              <a:rPr kumimoji="1" lang="ja-JP" altLang="en-US" sz="1800" i="0" spc="-100" dirty="0">
                <a:latin typeface="+mn-ea"/>
              </a:rPr>
              <a:t>患者は</a:t>
            </a:r>
            <a:r>
              <a:rPr kumimoji="1" lang="en-US" altLang="ja-JP" sz="1800" i="0" spc="-100" dirty="0">
                <a:latin typeface="+mn-ea"/>
              </a:rPr>
              <a:t>10</a:t>
            </a:r>
            <a:r>
              <a:rPr kumimoji="1" lang="ja-JP" altLang="en-US" sz="1800" i="0" spc="-100" dirty="0">
                <a:latin typeface="+mn-ea"/>
              </a:rPr>
              <a:t>例（</a:t>
            </a:r>
            <a:r>
              <a:rPr kumimoji="1" lang="en-US" altLang="ja-JP" sz="1800" i="0" spc="-100" dirty="0">
                <a:latin typeface="+mn-ea"/>
              </a:rPr>
              <a:t>4.3</a:t>
            </a:r>
            <a:r>
              <a:rPr kumimoji="1" lang="ja-JP" altLang="en-US" sz="1800" i="0" spc="-100" dirty="0">
                <a:latin typeface="+mn-ea"/>
              </a:rPr>
              <a:t>％）、</a:t>
            </a:r>
            <a:r>
              <a:rPr kumimoji="1" lang="en-US" altLang="ja-JP" sz="1800" i="0" spc="-100" dirty="0">
                <a:latin typeface="+mn-ea"/>
              </a:rPr>
              <a:t>PL</a:t>
            </a:r>
            <a:r>
              <a:rPr kumimoji="1" lang="ja-JP" altLang="en-US" sz="1800" i="0" spc="-100" dirty="0">
                <a:latin typeface="+mn-ea"/>
              </a:rPr>
              <a:t>患者は</a:t>
            </a:r>
            <a:r>
              <a:rPr kumimoji="1" lang="en-US" altLang="ja-JP" sz="1800" i="0" spc="-100" dirty="0">
                <a:latin typeface="+mn-ea"/>
              </a:rPr>
              <a:t>8</a:t>
            </a:r>
            <a:r>
              <a:rPr kumimoji="1" lang="ja-JP" altLang="en-US" sz="1800" i="0" spc="-100" dirty="0">
                <a:latin typeface="+mn-ea"/>
              </a:rPr>
              <a:t>例（</a:t>
            </a:r>
            <a:r>
              <a:rPr kumimoji="1" lang="en-US" altLang="ja-JP" sz="1800" i="0" spc="-100" dirty="0">
                <a:latin typeface="+mn-ea"/>
              </a:rPr>
              <a:t>3.5</a:t>
            </a:r>
            <a:r>
              <a:rPr kumimoji="1" lang="ja-JP" altLang="en-US" sz="1800" i="0" spc="-100" dirty="0">
                <a:latin typeface="+mn-ea"/>
              </a:rPr>
              <a:t>％）</a:t>
            </a:r>
            <a:endParaRPr kumimoji="1" lang="en-US" altLang="ja-JP" sz="1800" i="0" spc="-100" dirty="0">
              <a:latin typeface="+mn-ea"/>
            </a:endParaRPr>
          </a:p>
          <a:p>
            <a:pPr>
              <a:buClr>
                <a:srgbClr val="BC136B"/>
              </a:buClr>
              <a:buFont typeface="Wingdings" panose="05000000000000000000" pitchFamily="2" charset="2"/>
              <a:buChar char="l"/>
            </a:pPr>
            <a:r>
              <a:rPr kumimoji="1" lang="ja-JP" altLang="en-US" sz="1800" i="0" spc="-100" dirty="0">
                <a:latin typeface="+mn-ea"/>
              </a:rPr>
              <a:t>死亡イベント別では、心血管イベントは</a:t>
            </a:r>
            <a:r>
              <a:rPr kumimoji="1" lang="en-US" altLang="ja-JP" sz="1800" i="0" spc="-100" dirty="0">
                <a:latin typeface="+mn-ea"/>
              </a:rPr>
              <a:t>GL</a:t>
            </a:r>
            <a:r>
              <a:rPr kumimoji="1" lang="ja-JP" altLang="en-US" sz="1800" i="0" spc="-100" dirty="0">
                <a:latin typeface="+mn-ea"/>
              </a:rPr>
              <a:t>患者で</a:t>
            </a:r>
            <a:r>
              <a:rPr kumimoji="1" lang="en-US" altLang="ja-JP" sz="1800" i="0" spc="-100" dirty="0">
                <a:latin typeface="+mn-ea"/>
              </a:rPr>
              <a:t>4</a:t>
            </a:r>
            <a:r>
              <a:rPr kumimoji="1" lang="ja-JP" altLang="en-US" sz="1800" i="0" spc="-100" dirty="0">
                <a:latin typeface="+mn-ea"/>
              </a:rPr>
              <a:t>例、</a:t>
            </a:r>
            <a:r>
              <a:rPr kumimoji="1" lang="en-US" altLang="ja-JP" sz="1800" i="0" spc="-100" dirty="0">
                <a:latin typeface="+mn-ea"/>
              </a:rPr>
              <a:t>PL</a:t>
            </a:r>
            <a:r>
              <a:rPr kumimoji="1" lang="ja-JP" altLang="en-US" sz="1800" i="0" spc="-100" dirty="0">
                <a:latin typeface="+mn-ea"/>
              </a:rPr>
              <a:t>患者で</a:t>
            </a:r>
            <a:r>
              <a:rPr kumimoji="1" lang="en-US" altLang="ja-JP" sz="1800" i="0" spc="-100" dirty="0">
                <a:latin typeface="+mn-ea"/>
              </a:rPr>
              <a:t>2</a:t>
            </a:r>
            <a:r>
              <a:rPr kumimoji="1" lang="ja-JP" altLang="en-US" sz="1800" i="0" spc="-100" dirty="0">
                <a:latin typeface="+mn-ea"/>
              </a:rPr>
              <a:t>例、肝臓病は</a:t>
            </a:r>
            <a:r>
              <a:rPr kumimoji="1" lang="en-US" altLang="ja-JP" sz="1800" i="0" spc="-100" dirty="0">
                <a:latin typeface="+mn-ea"/>
              </a:rPr>
              <a:t>GL</a:t>
            </a:r>
            <a:r>
              <a:rPr kumimoji="1" lang="ja-JP" altLang="en-US" sz="1800" i="0" spc="-100" dirty="0">
                <a:latin typeface="+mn-ea"/>
              </a:rPr>
              <a:t>患者で</a:t>
            </a:r>
            <a:r>
              <a:rPr kumimoji="1" lang="en-US" altLang="ja-JP" sz="1800" i="0" spc="-100" dirty="0">
                <a:latin typeface="+mn-ea"/>
              </a:rPr>
              <a:t>3</a:t>
            </a:r>
            <a:r>
              <a:rPr kumimoji="1" lang="ja-JP" altLang="en-US" sz="1800" i="0" spc="-100" dirty="0">
                <a:latin typeface="+mn-ea"/>
              </a:rPr>
              <a:t>例、</a:t>
            </a:r>
            <a:r>
              <a:rPr kumimoji="1" lang="en-US" altLang="ja-JP" sz="1800" i="0" spc="-100" dirty="0">
                <a:latin typeface="+mn-ea"/>
              </a:rPr>
              <a:t>PL</a:t>
            </a:r>
            <a:r>
              <a:rPr kumimoji="1" lang="ja-JP" altLang="en-US" sz="1800" i="0" spc="-100" dirty="0">
                <a:latin typeface="+mn-ea"/>
              </a:rPr>
              <a:t>患者で</a:t>
            </a:r>
            <a:r>
              <a:rPr kumimoji="1" lang="en-US" altLang="ja-JP" sz="1800" i="0" spc="-100" dirty="0">
                <a:latin typeface="+mn-ea"/>
              </a:rPr>
              <a:t>1</a:t>
            </a:r>
            <a:r>
              <a:rPr kumimoji="1" lang="ja-JP" altLang="en-US" sz="1800" i="0" spc="-100" dirty="0">
                <a:latin typeface="+mn-ea"/>
              </a:rPr>
              <a:t>例であった</a:t>
            </a:r>
          </a:p>
        </p:txBody>
      </p:sp>
      <p:sp>
        <p:nvSpPr>
          <p:cNvPr id="6" name="テキスト ボックス 5">
            <a:extLst>
              <a:ext uri="{FF2B5EF4-FFF2-40B4-BE49-F238E27FC236}">
                <a16:creationId xmlns:a16="http://schemas.microsoft.com/office/drawing/2014/main" id="{3F77E897-6CC3-C434-3828-4C6566E65DAF}"/>
              </a:ext>
            </a:extLst>
          </p:cNvPr>
          <p:cNvSpPr txBox="1"/>
          <p:nvPr/>
        </p:nvSpPr>
        <p:spPr>
          <a:xfrm>
            <a:off x="695326" y="5532525"/>
            <a:ext cx="10801350" cy="1200329"/>
          </a:xfrm>
          <a:prstGeom prst="rect">
            <a:avLst/>
          </a:prstGeom>
          <a:noFill/>
        </p:spPr>
        <p:txBody>
          <a:bodyPr wrap="square">
            <a:spAutoFit/>
          </a:bodyPr>
          <a:lstStyle/>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目的</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医療カルテ情報を利用して脂肪萎縮症の治療を受けたことがない</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および</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患者の自然歴を評価すること</a:t>
            </a:r>
          </a:p>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対象</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2015</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年</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月</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日より前に</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または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HIV</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関連脂肪萎縮症を除く）と診断され、脂肪萎縮症の治療を受けたことがない患者</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230</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81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149</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a:t>
            </a:r>
          </a:p>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方法</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2017</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年</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3</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月</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6</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日から</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2018</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年</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3</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月</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20</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日にデータを抽出し、カルテレビューを実施した。研究観察期間は患者の出生から追跡不能、死亡、またはカルテ抽出日のいずれか早い日までとした（ベースライン期間は出生から</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または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の診断日まで、追跡期間は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または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の診断日から観察期間の終了日まで）</a:t>
            </a:r>
          </a:p>
          <a:p>
            <a:pPr marL="719138" marR="0" lvl="0" indent="-719138"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解析計画</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死亡までの期間の算出には</a:t>
            </a:r>
            <a:r>
              <a:rPr kumimoji="1" lang="en-US" altLang="ja-JP" sz="1000" b="0" i="0" u="none" strike="noStrike" kern="1200" cap="none" spc="0" normalizeH="0" baseline="0" noProof="0" dirty="0" err="1">
                <a:ln>
                  <a:noFill/>
                </a:ln>
                <a:solidFill>
                  <a:srgbClr val="000000"/>
                </a:solidFill>
                <a:effectLst/>
                <a:uLnTx/>
                <a:uFillTx/>
                <a:latin typeface="+mn-ea"/>
                <a:ea typeface="+mn-ea"/>
                <a:cs typeface="Arial" pitchFamily="34" charset="0"/>
              </a:rPr>
              <a:t>kaplan</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‐Meier</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法を使用した。</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患者群と</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患者群の比較には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log-rank</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検定を実施した</a:t>
            </a:r>
          </a:p>
          <a:p>
            <a:pPr marL="719138" marR="0" lvl="0" indent="-719138"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リミテーション</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①研究デザインが脂肪萎縮症患者に対するコンセンサススクリーニングプロトコルが発表される前に検討されたため、脂肪萎縮症患者の多臓器障害を確実にとらえる方法でデータ収集が実施されなかった　②より重症度の低い患者への選択バイアスが生じた可能性がある　③代謝障害および臓器異常の有無は過小評価された可能性がある　④観察期間中の死亡者数が限られていた　⑤データ収集方法が限られたため、脂肪萎縮症の臨床負担推定値の正確性に影響する可能性がある　⑥データ入力エラーが結果の正確性に影響する可能性がある</a:t>
            </a:r>
          </a:p>
        </p:txBody>
      </p:sp>
      <p:sp>
        <p:nvSpPr>
          <p:cNvPr id="37" name="テキスト ボックス 36">
            <a:extLst>
              <a:ext uri="{FF2B5EF4-FFF2-40B4-BE49-F238E27FC236}">
                <a16:creationId xmlns:a16="http://schemas.microsoft.com/office/drawing/2014/main" id="{9041FEAC-5FFA-5D06-CF6E-9CD4DD9C329F}"/>
              </a:ext>
            </a:extLst>
          </p:cNvPr>
          <p:cNvSpPr txBox="1"/>
          <p:nvPr/>
        </p:nvSpPr>
        <p:spPr>
          <a:xfrm>
            <a:off x="2378316" y="4844621"/>
            <a:ext cx="1314784" cy="528606"/>
          </a:xfrm>
          <a:prstGeom prst="rect">
            <a:avLst/>
          </a:prstGeom>
          <a:noFill/>
        </p:spPr>
        <p:txBody>
          <a:bodyPr wrap="none">
            <a:spAutoFit/>
          </a:bodyPr>
          <a:lstStyle/>
          <a:p>
            <a:pPr algn="ctr" defTabSz="457200" eaLnBrk="1" fontAlgn="auto" hangingPunct="1">
              <a:lnSpc>
                <a:spcPct val="90000"/>
              </a:lnSpc>
              <a:spcBef>
                <a:spcPts val="0"/>
              </a:spcBef>
              <a:spcAft>
                <a:spcPts val="0"/>
              </a:spcAft>
            </a:pPr>
            <a:r>
              <a:rPr kumimoji="0" lang="ja-JP" altLang="en-US" sz="1050" dirty="0">
                <a:solidFill>
                  <a:srgbClr val="1B1B1B"/>
                </a:solidFill>
                <a:latin typeface="+mn-ea"/>
                <a:ea typeface="+mn-ea"/>
              </a:rPr>
              <a:t>死亡までの平均年数</a:t>
            </a:r>
          </a:p>
          <a:p>
            <a:pPr algn="ctr" defTabSz="457200" eaLnBrk="1" fontAlgn="auto" hangingPunct="1">
              <a:lnSpc>
                <a:spcPct val="90000"/>
              </a:lnSpc>
              <a:spcBef>
                <a:spcPts val="0"/>
              </a:spcBef>
              <a:spcAft>
                <a:spcPts val="0"/>
              </a:spcAft>
            </a:pPr>
            <a:r>
              <a:rPr kumimoji="0" lang="en-US" altLang="ja-JP" sz="1050" dirty="0">
                <a:solidFill>
                  <a:srgbClr val="1B1B1B"/>
                </a:solidFill>
                <a:latin typeface="+mn-ea"/>
                <a:ea typeface="+mn-ea"/>
              </a:rPr>
              <a:t>GL</a:t>
            </a:r>
            <a:r>
              <a:rPr kumimoji="0" lang="ja-JP" altLang="en-US" sz="1050" dirty="0">
                <a:solidFill>
                  <a:srgbClr val="1B1B1B"/>
                </a:solidFill>
                <a:latin typeface="+mn-ea"/>
                <a:ea typeface="+mn-ea"/>
              </a:rPr>
              <a:t>：</a:t>
            </a:r>
            <a:r>
              <a:rPr kumimoji="0" lang="en-US" altLang="ja-JP" sz="1050" dirty="0">
                <a:solidFill>
                  <a:srgbClr val="1B1B1B"/>
                </a:solidFill>
                <a:latin typeface="+mn-ea"/>
                <a:ea typeface="+mn-ea"/>
              </a:rPr>
              <a:t>51.2±3.5</a:t>
            </a:r>
            <a:r>
              <a:rPr kumimoji="0" lang="ja-JP" altLang="en-US" sz="1050" dirty="0">
                <a:solidFill>
                  <a:srgbClr val="1B1B1B"/>
                </a:solidFill>
                <a:latin typeface="+mn-ea"/>
                <a:ea typeface="+mn-ea"/>
              </a:rPr>
              <a:t>年</a:t>
            </a:r>
          </a:p>
          <a:p>
            <a:pPr algn="ctr" defTabSz="457200" eaLnBrk="1" fontAlgn="auto" hangingPunct="1">
              <a:lnSpc>
                <a:spcPct val="90000"/>
              </a:lnSpc>
              <a:spcBef>
                <a:spcPts val="0"/>
              </a:spcBef>
              <a:spcAft>
                <a:spcPts val="0"/>
              </a:spcAft>
            </a:pPr>
            <a:r>
              <a:rPr kumimoji="0" lang="en-US" altLang="ja-JP" sz="1050" dirty="0">
                <a:solidFill>
                  <a:srgbClr val="1B1B1B"/>
                </a:solidFill>
                <a:latin typeface="+mn-ea"/>
                <a:ea typeface="+mn-ea"/>
              </a:rPr>
              <a:t>PL</a:t>
            </a:r>
            <a:r>
              <a:rPr kumimoji="0" lang="ja-JP" altLang="en-US" sz="1050" dirty="0">
                <a:solidFill>
                  <a:srgbClr val="1B1B1B"/>
                </a:solidFill>
                <a:latin typeface="+mn-ea"/>
                <a:ea typeface="+mn-ea"/>
              </a:rPr>
              <a:t>：</a:t>
            </a:r>
            <a:r>
              <a:rPr kumimoji="0" lang="en-US" altLang="ja-JP" sz="1050" dirty="0">
                <a:solidFill>
                  <a:srgbClr val="1B1B1B"/>
                </a:solidFill>
                <a:latin typeface="+mn-ea"/>
                <a:ea typeface="+mn-ea"/>
              </a:rPr>
              <a:t>66.6±1.0</a:t>
            </a:r>
            <a:r>
              <a:rPr kumimoji="0" lang="ja-JP" altLang="en-US" sz="1050" dirty="0">
                <a:solidFill>
                  <a:srgbClr val="1B1B1B"/>
                </a:solidFill>
                <a:latin typeface="+mn-ea"/>
                <a:ea typeface="+mn-ea"/>
              </a:rPr>
              <a:t>年</a:t>
            </a:r>
          </a:p>
        </p:txBody>
      </p:sp>
      <p:grpSp>
        <p:nvGrpSpPr>
          <p:cNvPr id="15" name="グループ化 14">
            <a:extLst>
              <a:ext uri="{FF2B5EF4-FFF2-40B4-BE49-F238E27FC236}">
                <a16:creationId xmlns:a16="http://schemas.microsoft.com/office/drawing/2014/main" id="{7772E4D5-1880-E369-7655-C89AD58E26BB}"/>
              </a:ext>
            </a:extLst>
          </p:cNvPr>
          <p:cNvGrpSpPr/>
          <p:nvPr/>
        </p:nvGrpSpPr>
        <p:grpSpPr>
          <a:xfrm>
            <a:off x="1177604" y="2133499"/>
            <a:ext cx="3184641" cy="2733817"/>
            <a:chOff x="1177604" y="2133499"/>
            <a:chExt cx="3184641" cy="2733817"/>
          </a:xfrm>
        </p:grpSpPr>
        <p:sp>
          <p:nvSpPr>
            <p:cNvPr id="13" name="正方形/長方形 12">
              <a:extLst>
                <a:ext uri="{FF2B5EF4-FFF2-40B4-BE49-F238E27FC236}">
                  <a16:creationId xmlns:a16="http://schemas.microsoft.com/office/drawing/2014/main" id="{55D0C1D5-3395-244E-FE1C-9B2345824FE3}"/>
                </a:ext>
              </a:extLst>
            </p:cNvPr>
            <p:cNvSpPr/>
            <p:nvPr/>
          </p:nvSpPr>
          <p:spPr bwMode="auto">
            <a:xfrm>
              <a:off x="1900780" y="2429993"/>
              <a:ext cx="2361658" cy="205349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grpSp>
          <p:nvGrpSpPr>
            <p:cNvPr id="109" name="グループ化 108">
              <a:extLst>
                <a:ext uri="{FF2B5EF4-FFF2-40B4-BE49-F238E27FC236}">
                  <a16:creationId xmlns:a16="http://schemas.microsoft.com/office/drawing/2014/main" id="{A89B84D2-E487-5E82-C2E2-D76D738B65FF}"/>
                </a:ext>
              </a:extLst>
            </p:cNvPr>
            <p:cNvGrpSpPr/>
            <p:nvPr/>
          </p:nvGrpSpPr>
          <p:grpSpPr>
            <a:xfrm>
              <a:off x="1177604" y="2133499"/>
              <a:ext cx="3184641" cy="2733817"/>
              <a:chOff x="6365995" y="2224800"/>
              <a:chExt cx="3631479" cy="3117399"/>
            </a:xfrm>
          </p:grpSpPr>
          <p:grpSp>
            <p:nvGrpSpPr>
              <p:cNvPr id="108" name="グループ化 107">
                <a:extLst>
                  <a:ext uri="{FF2B5EF4-FFF2-40B4-BE49-F238E27FC236}">
                    <a16:creationId xmlns:a16="http://schemas.microsoft.com/office/drawing/2014/main" id="{DF6D5C49-BF1E-42FE-2D1B-817BBDD9520A}"/>
                  </a:ext>
                </a:extLst>
              </p:cNvPr>
              <p:cNvGrpSpPr/>
              <p:nvPr/>
            </p:nvGrpSpPr>
            <p:grpSpPr>
              <a:xfrm>
                <a:off x="6736587" y="2489664"/>
                <a:ext cx="3260887" cy="2611271"/>
                <a:chOff x="6736587" y="2489664"/>
                <a:chExt cx="3260887" cy="2611271"/>
              </a:xfrm>
            </p:grpSpPr>
            <p:grpSp>
              <p:nvGrpSpPr>
                <p:cNvPr id="107" name="グループ化 106">
                  <a:extLst>
                    <a:ext uri="{FF2B5EF4-FFF2-40B4-BE49-F238E27FC236}">
                      <a16:creationId xmlns:a16="http://schemas.microsoft.com/office/drawing/2014/main" id="{7B8E6976-946E-DE07-54D3-9FFA86466182}"/>
                    </a:ext>
                  </a:extLst>
                </p:cNvPr>
                <p:cNvGrpSpPr/>
                <p:nvPr/>
              </p:nvGrpSpPr>
              <p:grpSpPr>
                <a:xfrm>
                  <a:off x="6736587" y="2489664"/>
                  <a:ext cx="3260887" cy="2611271"/>
                  <a:chOff x="6736587" y="2489664"/>
                  <a:chExt cx="3260887" cy="2611271"/>
                </a:xfrm>
              </p:grpSpPr>
              <p:sp>
                <p:nvSpPr>
                  <p:cNvPr id="96" name="フリーフォーム: 図形 95">
                    <a:extLst>
                      <a:ext uri="{FF2B5EF4-FFF2-40B4-BE49-F238E27FC236}">
                        <a16:creationId xmlns:a16="http://schemas.microsoft.com/office/drawing/2014/main" id="{E188D66B-65A8-3C9D-04C0-C81862BC6521}"/>
                      </a:ext>
                    </a:extLst>
                  </p:cNvPr>
                  <p:cNvSpPr/>
                  <p:nvPr/>
                </p:nvSpPr>
                <p:spPr bwMode="auto">
                  <a:xfrm>
                    <a:off x="7186451" y="2560320"/>
                    <a:ext cx="2697480" cy="2344190"/>
                  </a:xfrm>
                  <a:custGeom>
                    <a:avLst/>
                    <a:gdLst>
                      <a:gd name="connsiteX0" fmla="*/ 0 w 2697480"/>
                      <a:gd name="connsiteY0" fmla="*/ 0 h 2344189"/>
                      <a:gd name="connsiteX1" fmla="*/ 0 w 2697480"/>
                      <a:gd name="connsiteY1" fmla="*/ 2344189 h 2344189"/>
                      <a:gd name="connsiteX2" fmla="*/ 2697480 w 2697480"/>
                      <a:gd name="connsiteY2" fmla="*/ 2344189 h 2344189"/>
                    </a:gdLst>
                    <a:ahLst/>
                    <a:cxnLst>
                      <a:cxn ang="0">
                        <a:pos x="connsiteX0" y="connsiteY0"/>
                      </a:cxn>
                      <a:cxn ang="0">
                        <a:pos x="connsiteX1" y="connsiteY1"/>
                      </a:cxn>
                      <a:cxn ang="0">
                        <a:pos x="connsiteX2" y="connsiteY2"/>
                      </a:cxn>
                    </a:cxnLst>
                    <a:rect l="l" t="t" r="r" b="b"/>
                    <a:pathLst>
                      <a:path w="2697480" h="2344189">
                        <a:moveTo>
                          <a:pt x="0" y="0"/>
                        </a:moveTo>
                        <a:lnTo>
                          <a:pt x="0" y="2344189"/>
                        </a:lnTo>
                        <a:lnTo>
                          <a:pt x="2697480" y="2344189"/>
                        </a:lnTo>
                      </a:path>
                    </a:pathLst>
                  </a:cu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97" name="テキスト ボックス 96">
                    <a:extLst>
                      <a:ext uri="{FF2B5EF4-FFF2-40B4-BE49-F238E27FC236}">
                        <a16:creationId xmlns:a16="http://schemas.microsoft.com/office/drawing/2014/main" id="{B191D82F-B2FC-AA6B-79CB-7E88BF56A812}"/>
                      </a:ext>
                    </a:extLst>
                  </p:cNvPr>
                  <p:cNvSpPr txBox="1"/>
                  <p:nvPr/>
                </p:nvSpPr>
                <p:spPr>
                  <a:xfrm>
                    <a:off x="6736587" y="2489664"/>
                    <a:ext cx="446203" cy="153888"/>
                  </a:xfrm>
                  <a:prstGeom prst="rect">
                    <a:avLst/>
                  </a:prstGeom>
                  <a:noFill/>
                </p:spPr>
                <p:txBody>
                  <a:bodyPr wrap="none" lIns="0" tIns="0" rIns="72000" bIns="0" rtlCol="0">
                    <a:spAutoFit/>
                  </a:bodyPr>
                  <a:lstStyle/>
                  <a:p>
                    <a:pPr algn="r"/>
                    <a:r>
                      <a:rPr kumimoji="1" lang="en-US" altLang="ja-JP" sz="1000" dirty="0">
                        <a:latin typeface="+mn-ea"/>
                        <a:ea typeface="+mn-ea"/>
                      </a:rPr>
                      <a:t>100%</a:t>
                    </a:r>
                    <a:endParaRPr kumimoji="1" lang="ja-JP" altLang="en-US" sz="1000" dirty="0">
                      <a:latin typeface="+mn-ea"/>
                      <a:ea typeface="+mn-ea"/>
                    </a:endParaRPr>
                  </a:p>
                </p:txBody>
              </p:sp>
              <p:sp>
                <p:nvSpPr>
                  <p:cNvPr id="98" name="テキスト ボックス 97">
                    <a:extLst>
                      <a:ext uri="{FF2B5EF4-FFF2-40B4-BE49-F238E27FC236}">
                        <a16:creationId xmlns:a16="http://schemas.microsoft.com/office/drawing/2014/main" id="{ED6BAD2D-BB8D-A8BF-5104-680B07674A3D}"/>
                      </a:ext>
                    </a:extLst>
                  </p:cNvPr>
                  <p:cNvSpPr txBox="1"/>
                  <p:nvPr/>
                </p:nvSpPr>
                <p:spPr>
                  <a:xfrm>
                    <a:off x="6816736" y="2959231"/>
                    <a:ext cx="366053" cy="153888"/>
                  </a:xfrm>
                  <a:prstGeom prst="rect">
                    <a:avLst/>
                  </a:prstGeom>
                  <a:noFill/>
                </p:spPr>
                <p:txBody>
                  <a:bodyPr wrap="none" lIns="0" tIns="0" rIns="72000" bIns="0" rtlCol="0">
                    <a:spAutoFit/>
                  </a:bodyPr>
                  <a:lstStyle/>
                  <a:p>
                    <a:pPr algn="r"/>
                    <a:r>
                      <a:rPr lang="en-US" altLang="ja-JP" sz="1000" dirty="0">
                        <a:latin typeface="+mn-ea"/>
                        <a:ea typeface="+mn-ea"/>
                      </a:rPr>
                      <a:t>8</a:t>
                    </a:r>
                    <a:r>
                      <a:rPr kumimoji="1" lang="en-US" altLang="ja-JP" sz="1000" dirty="0">
                        <a:latin typeface="+mn-ea"/>
                        <a:ea typeface="+mn-ea"/>
                      </a:rPr>
                      <a:t>0%</a:t>
                    </a:r>
                    <a:endParaRPr kumimoji="1" lang="ja-JP" altLang="en-US" sz="1000" dirty="0">
                      <a:latin typeface="+mn-ea"/>
                      <a:ea typeface="+mn-ea"/>
                    </a:endParaRPr>
                  </a:p>
                </p:txBody>
              </p:sp>
              <p:sp>
                <p:nvSpPr>
                  <p:cNvPr id="99" name="テキスト ボックス 98">
                    <a:extLst>
                      <a:ext uri="{FF2B5EF4-FFF2-40B4-BE49-F238E27FC236}">
                        <a16:creationId xmlns:a16="http://schemas.microsoft.com/office/drawing/2014/main" id="{13B1D983-07E6-C189-0911-C758E0E3A8BC}"/>
                      </a:ext>
                    </a:extLst>
                  </p:cNvPr>
                  <p:cNvSpPr txBox="1"/>
                  <p:nvPr/>
                </p:nvSpPr>
                <p:spPr>
                  <a:xfrm>
                    <a:off x="6816736" y="3424743"/>
                    <a:ext cx="366053" cy="153888"/>
                  </a:xfrm>
                  <a:prstGeom prst="rect">
                    <a:avLst/>
                  </a:prstGeom>
                  <a:noFill/>
                </p:spPr>
                <p:txBody>
                  <a:bodyPr wrap="none" lIns="0" tIns="0" rIns="72000" bIns="0" rtlCol="0">
                    <a:spAutoFit/>
                  </a:bodyPr>
                  <a:lstStyle/>
                  <a:p>
                    <a:pPr algn="r"/>
                    <a:r>
                      <a:rPr lang="en-US" altLang="ja-JP" sz="1000" dirty="0">
                        <a:latin typeface="+mn-ea"/>
                        <a:ea typeface="+mn-ea"/>
                      </a:rPr>
                      <a:t>6</a:t>
                    </a:r>
                    <a:r>
                      <a:rPr kumimoji="1" lang="en-US" altLang="ja-JP" sz="1000" dirty="0">
                        <a:latin typeface="+mn-ea"/>
                        <a:ea typeface="+mn-ea"/>
                      </a:rPr>
                      <a:t>0%</a:t>
                    </a:r>
                    <a:endParaRPr kumimoji="1" lang="ja-JP" altLang="en-US" sz="1000" dirty="0">
                      <a:latin typeface="+mn-ea"/>
                      <a:ea typeface="+mn-ea"/>
                    </a:endParaRPr>
                  </a:p>
                </p:txBody>
              </p:sp>
              <p:sp>
                <p:nvSpPr>
                  <p:cNvPr id="100" name="テキスト ボックス 99">
                    <a:extLst>
                      <a:ext uri="{FF2B5EF4-FFF2-40B4-BE49-F238E27FC236}">
                        <a16:creationId xmlns:a16="http://schemas.microsoft.com/office/drawing/2014/main" id="{FC2B0103-5F9B-922A-123D-543A49519831}"/>
                      </a:ext>
                    </a:extLst>
                  </p:cNvPr>
                  <p:cNvSpPr txBox="1"/>
                  <p:nvPr/>
                </p:nvSpPr>
                <p:spPr>
                  <a:xfrm>
                    <a:off x="6816736" y="3890250"/>
                    <a:ext cx="366053" cy="153888"/>
                  </a:xfrm>
                  <a:prstGeom prst="rect">
                    <a:avLst/>
                  </a:prstGeom>
                  <a:noFill/>
                </p:spPr>
                <p:txBody>
                  <a:bodyPr wrap="none" lIns="0" tIns="0" rIns="72000" bIns="0" rtlCol="0">
                    <a:spAutoFit/>
                  </a:bodyPr>
                  <a:lstStyle/>
                  <a:p>
                    <a:pPr algn="r"/>
                    <a:r>
                      <a:rPr lang="en-US" altLang="ja-JP" sz="1000" dirty="0">
                        <a:latin typeface="+mn-ea"/>
                        <a:ea typeface="+mn-ea"/>
                      </a:rPr>
                      <a:t>4</a:t>
                    </a:r>
                    <a:r>
                      <a:rPr kumimoji="1" lang="en-US" altLang="ja-JP" sz="1000" dirty="0">
                        <a:latin typeface="+mn-ea"/>
                        <a:ea typeface="+mn-ea"/>
                      </a:rPr>
                      <a:t>0%</a:t>
                    </a:r>
                    <a:endParaRPr kumimoji="1" lang="ja-JP" altLang="en-US" sz="1000" dirty="0">
                      <a:latin typeface="+mn-ea"/>
                      <a:ea typeface="+mn-ea"/>
                    </a:endParaRPr>
                  </a:p>
                </p:txBody>
              </p:sp>
              <p:sp>
                <p:nvSpPr>
                  <p:cNvPr id="101" name="テキスト ボックス 100">
                    <a:extLst>
                      <a:ext uri="{FF2B5EF4-FFF2-40B4-BE49-F238E27FC236}">
                        <a16:creationId xmlns:a16="http://schemas.microsoft.com/office/drawing/2014/main" id="{19A6AD5D-353C-1D90-9D1D-1C28F6E43DEC}"/>
                      </a:ext>
                    </a:extLst>
                  </p:cNvPr>
                  <p:cNvSpPr txBox="1"/>
                  <p:nvPr/>
                </p:nvSpPr>
                <p:spPr>
                  <a:xfrm>
                    <a:off x="6816736" y="4355764"/>
                    <a:ext cx="366053" cy="153888"/>
                  </a:xfrm>
                  <a:prstGeom prst="rect">
                    <a:avLst/>
                  </a:prstGeom>
                  <a:noFill/>
                </p:spPr>
                <p:txBody>
                  <a:bodyPr wrap="none" lIns="0" tIns="0" rIns="72000" bIns="0" rtlCol="0">
                    <a:spAutoFit/>
                  </a:bodyPr>
                  <a:lstStyle/>
                  <a:p>
                    <a:pPr algn="r"/>
                    <a:r>
                      <a:rPr lang="en-US" altLang="ja-JP" sz="1000" dirty="0">
                        <a:latin typeface="+mn-ea"/>
                        <a:ea typeface="+mn-ea"/>
                      </a:rPr>
                      <a:t>2</a:t>
                    </a:r>
                    <a:r>
                      <a:rPr kumimoji="1" lang="en-US" altLang="ja-JP" sz="1000" dirty="0">
                        <a:latin typeface="+mn-ea"/>
                        <a:ea typeface="+mn-ea"/>
                      </a:rPr>
                      <a:t>0%</a:t>
                    </a:r>
                    <a:endParaRPr kumimoji="1" lang="ja-JP" altLang="en-US" sz="1000" dirty="0">
                      <a:latin typeface="+mn-ea"/>
                      <a:ea typeface="+mn-ea"/>
                    </a:endParaRPr>
                  </a:p>
                </p:txBody>
              </p:sp>
              <p:sp>
                <p:nvSpPr>
                  <p:cNvPr id="102" name="テキスト ボックス 101">
                    <a:extLst>
                      <a:ext uri="{FF2B5EF4-FFF2-40B4-BE49-F238E27FC236}">
                        <a16:creationId xmlns:a16="http://schemas.microsoft.com/office/drawing/2014/main" id="{8F0C8D8D-DFBF-DCB4-B021-860BBA676415}"/>
                      </a:ext>
                    </a:extLst>
                  </p:cNvPr>
                  <p:cNvSpPr txBox="1"/>
                  <p:nvPr/>
                </p:nvSpPr>
                <p:spPr>
                  <a:xfrm>
                    <a:off x="6896885" y="4829595"/>
                    <a:ext cx="285903" cy="153888"/>
                  </a:xfrm>
                  <a:prstGeom prst="rect">
                    <a:avLst/>
                  </a:prstGeom>
                  <a:noFill/>
                </p:spPr>
                <p:txBody>
                  <a:bodyPr wrap="none" lIns="0" tIns="0" rIns="72000" bIns="0" rtlCol="0">
                    <a:spAutoFit/>
                  </a:bodyPr>
                  <a:lstStyle/>
                  <a:p>
                    <a:pPr algn="r"/>
                    <a:r>
                      <a:rPr kumimoji="1" lang="en-US" altLang="ja-JP" sz="1000" dirty="0">
                        <a:latin typeface="+mn-ea"/>
                        <a:ea typeface="+mn-ea"/>
                      </a:rPr>
                      <a:t>0%</a:t>
                    </a:r>
                    <a:endParaRPr kumimoji="1" lang="ja-JP" altLang="en-US" sz="1000" dirty="0">
                      <a:latin typeface="+mn-ea"/>
                      <a:ea typeface="+mn-ea"/>
                    </a:endParaRPr>
                  </a:p>
                </p:txBody>
              </p:sp>
              <p:sp>
                <p:nvSpPr>
                  <p:cNvPr id="103" name="テキスト ボックス 102">
                    <a:extLst>
                      <a:ext uri="{FF2B5EF4-FFF2-40B4-BE49-F238E27FC236}">
                        <a16:creationId xmlns:a16="http://schemas.microsoft.com/office/drawing/2014/main" id="{B420C963-4B69-8FC3-70FC-66B9B6F979DC}"/>
                      </a:ext>
                    </a:extLst>
                  </p:cNvPr>
                  <p:cNvSpPr txBox="1"/>
                  <p:nvPr/>
                </p:nvSpPr>
                <p:spPr>
                  <a:xfrm>
                    <a:off x="7143825" y="4910695"/>
                    <a:ext cx="80150" cy="190240"/>
                  </a:xfrm>
                  <a:prstGeom prst="rect">
                    <a:avLst/>
                  </a:prstGeom>
                  <a:noFill/>
                </p:spPr>
                <p:txBody>
                  <a:bodyPr wrap="none" lIns="0" tIns="36000" rIns="0" bIns="0" rtlCol="0">
                    <a:spAutoFit/>
                  </a:bodyPr>
                  <a:lstStyle/>
                  <a:p>
                    <a:pPr algn="ctr"/>
                    <a:r>
                      <a:rPr kumimoji="1" lang="en-US" altLang="ja-JP" sz="1000" dirty="0">
                        <a:latin typeface="+mn-ea"/>
                        <a:ea typeface="+mn-ea"/>
                      </a:rPr>
                      <a:t>0</a:t>
                    </a:r>
                    <a:endParaRPr kumimoji="1" lang="ja-JP" altLang="en-US" sz="1000" dirty="0">
                      <a:latin typeface="+mn-ea"/>
                      <a:ea typeface="+mn-ea"/>
                    </a:endParaRPr>
                  </a:p>
                </p:txBody>
              </p:sp>
              <p:sp>
                <p:nvSpPr>
                  <p:cNvPr id="104" name="テキスト ボックス 103">
                    <a:extLst>
                      <a:ext uri="{FF2B5EF4-FFF2-40B4-BE49-F238E27FC236}">
                        <a16:creationId xmlns:a16="http://schemas.microsoft.com/office/drawing/2014/main" id="{5DA3EBB6-64CE-476F-3623-0F786D5717AB}"/>
                      </a:ext>
                    </a:extLst>
                  </p:cNvPr>
                  <p:cNvSpPr txBox="1"/>
                  <p:nvPr/>
                </p:nvSpPr>
                <p:spPr>
                  <a:xfrm>
                    <a:off x="7639559" y="4910695"/>
                    <a:ext cx="160301" cy="190240"/>
                  </a:xfrm>
                  <a:prstGeom prst="rect">
                    <a:avLst/>
                  </a:prstGeom>
                  <a:noFill/>
                </p:spPr>
                <p:txBody>
                  <a:bodyPr wrap="none" lIns="0" tIns="36000" rIns="0" bIns="0" rtlCol="0">
                    <a:spAutoFit/>
                  </a:bodyPr>
                  <a:lstStyle/>
                  <a:p>
                    <a:pPr algn="ctr"/>
                    <a:r>
                      <a:rPr kumimoji="1" lang="en-US" altLang="ja-JP" sz="1000" dirty="0">
                        <a:latin typeface="+mn-ea"/>
                        <a:ea typeface="+mn-ea"/>
                      </a:rPr>
                      <a:t>20</a:t>
                    </a:r>
                    <a:endParaRPr kumimoji="1" lang="ja-JP" altLang="en-US" sz="1000" dirty="0">
                      <a:latin typeface="+mn-ea"/>
                      <a:ea typeface="+mn-ea"/>
                    </a:endParaRPr>
                  </a:p>
                </p:txBody>
              </p:sp>
              <p:sp>
                <p:nvSpPr>
                  <p:cNvPr id="105" name="テキスト ボックス 104">
                    <a:extLst>
                      <a:ext uri="{FF2B5EF4-FFF2-40B4-BE49-F238E27FC236}">
                        <a16:creationId xmlns:a16="http://schemas.microsoft.com/office/drawing/2014/main" id="{D33BA9E6-34BD-7E36-2A87-1FCE549137D8}"/>
                      </a:ext>
                    </a:extLst>
                  </p:cNvPr>
                  <p:cNvSpPr txBox="1"/>
                  <p:nvPr/>
                </p:nvSpPr>
                <p:spPr>
                  <a:xfrm>
                    <a:off x="8187034" y="4910695"/>
                    <a:ext cx="160301" cy="190240"/>
                  </a:xfrm>
                  <a:prstGeom prst="rect">
                    <a:avLst/>
                  </a:prstGeom>
                  <a:noFill/>
                </p:spPr>
                <p:txBody>
                  <a:bodyPr wrap="none" lIns="0" tIns="36000" rIns="0" bIns="0" rtlCol="0">
                    <a:spAutoFit/>
                  </a:bodyPr>
                  <a:lstStyle/>
                  <a:p>
                    <a:pPr algn="ctr"/>
                    <a:r>
                      <a:rPr lang="en-US" altLang="ja-JP" sz="1000" dirty="0">
                        <a:latin typeface="+mn-ea"/>
                        <a:ea typeface="+mn-ea"/>
                      </a:rPr>
                      <a:t>4</a:t>
                    </a:r>
                    <a:r>
                      <a:rPr kumimoji="1" lang="en-US" altLang="ja-JP" sz="1000" dirty="0">
                        <a:latin typeface="+mn-ea"/>
                        <a:ea typeface="+mn-ea"/>
                      </a:rPr>
                      <a:t>0</a:t>
                    </a:r>
                    <a:endParaRPr kumimoji="1" lang="ja-JP" altLang="en-US" sz="1000" dirty="0">
                      <a:latin typeface="+mn-ea"/>
                      <a:ea typeface="+mn-ea"/>
                    </a:endParaRPr>
                  </a:p>
                </p:txBody>
              </p:sp>
              <p:sp>
                <p:nvSpPr>
                  <p:cNvPr id="106" name="テキスト ボックス 105">
                    <a:extLst>
                      <a:ext uri="{FF2B5EF4-FFF2-40B4-BE49-F238E27FC236}">
                        <a16:creationId xmlns:a16="http://schemas.microsoft.com/office/drawing/2014/main" id="{90195E7F-2789-B620-E142-73AAA29E6AD7}"/>
                      </a:ext>
                    </a:extLst>
                  </p:cNvPr>
                  <p:cNvSpPr txBox="1"/>
                  <p:nvPr/>
                </p:nvSpPr>
                <p:spPr>
                  <a:xfrm>
                    <a:off x="8726376" y="4910695"/>
                    <a:ext cx="160301" cy="190240"/>
                  </a:xfrm>
                  <a:prstGeom prst="rect">
                    <a:avLst/>
                  </a:prstGeom>
                  <a:noFill/>
                </p:spPr>
                <p:txBody>
                  <a:bodyPr wrap="none" lIns="0" tIns="36000" rIns="0" bIns="0" rtlCol="0">
                    <a:spAutoFit/>
                  </a:bodyPr>
                  <a:lstStyle/>
                  <a:p>
                    <a:pPr algn="ctr"/>
                    <a:r>
                      <a:rPr lang="en-US" altLang="ja-JP" sz="1000" dirty="0">
                        <a:latin typeface="+mn-ea"/>
                        <a:ea typeface="+mn-ea"/>
                      </a:rPr>
                      <a:t>6</a:t>
                    </a:r>
                    <a:r>
                      <a:rPr kumimoji="1" lang="en-US" altLang="ja-JP" sz="1000" dirty="0">
                        <a:latin typeface="+mn-ea"/>
                        <a:ea typeface="+mn-ea"/>
                      </a:rPr>
                      <a:t>0</a:t>
                    </a:r>
                    <a:endParaRPr kumimoji="1" lang="ja-JP" altLang="en-US" sz="1000" dirty="0">
                      <a:latin typeface="+mn-ea"/>
                      <a:ea typeface="+mn-ea"/>
                    </a:endParaRPr>
                  </a:p>
                </p:txBody>
              </p:sp>
              <p:sp>
                <p:nvSpPr>
                  <p:cNvPr id="88" name="テキスト ボックス 87">
                    <a:extLst>
                      <a:ext uri="{FF2B5EF4-FFF2-40B4-BE49-F238E27FC236}">
                        <a16:creationId xmlns:a16="http://schemas.microsoft.com/office/drawing/2014/main" id="{53018351-6271-CD1C-0BAB-E1B9823614EB}"/>
                      </a:ext>
                    </a:extLst>
                  </p:cNvPr>
                  <p:cNvSpPr txBox="1"/>
                  <p:nvPr/>
                </p:nvSpPr>
                <p:spPr>
                  <a:xfrm>
                    <a:off x="9757024" y="4910695"/>
                    <a:ext cx="240450" cy="190240"/>
                  </a:xfrm>
                  <a:prstGeom prst="rect">
                    <a:avLst/>
                  </a:prstGeom>
                  <a:noFill/>
                </p:spPr>
                <p:txBody>
                  <a:bodyPr wrap="none" lIns="0" tIns="36000" rIns="0" bIns="0" rtlCol="0">
                    <a:spAutoFit/>
                  </a:bodyPr>
                  <a:lstStyle/>
                  <a:p>
                    <a:pPr algn="ctr"/>
                    <a:r>
                      <a:rPr lang="en-US" altLang="ja-JP" sz="1000" dirty="0">
                        <a:latin typeface="+mn-ea"/>
                        <a:ea typeface="+mn-ea"/>
                      </a:rPr>
                      <a:t>10</a:t>
                    </a:r>
                    <a:r>
                      <a:rPr kumimoji="1" lang="en-US" altLang="ja-JP" sz="1000" dirty="0">
                        <a:latin typeface="+mn-ea"/>
                        <a:ea typeface="+mn-ea"/>
                      </a:rPr>
                      <a:t>0</a:t>
                    </a:r>
                    <a:endParaRPr kumimoji="1" lang="ja-JP" altLang="en-US" sz="1000" dirty="0">
                      <a:latin typeface="+mn-ea"/>
                      <a:ea typeface="+mn-ea"/>
                    </a:endParaRPr>
                  </a:p>
                </p:txBody>
              </p:sp>
              <p:sp>
                <p:nvSpPr>
                  <p:cNvPr id="89" name="テキスト ボックス 88">
                    <a:extLst>
                      <a:ext uri="{FF2B5EF4-FFF2-40B4-BE49-F238E27FC236}">
                        <a16:creationId xmlns:a16="http://schemas.microsoft.com/office/drawing/2014/main" id="{76478D04-5F18-CB3C-FCD0-4304DB2E221E}"/>
                      </a:ext>
                    </a:extLst>
                  </p:cNvPr>
                  <p:cNvSpPr txBox="1"/>
                  <p:nvPr/>
                </p:nvSpPr>
                <p:spPr>
                  <a:xfrm>
                    <a:off x="9271431" y="4910695"/>
                    <a:ext cx="160301" cy="190240"/>
                  </a:xfrm>
                  <a:prstGeom prst="rect">
                    <a:avLst/>
                  </a:prstGeom>
                  <a:noFill/>
                </p:spPr>
                <p:txBody>
                  <a:bodyPr wrap="none" lIns="0" tIns="36000" rIns="0" bIns="0" rtlCol="0">
                    <a:spAutoFit/>
                  </a:bodyPr>
                  <a:lstStyle/>
                  <a:p>
                    <a:pPr algn="ctr"/>
                    <a:r>
                      <a:rPr lang="en-US" altLang="ja-JP" sz="1000" dirty="0">
                        <a:latin typeface="+mn-ea"/>
                        <a:ea typeface="+mn-ea"/>
                      </a:rPr>
                      <a:t>8</a:t>
                    </a:r>
                    <a:r>
                      <a:rPr kumimoji="1" lang="en-US" altLang="ja-JP" sz="1000" dirty="0">
                        <a:latin typeface="+mn-ea"/>
                        <a:ea typeface="+mn-ea"/>
                      </a:rPr>
                      <a:t>0</a:t>
                    </a:r>
                    <a:endParaRPr kumimoji="1" lang="ja-JP" altLang="en-US" sz="1000" dirty="0">
                      <a:latin typeface="+mn-ea"/>
                      <a:ea typeface="+mn-ea"/>
                    </a:endParaRPr>
                  </a:p>
                </p:txBody>
              </p:sp>
            </p:grpSp>
            <p:sp>
              <p:nvSpPr>
                <p:cNvPr id="67" name="フリーフォーム: 図形 66">
                  <a:extLst>
                    <a:ext uri="{FF2B5EF4-FFF2-40B4-BE49-F238E27FC236}">
                      <a16:creationId xmlns:a16="http://schemas.microsoft.com/office/drawing/2014/main" id="{753EC1F7-A8EE-1732-3EF6-9D2F27D4024A}"/>
                    </a:ext>
                  </a:extLst>
                </p:cNvPr>
                <p:cNvSpPr/>
                <p:nvPr/>
              </p:nvSpPr>
              <p:spPr bwMode="auto">
                <a:xfrm>
                  <a:off x="7183408" y="2562895"/>
                  <a:ext cx="1779859" cy="1846830"/>
                </a:xfrm>
                <a:custGeom>
                  <a:avLst/>
                  <a:gdLst>
                    <a:gd name="connsiteX0" fmla="*/ 0 w 1779860"/>
                    <a:gd name="connsiteY0" fmla="*/ 0 h 1846830"/>
                    <a:gd name="connsiteX1" fmla="*/ 422427 w 1779860"/>
                    <a:gd name="connsiteY1" fmla="*/ 0 h 1846830"/>
                    <a:gd name="connsiteX2" fmla="*/ 422427 w 1779860"/>
                    <a:gd name="connsiteY2" fmla="*/ 43788 h 1846830"/>
                    <a:gd name="connsiteX3" fmla="*/ 435306 w 1779860"/>
                    <a:gd name="connsiteY3" fmla="*/ 43788 h 1846830"/>
                    <a:gd name="connsiteX4" fmla="*/ 435306 w 1779860"/>
                    <a:gd name="connsiteY4" fmla="*/ 90152 h 1846830"/>
                    <a:gd name="connsiteX5" fmla="*/ 504852 w 1779860"/>
                    <a:gd name="connsiteY5" fmla="*/ 90152 h 1846830"/>
                    <a:gd name="connsiteX6" fmla="*/ 504852 w 1779860"/>
                    <a:gd name="connsiteY6" fmla="*/ 141667 h 1846830"/>
                    <a:gd name="connsiteX7" fmla="*/ 703187 w 1779860"/>
                    <a:gd name="connsiteY7" fmla="*/ 141667 h 1846830"/>
                    <a:gd name="connsiteX8" fmla="*/ 703187 w 1779860"/>
                    <a:gd name="connsiteY8" fmla="*/ 226668 h 1846830"/>
                    <a:gd name="connsiteX9" fmla="*/ 821672 w 1779860"/>
                    <a:gd name="connsiteY9" fmla="*/ 226668 h 1846830"/>
                    <a:gd name="connsiteX10" fmla="*/ 821672 w 1779860"/>
                    <a:gd name="connsiteY10" fmla="*/ 332275 h 1846830"/>
                    <a:gd name="connsiteX11" fmla="*/ 847430 w 1779860"/>
                    <a:gd name="connsiteY11" fmla="*/ 332275 h 1846830"/>
                    <a:gd name="connsiteX12" fmla="*/ 847430 w 1779860"/>
                    <a:gd name="connsiteY12" fmla="*/ 440457 h 1846830"/>
                    <a:gd name="connsiteX13" fmla="*/ 868036 w 1779860"/>
                    <a:gd name="connsiteY13" fmla="*/ 440457 h 1846830"/>
                    <a:gd name="connsiteX14" fmla="*/ 868036 w 1779860"/>
                    <a:gd name="connsiteY14" fmla="*/ 556367 h 1846830"/>
                    <a:gd name="connsiteX15" fmla="*/ 1205463 w 1779860"/>
                    <a:gd name="connsiteY15" fmla="*/ 556367 h 1846830"/>
                    <a:gd name="connsiteX16" fmla="*/ 1205463 w 1779860"/>
                    <a:gd name="connsiteY16" fmla="*/ 855157 h 1846830"/>
                    <a:gd name="connsiteX17" fmla="*/ 1630465 w 1779860"/>
                    <a:gd name="connsiteY17" fmla="*/ 855157 h 1846830"/>
                    <a:gd name="connsiteX18" fmla="*/ 1630465 w 1779860"/>
                    <a:gd name="connsiteY18" fmla="*/ 1352281 h 1846830"/>
                    <a:gd name="connsiteX19" fmla="*/ 1694860 w 1779860"/>
                    <a:gd name="connsiteY19" fmla="*/ 1352281 h 1846830"/>
                    <a:gd name="connsiteX20" fmla="*/ 1694860 w 1779860"/>
                    <a:gd name="connsiteY20" fmla="*/ 1846830 h 1846830"/>
                    <a:gd name="connsiteX21" fmla="*/ 1779860 w 1779860"/>
                    <a:gd name="connsiteY21" fmla="*/ 1846830 h 1846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79860" h="1846830">
                      <a:moveTo>
                        <a:pt x="0" y="0"/>
                      </a:moveTo>
                      <a:lnTo>
                        <a:pt x="422427" y="0"/>
                      </a:lnTo>
                      <a:lnTo>
                        <a:pt x="422427" y="43788"/>
                      </a:lnTo>
                      <a:lnTo>
                        <a:pt x="435306" y="43788"/>
                      </a:lnTo>
                      <a:lnTo>
                        <a:pt x="435306" y="90152"/>
                      </a:lnTo>
                      <a:lnTo>
                        <a:pt x="504852" y="90152"/>
                      </a:lnTo>
                      <a:lnTo>
                        <a:pt x="504852" y="141667"/>
                      </a:lnTo>
                      <a:lnTo>
                        <a:pt x="703187" y="141667"/>
                      </a:lnTo>
                      <a:lnTo>
                        <a:pt x="703187" y="226668"/>
                      </a:lnTo>
                      <a:lnTo>
                        <a:pt x="821672" y="226668"/>
                      </a:lnTo>
                      <a:lnTo>
                        <a:pt x="821672" y="332275"/>
                      </a:lnTo>
                      <a:lnTo>
                        <a:pt x="847430" y="332275"/>
                      </a:lnTo>
                      <a:lnTo>
                        <a:pt x="847430" y="440457"/>
                      </a:lnTo>
                      <a:lnTo>
                        <a:pt x="868036" y="440457"/>
                      </a:lnTo>
                      <a:lnTo>
                        <a:pt x="868036" y="556367"/>
                      </a:lnTo>
                      <a:lnTo>
                        <a:pt x="1205463" y="556367"/>
                      </a:lnTo>
                      <a:lnTo>
                        <a:pt x="1205463" y="855157"/>
                      </a:lnTo>
                      <a:lnTo>
                        <a:pt x="1630465" y="855157"/>
                      </a:lnTo>
                      <a:lnTo>
                        <a:pt x="1630465" y="1352281"/>
                      </a:lnTo>
                      <a:lnTo>
                        <a:pt x="1694860" y="1352281"/>
                      </a:lnTo>
                      <a:lnTo>
                        <a:pt x="1694860" y="1846830"/>
                      </a:lnTo>
                      <a:lnTo>
                        <a:pt x="1779860" y="1846830"/>
                      </a:lnTo>
                    </a:path>
                  </a:pathLst>
                </a:custGeom>
                <a:noFill/>
                <a:ln w="19050" cap="flat" cmpd="sng" algn="ctr">
                  <a:solidFill>
                    <a:srgbClr val="BC136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86" name="フリーフォーム: 図形 85">
                  <a:extLst>
                    <a:ext uri="{FF2B5EF4-FFF2-40B4-BE49-F238E27FC236}">
                      <a16:creationId xmlns:a16="http://schemas.microsoft.com/office/drawing/2014/main" id="{E1ACF933-2870-8769-C5ED-AB098B667462}"/>
                    </a:ext>
                  </a:extLst>
                </p:cNvPr>
                <p:cNvSpPr/>
                <p:nvPr/>
              </p:nvSpPr>
              <p:spPr bwMode="auto">
                <a:xfrm>
                  <a:off x="7185984" y="2565472"/>
                  <a:ext cx="2331076" cy="1334251"/>
                </a:xfrm>
                <a:custGeom>
                  <a:avLst/>
                  <a:gdLst>
                    <a:gd name="connsiteX0" fmla="*/ 0 w 2331076"/>
                    <a:gd name="connsiteY0" fmla="*/ 0 h 1334251"/>
                    <a:gd name="connsiteX1" fmla="*/ 929855 w 2331076"/>
                    <a:gd name="connsiteY1" fmla="*/ 0 h 1334251"/>
                    <a:gd name="connsiteX2" fmla="*/ 929855 w 2331076"/>
                    <a:gd name="connsiteY2" fmla="*/ 20606 h 1334251"/>
                    <a:gd name="connsiteX3" fmla="*/ 955612 w 2331076"/>
                    <a:gd name="connsiteY3" fmla="*/ 20606 h 1334251"/>
                    <a:gd name="connsiteX4" fmla="*/ 955612 w 2331076"/>
                    <a:gd name="connsiteY4" fmla="*/ 48939 h 1334251"/>
                    <a:gd name="connsiteX5" fmla="*/ 1066371 w 2331076"/>
                    <a:gd name="connsiteY5" fmla="*/ 48939 h 1334251"/>
                    <a:gd name="connsiteX6" fmla="*/ 1066371 w 2331076"/>
                    <a:gd name="connsiteY6" fmla="*/ 79849 h 1334251"/>
                    <a:gd name="connsiteX7" fmla="*/ 1424403 w 2331076"/>
                    <a:gd name="connsiteY7" fmla="*/ 79849 h 1334251"/>
                    <a:gd name="connsiteX8" fmla="*/ 1424403 w 2331076"/>
                    <a:gd name="connsiteY8" fmla="*/ 133940 h 1334251"/>
                    <a:gd name="connsiteX9" fmla="*/ 1630465 w 2331076"/>
                    <a:gd name="connsiteY9" fmla="*/ 133940 h 1334251"/>
                    <a:gd name="connsiteX10" fmla="*/ 1630465 w 2331076"/>
                    <a:gd name="connsiteY10" fmla="*/ 265304 h 1334251"/>
                    <a:gd name="connsiteX11" fmla="*/ 1707738 w 2331076"/>
                    <a:gd name="connsiteY11" fmla="*/ 265304 h 1334251"/>
                    <a:gd name="connsiteX12" fmla="*/ 1707738 w 2331076"/>
                    <a:gd name="connsiteY12" fmla="*/ 453336 h 1334251"/>
                    <a:gd name="connsiteX13" fmla="*/ 1867436 w 2331076"/>
                    <a:gd name="connsiteY13" fmla="*/ 453336 h 1334251"/>
                    <a:gd name="connsiteX14" fmla="*/ 1867436 w 2331076"/>
                    <a:gd name="connsiteY14" fmla="*/ 1334251 h 1334251"/>
                    <a:gd name="connsiteX15" fmla="*/ 2331076 w 2331076"/>
                    <a:gd name="connsiteY15" fmla="*/ 1334251 h 1334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31076" h="1334251">
                      <a:moveTo>
                        <a:pt x="0" y="0"/>
                      </a:moveTo>
                      <a:lnTo>
                        <a:pt x="929855" y="0"/>
                      </a:lnTo>
                      <a:lnTo>
                        <a:pt x="929855" y="20606"/>
                      </a:lnTo>
                      <a:lnTo>
                        <a:pt x="955612" y="20606"/>
                      </a:lnTo>
                      <a:lnTo>
                        <a:pt x="955612" y="48939"/>
                      </a:lnTo>
                      <a:lnTo>
                        <a:pt x="1066371" y="48939"/>
                      </a:lnTo>
                      <a:lnTo>
                        <a:pt x="1066371" y="79849"/>
                      </a:lnTo>
                      <a:lnTo>
                        <a:pt x="1424403" y="79849"/>
                      </a:lnTo>
                      <a:lnTo>
                        <a:pt x="1424403" y="133940"/>
                      </a:lnTo>
                      <a:lnTo>
                        <a:pt x="1630465" y="133940"/>
                      </a:lnTo>
                      <a:lnTo>
                        <a:pt x="1630465" y="265304"/>
                      </a:lnTo>
                      <a:lnTo>
                        <a:pt x="1707738" y="265304"/>
                      </a:lnTo>
                      <a:lnTo>
                        <a:pt x="1707738" y="453336"/>
                      </a:lnTo>
                      <a:lnTo>
                        <a:pt x="1867436" y="453336"/>
                      </a:lnTo>
                      <a:lnTo>
                        <a:pt x="1867436" y="1334251"/>
                      </a:lnTo>
                      <a:lnTo>
                        <a:pt x="2331076" y="1334251"/>
                      </a:lnTo>
                    </a:path>
                  </a:pathLst>
                </a:custGeom>
                <a:noFill/>
                <a:ln w="19050" cap="flat" cmpd="sng" algn="ctr">
                  <a:solidFill>
                    <a:schemeClr val="accent5">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grpSp>
          <p:grpSp>
            <p:nvGrpSpPr>
              <p:cNvPr id="91" name="グループ化 90">
                <a:extLst>
                  <a:ext uri="{FF2B5EF4-FFF2-40B4-BE49-F238E27FC236}">
                    <a16:creationId xmlns:a16="http://schemas.microsoft.com/office/drawing/2014/main" id="{56959D48-8B90-0F8D-3042-D5A6B645CB67}"/>
                  </a:ext>
                </a:extLst>
              </p:cNvPr>
              <p:cNvGrpSpPr/>
              <p:nvPr/>
            </p:nvGrpSpPr>
            <p:grpSpPr>
              <a:xfrm>
                <a:off x="9361180" y="3095024"/>
                <a:ext cx="493616" cy="317251"/>
                <a:chOff x="5508358" y="3165019"/>
                <a:chExt cx="493616" cy="317251"/>
              </a:xfrm>
            </p:grpSpPr>
            <p:cxnSp>
              <p:nvCxnSpPr>
                <p:cNvPr id="92" name="直線コネクタ 91">
                  <a:extLst>
                    <a:ext uri="{FF2B5EF4-FFF2-40B4-BE49-F238E27FC236}">
                      <a16:creationId xmlns:a16="http://schemas.microsoft.com/office/drawing/2014/main" id="{7F2B3474-90C5-5DC2-CBA8-23776DDDF3DA}"/>
                    </a:ext>
                  </a:extLst>
                </p:cNvPr>
                <p:cNvCxnSpPr/>
                <p:nvPr/>
              </p:nvCxnSpPr>
              <p:spPr bwMode="auto">
                <a:xfrm>
                  <a:off x="5508358" y="3241963"/>
                  <a:ext cx="288000" cy="0"/>
                </a:xfrm>
                <a:prstGeom prst="line">
                  <a:avLst/>
                </a:prstGeom>
                <a:solidFill>
                  <a:schemeClr val="accent1"/>
                </a:solidFill>
                <a:ln w="19050" cap="flat" cmpd="sng" algn="ctr">
                  <a:solidFill>
                    <a:srgbClr val="BC136B"/>
                  </a:solidFill>
                  <a:prstDash val="solid"/>
                  <a:round/>
                  <a:headEnd type="none" w="med" len="med"/>
                  <a:tailEnd type="none" w="med" len="med"/>
                </a:ln>
                <a:effectLst/>
              </p:spPr>
            </p:cxnSp>
            <p:sp>
              <p:nvSpPr>
                <p:cNvPr id="93" name="テキスト ボックス 92">
                  <a:extLst>
                    <a:ext uri="{FF2B5EF4-FFF2-40B4-BE49-F238E27FC236}">
                      <a16:creationId xmlns:a16="http://schemas.microsoft.com/office/drawing/2014/main" id="{ABD3F0FA-3E97-C626-27B1-B52508346CB7}"/>
                    </a:ext>
                  </a:extLst>
                </p:cNvPr>
                <p:cNvSpPr txBox="1"/>
                <p:nvPr/>
              </p:nvSpPr>
              <p:spPr>
                <a:xfrm>
                  <a:off x="5800330" y="3165019"/>
                  <a:ext cx="201460" cy="153888"/>
                </a:xfrm>
                <a:prstGeom prst="rect">
                  <a:avLst/>
                </a:prstGeom>
                <a:noFill/>
              </p:spPr>
              <p:txBody>
                <a:bodyPr wrap="none" lIns="36000" tIns="0" rIns="0" bIns="0" rtlCol="0">
                  <a:spAutoFit/>
                </a:bodyPr>
                <a:lstStyle/>
                <a:p>
                  <a:pPr algn="r"/>
                  <a:r>
                    <a:rPr lang="en-US" altLang="ja-JP" sz="1000" dirty="0">
                      <a:latin typeface="+mn-ea"/>
                      <a:ea typeface="+mn-ea"/>
                    </a:rPr>
                    <a:t>GL</a:t>
                  </a:r>
                  <a:endParaRPr kumimoji="1" lang="ja-JP" altLang="en-US" sz="1000" dirty="0">
                    <a:latin typeface="+mn-ea"/>
                    <a:ea typeface="+mn-ea"/>
                  </a:endParaRPr>
                </a:p>
              </p:txBody>
            </p:sp>
            <p:cxnSp>
              <p:nvCxnSpPr>
                <p:cNvPr id="94" name="直線コネクタ 93">
                  <a:extLst>
                    <a:ext uri="{FF2B5EF4-FFF2-40B4-BE49-F238E27FC236}">
                      <a16:creationId xmlns:a16="http://schemas.microsoft.com/office/drawing/2014/main" id="{4697A774-AF53-E347-0517-02276BF8CEFB}"/>
                    </a:ext>
                  </a:extLst>
                </p:cNvPr>
                <p:cNvCxnSpPr/>
                <p:nvPr/>
              </p:nvCxnSpPr>
              <p:spPr bwMode="auto">
                <a:xfrm>
                  <a:off x="5508542" y="3405326"/>
                  <a:ext cx="288000" cy="0"/>
                </a:xfrm>
                <a:prstGeom prst="line">
                  <a:avLst/>
                </a:prstGeom>
                <a:solidFill>
                  <a:schemeClr val="accent1"/>
                </a:solidFill>
                <a:ln w="19050" cap="flat" cmpd="sng" algn="ctr">
                  <a:solidFill>
                    <a:schemeClr val="accent5">
                      <a:lumMod val="75000"/>
                    </a:schemeClr>
                  </a:solidFill>
                  <a:prstDash val="solid"/>
                  <a:round/>
                  <a:headEnd type="none" w="med" len="med"/>
                  <a:tailEnd type="none" w="med" len="med"/>
                </a:ln>
                <a:effectLst/>
              </p:spPr>
            </p:cxnSp>
            <p:sp>
              <p:nvSpPr>
                <p:cNvPr id="95" name="テキスト ボックス 94">
                  <a:extLst>
                    <a:ext uri="{FF2B5EF4-FFF2-40B4-BE49-F238E27FC236}">
                      <a16:creationId xmlns:a16="http://schemas.microsoft.com/office/drawing/2014/main" id="{BE55EFB7-8FF0-72F9-633B-954A869D497D}"/>
                    </a:ext>
                  </a:extLst>
                </p:cNvPr>
                <p:cNvSpPr txBox="1"/>
                <p:nvPr/>
              </p:nvSpPr>
              <p:spPr>
                <a:xfrm>
                  <a:off x="5816544" y="3328382"/>
                  <a:ext cx="185430" cy="153888"/>
                </a:xfrm>
                <a:prstGeom prst="rect">
                  <a:avLst/>
                </a:prstGeom>
                <a:noFill/>
              </p:spPr>
              <p:txBody>
                <a:bodyPr wrap="none" lIns="36000" tIns="0" rIns="0" bIns="0" rtlCol="0">
                  <a:spAutoFit/>
                </a:bodyPr>
                <a:lstStyle/>
                <a:p>
                  <a:pPr algn="r"/>
                  <a:r>
                    <a:rPr lang="en-US" altLang="ja-JP" sz="1000" dirty="0">
                      <a:latin typeface="+mn-ea"/>
                      <a:ea typeface="+mn-ea"/>
                    </a:rPr>
                    <a:t>PL</a:t>
                  </a:r>
                  <a:endParaRPr kumimoji="1" lang="ja-JP" altLang="en-US" sz="1000" dirty="0">
                    <a:latin typeface="+mn-ea"/>
                    <a:ea typeface="+mn-ea"/>
                  </a:endParaRPr>
                </a:p>
              </p:txBody>
            </p:sp>
          </p:grpSp>
          <p:sp>
            <p:nvSpPr>
              <p:cNvPr id="30" name="テキスト ボックス 29">
                <a:extLst>
                  <a:ext uri="{FF2B5EF4-FFF2-40B4-BE49-F238E27FC236}">
                    <a16:creationId xmlns:a16="http://schemas.microsoft.com/office/drawing/2014/main" id="{75420034-2801-6DD1-E8C9-03E0E327B9EC}"/>
                  </a:ext>
                </a:extLst>
              </p:cNvPr>
              <p:cNvSpPr txBox="1"/>
              <p:nvPr/>
            </p:nvSpPr>
            <p:spPr>
              <a:xfrm>
                <a:off x="7910264" y="2224800"/>
                <a:ext cx="954107" cy="277000"/>
              </a:xfrm>
              <a:prstGeom prst="rect">
                <a:avLst/>
              </a:prstGeom>
              <a:noFill/>
            </p:spPr>
            <p:txBody>
              <a:bodyPr wrap="none">
                <a:spAutoFit/>
              </a:bodyPr>
              <a:lstStyle/>
              <a:p>
                <a:pPr algn="ctr" defTabSz="457200" eaLnBrk="1" fontAlgn="auto" hangingPunct="1">
                  <a:spcBef>
                    <a:spcPts val="0"/>
                  </a:spcBef>
                  <a:spcAft>
                    <a:spcPts val="0"/>
                  </a:spcAft>
                </a:pPr>
                <a:r>
                  <a:rPr kumimoji="0" lang="ja-JP" altLang="en-US" b="1" dirty="0">
                    <a:solidFill>
                      <a:srgbClr val="1B1B1B"/>
                    </a:solidFill>
                    <a:latin typeface="+mn-ea"/>
                    <a:ea typeface="+mn-ea"/>
                  </a:rPr>
                  <a:t>全生存期間</a:t>
                </a:r>
              </a:p>
            </p:txBody>
          </p:sp>
          <p:sp>
            <p:nvSpPr>
              <p:cNvPr id="32" name="テキスト ボックス 31">
                <a:extLst>
                  <a:ext uri="{FF2B5EF4-FFF2-40B4-BE49-F238E27FC236}">
                    <a16:creationId xmlns:a16="http://schemas.microsoft.com/office/drawing/2014/main" id="{FAB1E45F-9473-CD43-CDDE-BAF598E45583}"/>
                  </a:ext>
                </a:extLst>
              </p:cNvPr>
              <p:cNvSpPr txBox="1"/>
              <p:nvPr/>
            </p:nvSpPr>
            <p:spPr>
              <a:xfrm>
                <a:off x="7935157" y="5065200"/>
                <a:ext cx="1261884" cy="276999"/>
              </a:xfrm>
              <a:prstGeom prst="rect">
                <a:avLst/>
              </a:prstGeom>
              <a:noFill/>
            </p:spPr>
            <p:txBody>
              <a:bodyPr wrap="non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TW" altLang="en-US" b="0" i="0" u="none" strike="noStrike" kern="0" cap="none" spc="0" normalizeH="0" baseline="0" noProof="0" dirty="0">
                    <a:ln>
                      <a:noFill/>
                    </a:ln>
                    <a:solidFill>
                      <a:srgbClr val="1B1B1B"/>
                    </a:solidFill>
                    <a:effectLst/>
                    <a:uLnTx/>
                    <a:uFillTx/>
                    <a:latin typeface="+mn-ea"/>
                    <a:ea typeface="+mn-ea"/>
                  </a:rPr>
                  <a:t>生存期間（年）</a:t>
                </a:r>
              </a:p>
            </p:txBody>
          </p:sp>
          <p:sp>
            <p:nvSpPr>
              <p:cNvPr id="34" name="テキスト ボックス 33">
                <a:extLst>
                  <a:ext uri="{FF2B5EF4-FFF2-40B4-BE49-F238E27FC236}">
                    <a16:creationId xmlns:a16="http://schemas.microsoft.com/office/drawing/2014/main" id="{0BB77E13-D48C-2D57-4E0F-B1D811434646}"/>
                  </a:ext>
                </a:extLst>
              </p:cNvPr>
              <p:cNvSpPr txBox="1"/>
              <p:nvPr/>
            </p:nvSpPr>
            <p:spPr>
              <a:xfrm>
                <a:off x="6365995" y="3458438"/>
                <a:ext cx="369332" cy="707886"/>
              </a:xfrm>
              <a:prstGeom prst="rect">
                <a:avLst/>
              </a:prstGeom>
              <a:noFill/>
            </p:spPr>
            <p:txBody>
              <a:bodyPr vert="eaVert" wrap="non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b="0" i="0" u="none" strike="noStrike" kern="0" cap="none" spc="0" normalizeH="0" baseline="0" noProof="0" dirty="0">
                    <a:ln>
                      <a:noFill/>
                    </a:ln>
                    <a:solidFill>
                      <a:srgbClr val="1B1B1B"/>
                    </a:solidFill>
                    <a:effectLst/>
                    <a:uLnTx/>
                    <a:uFillTx/>
                    <a:latin typeface="+mn-ea"/>
                    <a:ea typeface="+mn-ea"/>
                  </a:rPr>
                  <a:t>全生存率</a:t>
                </a:r>
              </a:p>
            </p:txBody>
          </p:sp>
          <p:sp>
            <p:nvSpPr>
              <p:cNvPr id="36" name="テキスト ボックス 35">
                <a:extLst>
                  <a:ext uri="{FF2B5EF4-FFF2-40B4-BE49-F238E27FC236}">
                    <a16:creationId xmlns:a16="http://schemas.microsoft.com/office/drawing/2014/main" id="{3A74FAA4-48D5-6B03-F7B5-E4E8F8CC12C6}"/>
                  </a:ext>
                </a:extLst>
              </p:cNvPr>
              <p:cNvSpPr txBox="1"/>
              <p:nvPr/>
            </p:nvSpPr>
            <p:spPr>
              <a:xfrm>
                <a:off x="7548053" y="4635191"/>
                <a:ext cx="2369632" cy="263220"/>
              </a:xfrm>
              <a:prstGeom prst="rect">
                <a:avLst/>
              </a:prstGeom>
              <a:noFill/>
            </p:spPr>
            <p:txBody>
              <a:bodyPr wrap="none" lIns="0" rIns="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en-US" altLang="ja-JP" sz="900" b="0" i="1" u="none" strike="noStrike" kern="0" cap="none" spc="0" normalizeH="0" baseline="0" noProof="0" dirty="0">
                    <a:ln>
                      <a:noFill/>
                    </a:ln>
                    <a:solidFill>
                      <a:srgbClr val="1B1B1B"/>
                    </a:solidFill>
                    <a:effectLst/>
                    <a:uLnTx/>
                    <a:uFillTx/>
                    <a:latin typeface="+mn-ea"/>
                    <a:ea typeface="+mn-ea"/>
                  </a:rPr>
                  <a:t>p</a:t>
                </a:r>
                <a:r>
                  <a:rPr kumimoji="0" lang="ja-JP" altLang="en-US" sz="900" b="0" u="none" strike="noStrike" kern="0" cap="none" spc="0" normalizeH="0" baseline="0" noProof="0" dirty="0">
                    <a:ln>
                      <a:noFill/>
                    </a:ln>
                    <a:solidFill>
                      <a:srgbClr val="1B1B1B"/>
                    </a:solidFill>
                    <a:effectLst/>
                    <a:uLnTx/>
                    <a:uFillTx/>
                    <a:latin typeface="+mn-ea"/>
                    <a:ea typeface="+mn-ea"/>
                  </a:rPr>
                  <a:t>＜</a:t>
                </a:r>
                <a:r>
                  <a:rPr kumimoji="0" lang="en-US" altLang="ja-JP" sz="900" b="0" u="none" strike="noStrike" kern="0" cap="none" spc="0" normalizeH="0" baseline="0" noProof="0" dirty="0">
                    <a:ln>
                      <a:noFill/>
                    </a:ln>
                    <a:solidFill>
                      <a:srgbClr val="1B1B1B"/>
                    </a:solidFill>
                    <a:effectLst/>
                    <a:uLnTx/>
                    <a:uFillTx/>
                    <a:latin typeface="+mn-ea"/>
                    <a:ea typeface="+mn-ea"/>
                  </a:rPr>
                  <a:t>0.001</a:t>
                </a:r>
                <a:r>
                  <a:rPr kumimoji="0" lang="ja-JP" altLang="en-US" sz="900" b="0" u="none" strike="noStrike" kern="0" cap="none" spc="0" normalizeH="0" baseline="0" noProof="0" dirty="0">
                    <a:ln>
                      <a:noFill/>
                    </a:ln>
                    <a:solidFill>
                      <a:srgbClr val="1B1B1B"/>
                    </a:solidFill>
                    <a:effectLst/>
                    <a:uLnTx/>
                    <a:uFillTx/>
                    <a:latin typeface="+mn-ea"/>
                    <a:ea typeface="+mn-ea"/>
                  </a:rPr>
                  <a:t>（</a:t>
                </a:r>
                <a:r>
                  <a:rPr kumimoji="0" lang="en-US" altLang="ja-JP" sz="900" b="0" u="none" strike="noStrike" kern="0" cap="none" spc="0" normalizeH="0" baseline="0" noProof="0" dirty="0">
                    <a:ln>
                      <a:noFill/>
                    </a:ln>
                    <a:solidFill>
                      <a:srgbClr val="1B1B1B"/>
                    </a:solidFill>
                    <a:effectLst/>
                    <a:uLnTx/>
                    <a:uFillTx/>
                    <a:latin typeface="+mn-ea"/>
                    <a:ea typeface="+mn-ea"/>
                  </a:rPr>
                  <a:t>GL vs PL</a:t>
                </a:r>
                <a:r>
                  <a:rPr kumimoji="0" lang="ja-JP" altLang="en-US" sz="900" b="0" u="none" strike="noStrike" kern="0" cap="none" spc="0" normalizeH="0" baseline="0" noProof="0" dirty="0">
                    <a:ln>
                      <a:noFill/>
                    </a:ln>
                    <a:solidFill>
                      <a:srgbClr val="1B1B1B"/>
                    </a:solidFill>
                    <a:effectLst/>
                    <a:uLnTx/>
                    <a:uFillTx/>
                    <a:latin typeface="+mn-ea"/>
                    <a:ea typeface="+mn-ea"/>
                  </a:rPr>
                  <a:t>、</a:t>
                </a:r>
                <a:r>
                  <a:rPr kumimoji="0" lang="en-US" altLang="ja-JP" sz="900" b="0" u="none" strike="noStrike" kern="0" cap="none" spc="0" normalizeH="0" baseline="0" noProof="0" dirty="0">
                    <a:ln>
                      <a:noFill/>
                    </a:ln>
                    <a:solidFill>
                      <a:srgbClr val="1B1B1B"/>
                    </a:solidFill>
                    <a:effectLst/>
                    <a:uLnTx/>
                    <a:uFillTx/>
                    <a:latin typeface="+mn-ea"/>
                    <a:ea typeface="+mn-ea"/>
                  </a:rPr>
                  <a:t>log-rank</a:t>
                </a:r>
                <a:r>
                  <a:rPr kumimoji="0" lang="ja-JP" altLang="en-US" sz="900" b="0" u="none" strike="noStrike" kern="0" cap="none" spc="0" normalizeH="0" baseline="0" noProof="0" dirty="0">
                    <a:ln>
                      <a:noFill/>
                    </a:ln>
                    <a:solidFill>
                      <a:srgbClr val="1B1B1B"/>
                    </a:solidFill>
                    <a:effectLst/>
                    <a:uLnTx/>
                    <a:uFillTx/>
                    <a:latin typeface="+mn-ea"/>
                    <a:ea typeface="+mn-ea"/>
                  </a:rPr>
                  <a:t>検定）</a:t>
                </a:r>
              </a:p>
            </p:txBody>
          </p:sp>
        </p:grpSp>
      </p:grpSp>
      <p:sp>
        <p:nvSpPr>
          <p:cNvPr id="38" name="テキスト ボックス 37">
            <a:extLst>
              <a:ext uri="{FF2B5EF4-FFF2-40B4-BE49-F238E27FC236}">
                <a16:creationId xmlns:a16="http://schemas.microsoft.com/office/drawing/2014/main" id="{66FFD4D9-DA44-D18F-25C1-B2DBC2997322}"/>
              </a:ext>
            </a:extLst>
          </p:cNvPr>
          <p:cNvSpPr txBox="1"/>
          <p:nvPr/>
        </p:nvSpPr>
        <p:spPr>
          <a:xfrm>
            <a:off x="8575329" y="4065829"/>
            <a:ext cx="2926699" cy="1169551"/>
          </a:xfrm>
          <a:prstGeom prst="rect">
            <a:avLst/>
          </a:prstGeom>
          <a:noFill/>
        </p:spPr>
        <p:txBody>
          <a:bodyPr wrap="square">
            <a:spAutoFit/>
          </a:bodyPr>
          <a:lstStyle/>
          <a:p>
            <a:pPr marL="185738" indent="-185738">
              <a:tabLst>
                <a:tab pos="185738" algn="l"/>
              </a:tabLst>
            </a:pPr>
            <a:r>
              <a:rPr lang="en-US" altLang="ja-JP" sz="1000" dirty="0">
                <a:solidFill>
                  <a:srgbClr val="212121"/>
                </a:solidFill>
                <a:latin typeface="+mn-ea"/>
                <a:ea typeface="+mn-ea"/>
              </a:rPr>
              <a:t>a	</a:t>
            </a:r>
            <a:r>
              <a:rPr lang="ja-JP" altLang="en-US" sz="1000" dirty="0">
                <a:solidFill>
                  <a:srgbClr val="212121"/>
                </a:solidFill>
                <a:latin typeface="+mn-ea"/>
                <a:ea typeface="+mn-ea"/>
              </a:rPr>
              <a:t>各死亡イベントには複数の寄与因子が選択される可能性があり、患者記録に記載されている死亡原因とは異なる場合がある</a:t>
            </a:r>
            <a:endParaRPr lang="en-US" altLang="ja-JP" sz="1000" dirty="0">
              <a:solidFill>
                <a:srgbClr val="212121"/>
              </a:solidFill>
              <a:latin typeface="+mn-ea"/>
              <a:ea typeface="+mn-ea"/>
            </a:endParaRPr>
          </a:p>
          <a:p>
            <a:pPr marL="185738" indent="-185738">
              <a:tabLst>
                <a:tab pos="185738" algn="l"/>
              </a:tabLst>
            </a:pPr>
            <a:r>
              <a:rPr lang="en-US" altLang="ja-JP" sz="1000" dirty="0">
                <a:solidFill>
                  <a:srgbClr val="212121"/>
                </a:solidFill>
                <a:latin typeface="+mn-ea"/>
                <a:ea typeface="+mn-ea"/>
              </a:rPr>
              <a:t>b	</a:t>
            </a:r>
            <a:r>
              <a:rPr lang="ja-JP" altLang="en-US" sz="1000" b="0" i="0" dirty="0">
                <a:solidFill>
                  <a:srgbClr val="212121"/>
                </a:solidFill>
                <a:effectLst/>
                <a:latin typeface="+mn-ea"/>
                <a:ea typeface="+mn-ea"/>
              </a:rPr>
              <a:t>その他の潜在的な死亡寄与因子には、汎血球減少症、脂肪肝炎、慢性腎不全の記載が含まれる</a:t>
            </a:r>
            <a:endParaRPr lang="en-US" altLang="ja-JP" sz="1000" b="0" i="0" dirty="0">
              <a:solidFill>
                <a:srgbClr val="212121"/>
              </a:solidFill>
              <a:effectLst/>
              <a:latin typeface="+mn-ea"/>
              <a:ea typeface="+mn-ea"/>
            </a:endParaRPr>
          </a:p>
          <a:p>
            <a:pPr marL="185738" indent="-185738">
              <a:tabLst>
                <a:tab pos="185738" algn="l"/>
              </a:tabLst>
            </a:pPr>
            <a:r>
              <a:rPr lang="en-US" altLang="ja-JP" sz="1000" dirty="0">
                <a:solidFill>
                  <a:srgbClr val="212121"/>
                </a:solidFill>
                <a:latin typeface="+mn-ea"/>
                <a:ea typeface="+mn-ea"/>
              </a:rPr>
              <a:t>c	</a:t>
            </a:r>
            <a:r>
              <a:rPr lang="ja-JP" altLang="en-US" sz="1000" dirty="0">
                <a:solidFill>
                  <a:srgbClr val="212121"/>
                </a:solidFill>
                <a:latin typeface="+mn-ea"/>
                <a:ea typeface="+mn-ea"/>
              </a:rPr>
              <a:t>患者は </a:t>
            </a:r>
            <a:r>
              <a:rPr lang="en-US" altLang="ja-JP" sz="1000" dirty="0">
                <a:solidFill>
                  <a:srgbClr val="212121"/>
                </a:solidFill>
                <a:latin typeface="+mn-ea"/>
                <a:ea typeface="+mn-ea"/>
              </a:rPr>
              <a:t>CGL1</a:t>
            </a:r>
            <a:r>
              <a:rPr lang="ja-JP" altLang="en-US" sz="1000" dirty="0">
                <a:solidFill>
                  <a:srgbClr val="212121"/>
                </a:solidFill>
                <a:latin typeface="+mn-ea"/>
                <a:ea typeface="+mn-ea"/>
              </a:rPr>
              <a:t>および</a:t>
            </a:r>
            <a:r>
              <a:rPr lang="en-US" altLang="ja-JP" sz="1000" dirty="0">
                <a:solidFill>
                  <a:srgbClr val="212121"/>
                </a:solidFill>
                <a:latin typeface="+mn-ea"/>
                <a:ea typeface="+mn-ea"/>
              </a:rPr>
              <a:t>CGL2</a:t>
            </a:r>
            <a:r>
              <a:rPr lang="ja-JP" altLang="en-US" sz="1000" dirty="0">
                <a:solidFill>
                  <a:srgbClr val="212121"/>
                </a:solidFill>
                <a:latin typeface="+mn-ea"/>
                <a:ea typeface="+mn-ea"/>
              </a:rPr>
              <a:t>に一致する症状を示したが、確定的な検査や記録はなかった</a:t>
            </a:r>
            <a:endParaRPr lang="en-US" altLang="ja-JP" sz="1000" b="0" i="0" dirty="0">
              <a:solidFill>
                <a:srgbClr val="212121"/>
              </a:solidFill>
              <a:effectLst/>
              <a:latin typeface="+mn-ea"/>
              <a:ea typeface="+mn-ea"/>
            </a:endParaRPr>
          </a:p>
        </p:txBody>
      </p:sp>
      <p:sp>
        <p:nvSpPr>
          <p:cNvPr id="39" name="テキスト ボックス 38">
            <a:extLst>
              <a:ext uri="{FF2B5EF4-FFF2-40B4-BE49-F238E27FC236}">
                <a16:creationId xmlns:a16="http://schemas.microsoft.com/office/drawing/2014/main" id="{9E08FE06-D08D-4C72-FEAB-ADBB8F399F90}"/>
              </a:ext>
            </a:extLst>
          </p:cNvPr>
          <p:cNvSpPr txBox="1"/>
          <p:nvPr/>
        </p:nvSpPr>
        <p:spPr>
          <a:xfrm>
            <a:off x="6337762" y="2070194"/>
            <a:ext cx="3591048" cy="307777"/>
          </a:xfrm>
          <a:prstGeom prst="rect">
            <a:avLst/>
          </a:prstGeom>
          <a:noFill/>
        </p:spPr>
        <p:txBody>
          <a:bodyPr wrap="none">
            <a:spAutoFit/>
          </a:bodyPr>
          <a:lstStyle/>
          <a:p>
            <a:pPr algn="ctr"/>
            <a:r>
              <a:rPr lang="ja-JP" altLang="en-US" sz="1400" b="1" i="0" dirty="0">
                <a:solidFill>
                  <a:srgbClr val="1B1B1B"/>
                </a:solidFill>
                <a:effectLst/>
                <a:latin typeface="+mn-ea"/>
                <a:ea typeface="+mn-ea"/>
              </a:rPr>
              <a:t>寄与因子と遺伝子サブタイプ別の死亡イベント</a:t>
            </a:r>
            <a:endParaRPr lang="ja-JP" altLang="en-US" sz="1400" b="1" dirty="0">
              <a:latin typeface="+mn-ea"/>
              <a:ea typeface="+mn-ea"/>
            </a:endParaRPr>
          </a:p>
        </p:txBody>
      </p:sp>
      <p:graphicFrame>
        <p:nvGraphicFramePr>
          <p:cNvPr id="40" name="表 39">
            <a:extLst>
              <a:ext uri="{FF2B5EF4-FFF2-40B4-BE49-F238E27FC236}">
                <a16:creationId xmlns:a16="http://schemas.microsoft.com/office/drawing/2014/main" id="{932B9B14-11F4-CBE2-AFDD-54CE21832CDF}"/>
              </a:ext>
            </a:extLst>
          </p:cNvPr>
          <p:cNvGraphicFramePr>
            <a:graphicFrameLocks noGrp="1"/>
          </p:cNvGraphicFramePr>
          <p:nvPr>
            <p:extLst>
              <p:ext uri="{D42A27DB-BD31-4B8C-83A1-F6EECF244321}">
                <p14:modId xmlns:p14="http://schemas.microsoft.com/office/powerpoint/2010/main" val="1324461289"/>
              </p:ext>
            </p:extLst>
          </p:nvPr>
        </p:nvGraphicFramePr>
        <p:xfrm>
          <a:off x="4754330" y="2368751"/>
          <a:ext cx="3312000" cy="2988240"/>
        </p:xfrm>
        <a:graphic>
          <a:graphicData uri="http://schemas.openxmlformats.org/drawingml/2006/table">
            <a:tbl>
              <a:tblPr firstRow="1" bandRow="1">
                <a:tableStyleId>{5940675A-B579-460E-94D1-54222C63F5DA}</a:tableStyleId>
              </a:tblPr>
              <a:tblGrid>
                <a:gridCol w="1728000">
                  <a:extLst>
                    <a:ext uri="{9D8B030D-6E8A-4147-A177-3AD203B41FA5}">
                      <a16:colId xmlns:a16="http://schemas.microsoft.com/office/drawing/2014/main" val="3938548637"/>
                    </a:ext>
                  </a:extLst>
                </a:gridCol>
                <a:gridCol w="792000">
                  <a:extLst>
                    <a:ext uri="{9D8B030D-6E8A-4147-A177-3AD203B41FA5}">
                      <a16:colId xmlns:a16="http://schemas.microsoft.com/office/drawing/2014/main" val="609484020"/>
                    </a:ext>
                  </a:extLst>
                </a:gridCol>
                <a:gridCol w="792000">
                  <a:extLst>
                    <a:ext uri="{9D8B030D-6E8A-4147-A177-3AD203B41FA5}">
                      <a16:colId xmlns:a16="http://schemas.microsoft.com/office/drawing/2014/main" val="3961787626"/>
                    </a:ext>
                  </a:extLst>
                </a:gridCol>
              </a:tblGrid>
              <a:tr h="108000">
                <a:tc>
                  <a:txBody>
                    <a:bodyPr/>
                    <a:lstStyle/>
                    <a:p>
                      <a:pPr algn="l">
                        <a:lnSpc>
                          <a:spcPct val="80000"/>
                        </a:lnSpc>
                      </a:pPr>
                      <a:r>
                        <a:rPr kumimoji="1" lang="ja-JP" altLang="en-US" sz="1000" dirty="0">
                          <a:latin typeface="+mn-ea"/>
                          <a:ea typeface="+mn-ea"/>
                        </a:rPr>
                        <a:t>カテゴリ</a:t>
                      </a:r>
                    </a:p>
                  </a:txBody>
                  <a:tcPr marL="36000" marR="36000" marT="18000" marB="0" anchor="ctr">
                    <a:solidFill>
                      <a:srgbClr val="D0CFD0"/>
                    </a:solidFill>
                  </a:tcPr>
                </a:tc>
                <a:tc>
                  <a:txBody>
                    <a:bodyPr/>
                    <a:lstStyle/>
                    <a:p>
                      <a:pPr algn="ctr">
                        <a:lnSpc>
                          <a:spcPct val="80000"/>
                        </a:lnSpc>
                      </a:pPr>
                      <a:r>
                        <a:rPr kumimoji="1" lang="en-US" altLang="ja-JP" sz="1000" dirty="0">
                          <a:latin typeface="+mn-ea"/>
                          <a:ea typeface="+mn-ea"/>
                        </a:rPr>
                        <a:t>GL</a:t>
                      </a:r>
                      <a:br>
                        <a:rPr kumimoji="1" lang="en-US" altLang="ja-JP" sz="1000" dirty="0">
                          <a:latin typeface="+mn-ea"/>
                          <a:ea typeface="+mn-ea"/>
                        </a:rPr>
                      </a:br>
                      <a:r>
                        <a:rPr kumimoji="1" lang="en-US" altLang="ja-JP" sz="1000" dirty="0">
                          <a:latin typeface="+mn-ea"/>
                          <a:ea typeface="+mn-ea"/>
                        </a:rPr>
                        <a:t>(n=10)</a:t>
                      </a:r>
                      <a:endParaRPr kumimoji="1" lang="ja-JP" altLang="en-US" sz="1000" dirty="0">
                        <a:latin typeface="+mn-ea"/>
                        <a:ea typeface="+mn-ea"/>
                      </a:endParaRPr>
                    </a:p>
                  </a:txBody>
                  <a:tcPr marL="36000" marR="36000" marT="18000" marB="0" anchor="ctr">
                    <a:solidFill>
                      <a:srgbClr val="D0CFD0"/>
                    </a:solidFill>
                  </a:tcPr>
                </a:tc>
                <a:tc>
                  <a:txBody>
                    <a:bodyPr/>
                    <a:lstStyle/>
                    <a:p>
                      <a:pPr algn="ctr">
                        <a:lnSpc>
                          <a:spcPct val="80000"/>
                        </a:lnSpc>
                      </a:pPr>
                      <a:r>
                        <a:rPr kumimoji="1" lang="en-US" altLang="ja-JP" sz="1000" dirty="0">
                          <a:latin typeface="+mn-ea"/>
                          <a:ea typeface="+mn-ea"/>
                        </a:rPr>
                        <a:t>PL</a:t>
                      </a:r>
                      <a:br>
                        <a:rPr kumimoji="1" lang="en-US" altLang="ja-JP" sz="1000" dirty="0">
                          <a:latin typeface="+mn-ea"/>
                          <a:ea typeface="+mn-ea"/>
                        </a:rPr>
                      </a:br>
                      <a:r>
                        <a:rPr kumimoji="1" lang="en-US" altLang="ja-JP" sz="1000" dirty="0">
                          <a:latin typeface="+mn-ea"/>
                          <a:ea typeface="+mn-ea"/>
                        </a:rPr>
                        <a:t>(n=8)</a:t>
                      </a:r>
                      <a:endParaRPr kumimoji="1" lang="ja-JP" altLang="en-US" sz="1000" dirty="0">
                        <a:latin typeface="+mn-ea"/>
                        <a:ea typeface="+mn-ea"/>
                      </a:endParaRPr>
                    </a:p>
                  </a:txBody>
                  <a:tcPr marL="36000" marR="36000" marT="18000" marB="0" anchor="ctr">
                    <a:solidFill>
                      <a:srgbClr val="D0CFD0"/>
                    </a:solidFill>
                  </a:tcPr>
                </a:tc>
                <a:extLst>
                  <a:ext uri="{0D108BD9-81ED-4DB2-BD59-A6C34878D82A}">
                    <a16:rowId xmlns:a16="http://schemas.microsoft.com/office/drawing/2014/main" val="3085402605"/>
                  </a:ext>
                </a:extLst>
              </a:tr>
              <a:tr h="108000">
                <a:tc>
                  <a:txBody>
                    <a:bodyPr/>
                    <a:lstStyle/>
                    <a:p>
                      <a:r>
                        <a:rPr lang="ja-JP" altLang="en-US" sz="1000" dirty="0">
                          <a:latin typeface="+mn-ea"/>
                          <a:ea typeface="+mn-ea"/>
                        </a:rPr>
                        <a:t>死亡時の年齢、平均値（</a:t>
                      </a:r>
                      <a:r>
                        <a:rPr lang="en-US" altLang="ja-JP" sz="1000" dirty="0">
                          <a:latin typeface="+mn-ea"/>
                          <a:ea typeface="+mn-ea"/>
                        </a:rPr>
                        <a:t>SD</a:t>
                      </a:r>
                      <a:r>
                        <a:rPr lang="ja-JP" altLang="en-US" sz="1000" dirty="0">
                          <a:latin typeface="+mn-ea"/>
                          <a:ea typeface="+mn-ea"/>
                        </a:rPr>
                        <a:t>）</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33.8(17.0)</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52.9(14.7)</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2410989882"/>
                  </a:ext>
                </a:extLst>
              </a:tr>
              <a:tr h="108000">
                <a:tc>
                  <a:txBody>
                    <a:bodyPr/>
                    <a:lstStyle/>
                    <a:p>
                      <a:r>
                        <a:rPr lang="ja-JP" altLang="en-US" sz="1000" dirty="0">
                          <a:latin typeface="+mn-ea"/>
                          <a:ea typeface="+mn-ea"/>
                        </a:rPr>
                        <a:t>寄与因子</a:t>
                      </a:r>
                      <a:r>
                        <a:rPr lang="en-US" altLang="ja-JP" sz="1000" baseline="30000" dirty="0">
                          <a:latin typeface="+mn-ea"/>
                          <a:ea typeface="+mn-ea"/>
                        </a:rPr>
                        <a:t>a</a:t>
                      </a:r>
                    </a:p>
                  </a:txBody>
                  <a:tcPr marL="36000" marR="36000" marT="18000" marB="0" anchor="ctr">
                    <a:solidFill>
                      <a:schemeClr val="bg1">
                        <a:lumMod val="95000"/>
                      </a:schemeClr>
                    </a:solidFill>
                  </a:tcPr>
                </a:tc>
                <a:tc>
                  <a:txBody>
                    <a:bodyPr/>
                    <a:lstStyle/>
                    <a:p>
                      <a:pPr algn="ctr"/>
                      <a:endParaRPr kumimoji="1" lang="ja-JP" altLang="en-US" sz="1000" dirty="0">
                        <a:latin typeface="+mn-ea"/>
                        <a:ea typeface="+mn-ea"/>
                      </a:endParaRPr>
                    </a:p>
                  </a:txBody>
                  <a:tcPr marL="36000" marR="36000" marT="18000" marB="0" anchor="ctr"/>
                </a:tc>
                <a:tc>
                  <a:txBody>
                    <a:bodyPr/>
                    <a:lstStyle/>
                    <a:p>
                      <a:pPr algn="ct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2277566293"/>
                  </a:ext>
                </a:extLst>
              </a:tr>
              <a:tr h="108000">
                <a:tc>
                  <a:txBody>
                    <a:bodyPr/>
                    <a:lstStyle/>
                    <a:p>
                      <a:r>
                        <a:rPr lang="ja-JP" altLang="en-US" sz="1000" dirty="0">
                          <a:latin typeface="+mn-ea"/>
                          <a:ea typeface="+mn-ea"/>
                        </a:rPr>
                        <a:t>　骨髄</a:t>
                      </a:r>
                      <a:r>
                        <a:rPr lang="en-US" altLang="ja-JP" sz="1000" dirty="0">
                          <a:latin typeface="+mn-ea"/>
                          <a:ea typeface="+mn-ea"/>
                        </a:rPr>
                        <a:t>/</a:t>
                      </a:r>
                      <a:r>
                        <a:rPr lang="ja-JP" altLang="en-US" sz="1000" dirty="0">
                          <a:latin typeface="+mn-ea"/>
                          <a:ea typeface="+mn-ea"/>
                        </a:rPr>
                        <a:t>血液異常</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1</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0</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2172118137"/>
                  </a:ext>
                </a:extLst>
              </a:tr>
              <a:tr h="108000">
                <a:tc>
                  <a:txBody>
                    <a:bodyPr/>
                    <a:lstStyle/>
                    <a:p>
                      <a:r>
                        <a:rPr lang="ja-JP" altLang="en-US" sz="1000" dirty="0">
                          <a:latin typeface="+mn-ea"/>
                          <a:ea typeface="+mn-ea"/>
                        </a:rPr>
                        <a:t>　がん</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0</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0</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4047078337"/>
                  </a:ext>
                </a:extLst>
              </a:tr>
              <a:tr h="108000">
                <a:tc>
                  <a:txBody>
                    <a:bodyPr/>
                    <a:lstStyle/>
                    <a:p>
                      <a:r>
                        <a:rPr lang="ja-JP" altLang="en-US" sz="1000" dirty="0">
                          <a:latin typeface="+mn-ea"/>
                          <a:ea typeface="+mn-ea"/>
                        </a:rPr>
                        <a:t>　心血管イベント</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4</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2</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621180336"/>
                  </a:ext>
                </a:extLst>
              </a:tr>
              <a:tr h="108000">
                <a:tc>
                  <a:txBody>
                    <a:bodyPr/>
                    <a:lstStyle/>
                    <a:p>
                      <a:r>
                        <a:rPr lang="ja-JP" altLang="en-US" sz="1000" dirty="0">
                          <a:latin typeface="+mn-ea"/>
                          <a:ea typeface="+mn-ea"/>
                        </a:rPr>
                        <a:t>　脳血管疾患</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1</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2</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4117654826"/>
                  </a:ext>
                </a:extLst>
              </a:tr>
              <a:tr h="108000">
                <a:tc>
                  <a:txBody>
                    <a:bodyPr/>
                    <a:lstStyle/>
                    <a:p>
                      <a:r>
                        <a:rPr lang="ja-JP" altLang="en-US" sz="1000" dirty="0">
                          <a:latin typeface="+mn-ea"/>
                          <a:ea typeface="+mn-ea"/>
                        </a:rPr>
                        <a:t>　免疫抑制</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1</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0</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4078341511"/>
                  </a:ext>
                </a:extLst>
              </a:tr>
              <a:tr h="108000">
                <a:tc>
                  <a:txBody>
                    <a:bodyPr/>
                    <a:lstStyle/>
                    <a:p>
                      <a:r>
                        <a:rPr lang="ja-JP" altLang="en-US" sz="1000" dirty="0">
                          <a:latin typeface="+mn-ea"/>
                          <a:ea typeface="+mn-ea"/>
                        </a:rPr>
                        <a:t>　感染症（ウイルス性）</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0</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0</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91988459"/>
                  </a:ext>
                </a:extLst>
              </a:tr>
              <a:tr h="108000">
                <a:tc>
                  <a:txBody>
                    <a:bodyPr/>
                    <a:lstStyle/>
                    <a:p>
                      <a:r>
                        <a:rPr lang="ja-JP" altLang="en-US" sz="1000" dirty="0">
                          <a:latin typeface="+mn-ea"/>
                          <a:ea typeface="+mn-ea"/>
                        </a:rPr>
                        <a:t>　感染症（細菌性）</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3</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0</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2247093059"/>
                  </a:ext>
                </a:extLst>
              </a:tr>
              <a:tr h="108000">
                <a:tc>
                  <a:txBody>
                    <a:bodyPr/>
                    <a:lstStyle/>
                    <a:p>
                      <a:r>
                        <a:rPr lang="ja-JP" altLang="en-US" sz="1000" dirty="0">
                          <a:latin typeface="+mn-ea"/>
                          <a:ea typeface="+mn-ea"/>
                        </a:rPr>
                        <a:t>　肝臓病</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3</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1</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3229383062"/>
                  </a:ext>
                </a:extLst>
              </a:tr>
              <a:tr h="108000">
                <a:tc>
                  <a:txBody>
                    <a:bodyPr/>
                    <a:lstStyle/>
                    <a:p>
                      <a:r>
                        <a:rPr lang="ja-JP" altLang="en-US" sz="1000" dirty="0">
                          <a:latin typeface="+mn-ea"/>
                          <a:ea typeface="+mn-ea"/>
                        </a:rPr>
                        <a:t>　膵炎</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2</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0</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242923101"/>
                  </a:ext>
                </a:extLst>
              </a:tr>
              <a:tr h="108000">
                <a:tc>
                  <a:txBody>
                    <a:bodyPr/>
                    <a:lstStyle/>
                    <a:p>
                      <a:r>
                        <a:rPr lang="ja-JP" altLang="en-US" sz="1000" dirty="0">
                          <a:latin typeface="+mn-ea"/>
                          <a:ea typeface="+mn-ea"/>
                        </a:rPr>
                        <a:t>　肺炎</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2</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0</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3080465797"/>
                  </a:ext>
                </a:extLst>
              </a:tr>
              <a:tr h="108000">
                <a:tc>
                  <a:txBody>
                    <a:bodyPr/>
                    <a:lstStyle/>
                    <a:p>
                      <a:r>
                        <a:rPr lang="ja-JP" altLang="en-US" sz="1000" dirty="0">
                          <a:latin typeface="+mn-ea"/>
                          <a:ea typeface="+mn-ea"/>
                        </a:rPr>
                        <a:t>　腎不全</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1</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1</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239403771"/>
                  </a:ext>
                </a:extLst>
              </a:tr>
              <a:tr h="108000">
                <a:tc>
                  <a:txBody>
                    <a:bodyPr/>
                    <a:lstStyle/>
                    <a:p>
                      <a:r>
                        <a:rPr lang="ja-JP" altLang="en-US" sz="1000" dirty="0">
                          <a:latin typeface="+mn-ea"/>
                          <a:ea typeface="+mn-ea"/>
                        </a:rPr>
                        <a:t>　敗血症</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1</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0</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2887166355"/>
                  </a:ext>
                </a:extLst>
              </a:tr>
              <a:tr h="108000">
                <a:tc>
                  <a:txBody>
                    <a:bodyPr/>
                    <a:lstStyle/>
                    <a:p>
                      <a:r>
                        <a:rPr lang="ja-JP" altLang="en-US" sz="1000" dirty="0">
                          <a:latin typeface="+mn-ea"/>
                          <a:ea typeface="+mn-ea"/>
                        </a:rPr>
                        <a:t>　不明</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1</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4</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3100715942"/>
                  </a:ext>
                </a:extLst>
              </a:tr>
              <a:tr h="108000">
                <a:tc>
                  <a:txBody>
                    <a:bodyPr/>
                    <a:lstStyle/>
                    <a:p>
                      <a:r>
                        <a:rPr lang="ja-JP" altLang="en-US" sz="1000" dirty="0">
                          <a:latin typeface="+mn-ea"/>
                          <a:ea typeface="+mn-ea"/>
                        </a:rPr>
                        <a:t>　その他</a:t>
                      </a:r>
                      <a:r>
                        <a:rPr lang="en-US" altLang="ja-JP" sz="1000" baseline="30000" dirty="0">
                          <a:latin typeface="+mn-ea"/>
                          <a:ea typeface="+mn-ea"/>
                        </a:rPr>
                        <a:t>b</a:t>
                      </a: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1</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0</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4265620693"/>
                  </a:ext>
                </a:extLst>
              </a:tr>
            </a:tbl>
          </a:graphicData>
        </a:graphic>
      </p:graphicFrame>
      <p:graphicFrame>
        <p:nvGraphicFramePr>
          <p:cNvPr id="42" name="表 41">
            <a:extLst>
              <a:ext uri="{FF2B5EF4-FFF2-40B4-BE49-F238E27FC236}">
                <a16:creationId xmlns:a16="http://schemas.microsoft.com/office/drawing/2014/main" id="{F6B822FF-84D3-CE6B-90F6-8E99529D17E0}"/>
              </a:ext>
            </a:extLst>
          </p:cNvPr>
          <p:cNvGraphicFramePr>
            <a:graphicFrameLocks noGrp="1"/>
          </p:cNvGraphicFramePr>
          <p:nvPr>
            <p:extLst>
              <p:ext uri="{D42A27DB-BD31-4B8C-83A1-F6EECF244321}">
                <p14:modId xmlns:p14="http://schemas.microsoft.com/office/powerpoint/2010/main" val="3534825270"/>
              </p:ext>
            </p:extLst>
          </p:nvPr>
        </p:nvGraphicFramePr>
        <p:xfrm>
          <a:off x="8185620" y="2380002"/>
          <a:ext cx="3312000" cy="1454640"/>
        </p:xfrm>
        <a:graphic>
          <a:graphicData uri="http://schemas.openxmlformats.org/drawingml/2006/table">
            <a:tbl>
              <a:tblPr firstRow="1" bandRow="1">
                <a:tableStyleId>{5940675A-B579-460E-94D1-54222C63F5DA}</a:tableStyleId>
              </a:tblPr>
              <a:tblGrid>
                <a:gridCol w="1872000">
                  <a:extLst>
                    <a:ext uri="{9D8B030D-6E8A-4147-A177-3AD203B41FA5}">
                      <a16:colId xmlns:a16="http://schemas.microsoft.com/office/drawing/2014/main" val="3938548637"/>
                    </a:ext>
                  </a:extLst>
                </a:gridCol>
                <a:gridCol w="720000">
                  <a:extLst>
                    <a:ext uri="{9D8B030D-6E8A-4147-A177-3AD203B41FA5}">
                      <a16:colId xmlns:a16="http://schemas.microsoft.com/office/drawing/2014/main" val="609484020"/>
                    </a:ext>
                  </a:extLst>
                </a:gridCol>
                <a:gridCol w="720000">
                  <a:extLst>
                    <a:ext uri="{9D8B030D-6E8A-4147-A177-3AD203B41FA5}">
                      <a16:colId xmlns:a16="http://schemas.microsoft.com/office/drawing/2014/main" val="3961787626"/>
                    </a:ext>
                  </a:extLst>
                </a:gridCol>
              </a:tblGrid>
              <a:tr h="108000">
                <a:tc>
                  <a:txBody>
                    <a:bodyPr/>
                    <a:lstStyle/>
                    <a:p>
                      <a:pPr algn="l">
                        <a:lnSpc>
                          <a:spcPct val="80000"/>
                        </a:lnSpc>
                      </a:pPr>
                      <a:r>
                        <a:rPr kumimoji="1" lang="ja-JP" altLang="en-US" sz="1000" dirty="0">
                          <a:latin typeface="+mn-ea"/>
                          <a:ea typeface="+mn-ea"/>
                        </a:rPr>
                        <a:t>カテゴリ</a:t>
                      </a:r>
                    </a:p>
                  </a:txBody>
                  <a:tcPr marL="36000" marR="36000" marT="18000" marB="0" anchor="ctr">
                    <a:solidFill>
                      <a:srgbClr val="D0CFD0"/>
                    </a:solidFill>
                  </a:tcPr>
                </a:tc>
                <a:tc>
                  <a:txBody>
                    <a:bodyPr/>
                    <a:lstStyle/>
                    <a:p>
                      <a:pPr algn="ctr">
                        <a:lnSpc>
                          <a:spcPct val="80000"/>
                        </a:lnSpc>
                      </a:pPr>
                      <a:r>
                        <a:rPr kumimoji="1" lang="en-US" altLang="ja-JP" sz="1000" dirty="0">
                          <a:latin typeface="+mn-ea"/>
                          <a:ea typeface="+mn-ea"/>
                        </a:rPr>
                        <a:t>GL</a:t>
                      </a:r>
                      <a:br>
                        <a:rPr kumimoji="1" lang="en-US" altLang="ja-JP" sz="1000" dirty="0">
                          <a:latin typeface="+mn-ea"/>
                          <a:ea typeface="+mn-ea"/>
                        </a:rPr>
                      </a:br>
                      <a:r>
                        <a:rPr kumimoji="1" lang="en-US" altLang="ja-JP" sz="1000" dirty="0">
                          <a:latin typeface="+mn-ea"/>
                          <a:ea typeface="+mn-ea"/>
                        </a:rPr>
                        <a:t>(n=10)</a:t>
                      </a:r>
                      <a:endParaRPr kumimoji="1" lang="ja-JP" altLang="en-US" sz="1000" dirty="0">
                        <a:latin typeface="+mn-ea"/>
                        <a:ea typeface="+mn-ea"/>
                      </a:endParaRPr>
                    </a:p>
                  </a:txBody>
                  <a:tcPr marL="36000" marR="36000" marT="18000" marB="0" anchor="ctr">
                    <a:solidFill>
                      <a:srgbClr val="D0CFD0"/>
                    </a:solidFill>
                  </a:tcPr>
                </a:tc>
                <a:tc>
                  <a:txBody>
                    <a:bodyPr/>
                    <a:lstStyle/>
                    <a:p>
                      <a:pPr algn="ctr">
                        <a:lnSpc>
                          <a:spcPct val="80000"/>
                        </a:lnSpc>
                      </a:pPr>
                      <a:r>
                        <a:rPr kumimoji="1" lang="en-US" altLang="ja-JP" sz="1000" dirty="0">
                          <a:latin typeface="+mn-ea"/>
                          <a:ea typeface="+mn-ea"/>
                        </a:rPr>
                        <a:t>PL</a:t>
                      </a:r>
                      <a:br>
                        <a:rPr kumimoji="1" lang="en-US" altLang="ja-JP" sz="1000" dirty="0">
                          <a:latin typeface="+mn-ea"/>
                          <a:ea typeface="+mn-ea"/>
                        </a:rPr>
                      </a:br>
                      <a:r>
                        <a:rPr kumimoji="1" lang="en-US" altLang="ja-JP" sz="1000" dirty="0">
                          <a:latin typeface="+mn-ea"/>
                          <a:ea typeface="+mn-ea"/>
                        </a:rPr>
                        <a:t>(n=8)</a:t>
                      </a:r>
                      <a:endParaRPr kumimoji="1" lang="ja-JP" altLang="en-US" sz="1000" dirty="0">
                        <a:latin typeface="+mn-ea"/>
                        <a:ea typeface="+mn-ea"/>
                      </a:endParaRPr>
                    </a:p>
                  </a:txBody>
                  <a:tcPr marL="36000" marR="36000" marT="18000" marB="0" anchor="ctr">
                    <a:solidFill>
                      <a:srgbClr val="D0CFD0"/>
                    </a:solidFill>
                  </a:tcPr>
                </a:tc>
                <a:extLst>
                  <a:ext uri="{0D108BD9-81ED-4DB2-BD59-A6C34878D82A}">
                    <a16:rowId xmlns:a16="http://schemas.microsoft.com/office/drawing/2014/main" val="3085402605"/>
                  </a:ext>
                </a:extLst>
              </a:tr>
              <a:tr h="108000">
                <a:tc>
                  <a:txBody>
                    <a:bodyPr/>
                    <a:lstStyle/>
                    <a:p>
                      <a:r>
                        <a:rPr lang="ja-JP" altLang="en-US" sz="1000" dirty="0">
                          <a:latin typeface="+mn-ea"/>
                          <a:ea typeface="+mn-ea"/>
                        </a:rPr>
                        <a:t>サブタイプ</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endParaRPr kumimoji="1" lang="ja-JP" altLang="en-US" sz="1000" dirty="0">
                        <a:latin typeface="+mn-ea"/>
                        <a:ea typeface="+mn-ea"/>
                      </a:endParaRPr>
                    </a:p>
                  </a:txBody>
                  <a:tcPr marL="36000" marR="36000" marT="18000" marB="0" anchor="ctr"/>
                </a:tc>
                <a:tc>
                  <a:txBody>
                    <a:bodyPr/>
                    <a:lstStyle/>
                    <a:p>
                      <a:pPr algn="ct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2410989882"/>
                  </a:ext>
                </a:extLst>
              </a:tr>
              <a:tr h="108000">
                <a:tc>
                  <a:txBody>
                    <a:bodyPr/>
                    <a:lstStyle/>
                    <a:p>
                      <a:r>
                        <a:rPr lang="ja-JP" altLang="en-US" sz="1000" dirty="0">
                          <a:latin typeface="+mn-ea"/>
                          <a:ea typeface="+mn-ea"/>
                        </a:rPr>
                        <a:t>　</a:t>
                      </a:r>
                      <a:r>
                        <a:rPr lang="en-US" altLang="ja-JP" sz="1000" dirty="0">
                          <a:latin typeface="+mn-ea"/>
                          <a:ea typeface="+mn-ea"/>
                        </a:rPr>
                        <a:t>CGL1</a:t>
                      </a:r>
                      <a:r>
                        <a:rPr lang="ja-JP" altLang="en-US" sz="1000" dirty="0">
                          <a:latin typeface="+mn-ea"/>
                          <a:ea typeface="+mn-ea"/>
                        </a:rPr>
                        <a:t>、</a:t>
                      </a:r>
                      <a:r>
                        <a:rPr lang="en-US" altLang="ja-JP" sz="1000" i="1" dirty="0">
                          <a:latin typeface="+mn-ea"/>
                          <a:ea typeface="+mn-ea"/>
                        </a:rPr>
                        <a:t>AGPAT2</a:t>
                      </a:r>
                      <a:r>
                        <a:rPr lang="ja-JP" altLang="en-US" sz="1000" dirty="0">
                          <a:latin typeface="+mn-ea"/>
                          <a:ea typeface="+mn-ea"/>
                        </a:rPr>
                        <a:t>変異</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4</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0</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2277566293"/>
                  </a:ext>
                </a:extLst>
              </a:tr>
              <a:tr h="108000">
                <a:tc>
                  <a:txBody>
                    <a:bodyPr/>
                    <a:lstStyle/>
                    <a:p>
                      <a:r>
                        <a:rPr lang="ja-JP" altLang="en-US" sz="1000" dirty="0">
                          <a:latin typeface="+mn-ea"/>
                          <a:ea typeface="+mn-ea"/>
                        </a:rPr>
                        <a:t>　</a:t>
                      </a:r>
                      <a:r>
                        <a:rPr lang="en-US" altLang="ja-JP" sz="1000" dirty="0">
                          <a:latin typeface="+mn-ea"/>
                          <a:ea typeface="+mn-ea"/>
                        </a:rPr>
                        <a:t>CGL2</a:t>
                      </a:r>
                      <a:r>
                        <a:rPr lang="ja-JP" altLang="en-US" sz="1000" dirty="0">
                          <a:latin typeface="+mn-ea"/>
                          <a:ea typeface="+mn-ea"/>
                        </a:rPr>
                        <a:t>、</a:t>
                      </a:r>
                      <a:r>
                        <a:rPr lang="en-US" altLang="ja-JP" sz="1000" i="1" dirty="0">
                          <a:latin typeface="+mn-ea"/>
                          <a:ea typeface="+mn-ea"/>
                        </a:rPr>
                        <a:t>BSCL2</a:t>
                      </a:r>
                      <a:r>
                        <a:rPr lang="ja-JP" altLang="en-US" sz="1000" dirty="0">
                          <a:latin typeface="+mn-ea"/>
                          <a:ea typeface="+mn-ea"/>
                        </a:rPr>
                        <a:t>変異</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4</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0</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2172118137"/>
                  </a:ext>
                </a:extLst>
              </a:tr>
              <a:tr h="108000">
                <a:tc>
                  <a:txBody>
                    <a:bodyPr/>
                    <a:lstStyle/>
                    <a:p>
                      <a:r>
                        <a:rPr lang="ja-JP" altLang="en-US" sz="1000" dirty="0">
                          <a:latin typeface="+mn-ea"/>
                          <a:ea typeface="+mn-ea"/>
                        </a:rPr>
                        <a:t>　</a:t>
                      </a:r>
                      <a:r>
                        <a:rPr lang="en-US" altLang="ja-JP" sz="1000" dirty="0">
                          <a:latin typeface="+mn-ea"/>
                          <a:ea typeface="+mn-ea"/>
                        </a:rPr>
                        <a:t>FPLD2</a:t>
                      </a:r>
                      <a:r>
                        <a:rPr lang="ja-JP" altLang="en-US" sz="1000" dirty="0">
                          <a:latin typeface="+mn-ea"/>
                          <a:ea typeface="+mn-ea"/>
                        </a:rPr>
                        <a:t>、ダニガン型、</a:t>
                      </a:r>
                      <a:r>
                        <a:rPr lang="en-US" altLang="ja-JP" sz="1000" i="1" dirty="0">
                          <a:latin typeface="+mn-ea"/>
                          <a:ea typeface="+mn-ea"/>
                        </a:rPr>
                        <a:t>LMNA</a:t>
                      </a:r>
                      <a:r>
                        <a:rPr lang="ja-JP" altLang="en-US" sz="1000" dirty="0">
                          <a:latin typeface="+mn-ea"/>
                          <a:ea typeface="+mn-ea"/>
                        </a:rPr>
                        <a:t>変異</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0</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4</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4047078337"/>
                  </a:ext>
                </a:extLst>
              </a:tr>
              <a:tr h="108000">
                <a:tc>
                  <a:txBody>
                    <a:bodyPr/>
                    <a:lstStyle/>
                    <a:p>
                      <a:r>
                        <a:rPr lang="ja-JP" altLang="en-US" sz="1000" dirty="0">
                          <a:latin typeface="+mn-ea"/>
                          <a:ea typeface="+mn-ea"/>
                        </a:rPr>
                        <a:t>　</a:t>
                      </a:r>
                      <a:r>
                        <a:rPr lang="en-US" altLang="ja-JP" sz="1000" dirty="0">
                          <a:latin typeface="+mn-ea"/>
                          <a:ea typeface="+mn-ea"/>
                        </a:rPr>
                        <a:t>FPLD3</a:t>
                      </a:r>
                      <a:r>
                        <a:rPr lang="ja-JP" altLang="en-US" sz="1000" dirty="0">
                          <a:latin typeface="+mn-ea"/>
                          <a:ea typeface="+mn-ea"/>
                        </a:rPr>
                        <a:t>、</a:t>
                      </a:r>
                      <a:r>
                        <a:rPr lang="en-US" altLang="ja-JP" sz="1000" i="1" dirty="0">
                          <a:latin typeface="+mn-ea"/>
                          <a:ea typeface="+mn-ea"/>
                        </a:rPr>
                        <a:t>PPARG</a:t>
                      </a:r>
                      <a:r>
                        <a:rPr lang="ja-JP" altLang="en-US" sz="1000" dirty="0">
                          <a:latin typeface="+mn-ea"/>
                          <a:ea typeface="+mn-ea"/>
                        </a:rPr>
                        <a:t>変異</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0</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1</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621180336"/>
                  </a:ext>
                </a:extLst>
              </a:tr>
              <a:tr h="108000">
                <a:tc>
                  <a:txBody>
                    <a:bodyPr/>
                    <a:lstStyle/>
                    <a:p>
                      <a:r>
                        <a:rPr lang="ja-JP" altLang="en-US" sz="1000" dirty="0">
                          <a:latin typeface="+mn-ea"/>
                          <a:ea typeface="+mn-ea"/>
                        </a:rPr>
                        <a:t>　不明または明文化されていない</a:t>
                      </a:r>
                      <a:endParaRPr lang="en-US" altLang="ja-JP" sz="1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1</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3</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4117654826"/>
                  </a:ext>
                </a:extLst>
              </a:tr>
              <a:tr h="10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00" dirty="0">
                          <a:latin typeface="+mn-ea"/>
                          <a:ea typeface="+mn-ea"/>
                        </a:rPr>
                        <a:t>　その他</a:t>
                      </a:r>
                      <a:r>
                        <a:rPr lang="en-US" altLang="ja-JP" sz="1000" baseline="30000" dirty="0">
                          <a:latin typeface="+mn-ea"/>
                          <a:ea typeface="+mn-ea"/>
                        </a:rPr>
                        <a:t>c</a:t>
                      </a:r>
                      <a:endParaRPr lang="ja-JP" altLang="en-US" sz="1000" baseline="30000" dirty="0">
                        <a:latin typeface="+mn-ea"/>
                        <a:ea typeface="+mn-ea"/>
                      </a:endParaRPr>
                    </a:p>
                  </a:txBody>
                  <a:tcPr marL="36000" marR="36000" marT="18000" marB="0" anchor="ctr">
                    <a:solidFill>
                      <a:schemeClr val="bg1">
                        <a:lumMod val="95000"/>
                      </a:schemeClr>
                    </a:solidFill>
                  </a:tcPr>
                </a:tc>
                <a:tc>
                  <a:txBody>
                    <a:bodyPr/>
                    <a:lstStyle/>
                    <a:p>
                      <a:pPr algn="ctr"/>
                      <a:r>
                        <a:rPr kumimoji="1" lang="en-US" altLang="ja-JP" sz="1000" dirty="0">
                          <a:latin typeface="+mn-ea"/>
                          <a:ea typeface="+mn-ea"/>
                        </a:rPr>
                        <a:t>1</a:t>
                      </a:r>
                      <a:endParaRPr kumimoji="1" lang="ja-JP" altLang="en-US" sz="1000" dirty="0">
                        <a:latin typeface="+mn-ea"/>
                        <a:ea typeface="+mn-ea"/>
                      </a:endParaRPr>
                    </a:p>
                  </a:txBody>
                  <a:tcPr marL="36000" marR="36000" marT="18000" marB="0" anchor="ctr"/>
                </a:tc>
                <a:tc>
                  <a:txBody>
                    <a:bodyPr/>
                    <a:lstStyle/>
                    <a:p>
                      <a:pPr algn="ctr"/>
                      <a:r>
                        <a:rPr kumimoji="1" lang="en-US" altLang="ja-JP" sz="1000" dirty="0">
                          <a:latin typeface="+mn-ea"/>
                          <a:ea typeface="+mn-ea"/>
                        </a:rPr>
                        <a:t>0</a:t>
                      </a:r>
                      <a:endParaRPr kumimoji="1" lang="ja-JP" altLang="en-US" sz="1000" dirty="0">
                        <a:latin typeface="+mn-ea"/>
                        <a:ea typeface="+mn-ea"/>
                      </a:endParaRPr>
                    </a:p>
                  </a:txBody>
                  <a:tcPr marL="36000" marR="36000" marT="18000" marB="0" anchor="ctr"/>
                </a:tc>
                <a:extLst>
                  <a:ext uri="{0D108BD9-81ED-4DB2-BD59-A6C34878D82A}">
                    <a16:rowId xmlns:a16="http://schemas.microsoft.com/office/drawing/2014/main" val="4078341511"/>
                  </a:ext>
                </a:extLst>
              </a:tr>
            </a:tbl>
          </a:graphicData>
        </a:graphic>
      </p:graphicFrame>
      <p:sp>
        <p:nvSpPr>
          <p:cNvPr id="7" name="テキスト ボックス 6">
            <a:extLst>
              <a:ext uri="{FF2B5EF4-FFF2-40B4-BE49-F238E27FC236}">
                <a16:creationId xmlns:a16="http://schemas.microsoft.com/office/drawing/2014/main" id="{76B35D33-C9BC-08DF-FAB3-39AF7EF0394D}"/>
              </a:ext>
            </a:extLst>
          </p:cNvPr>
          <p:cNvSpPr txBox="1"/>
          <p:nvPr/>
        </p:nvSpPr>
        <p:spPr>
          <a:xfrm>
            <a:off x="703541" y="5336879"/>
            <a:ext cx="1026243" cy="253916"/>
          </a:xfrm>
          <a:prstGeom prst="rect">
            <a:avLst/>
          </a:prstGeom>
          <a:noFill/>
        </p:spPr>
        <p:txBody>
          <a:bodyPr wrap="none">
            <a:spAutoFit/>
          </a:bodyPr>
          <a:lstStyle/>
          <a:p>
            <a:pPr defTabSz="457200" eaLnBrk="1" fontAlgn="auto" hangingPunct="1">
              <a:spcBef>
                <a:spcPts val="0"/>
              </a:spcBef>
              <a:spcAft>
                <a:spcPts val="0"/>
              </a:spcAft>
            </a:pPr>
            <a:r>
              <a:rPr kumimoji="0" lang="en-US" altLang="ja-JP" sz="1050" dirty="0">
                <a:solidFill>
                  <a:srgbClr val="1B1B1B"/>
                </a:solidFill>
                <a:latin typeface="+mn-ea"/>
                <a:ea typeface="+mn-ea"/>
              </a:rPr>
              <a:t>SE</a:t>
            </a:r>
            <a:r>
              <a:rPr kumimoji="0" lang="ja-JP" altLang="en-US" sz="1050" dirty="0">
                <a:solidFill>
                  <a:srgbClr val="1B1B1B"/>
                </a:solidFill>
                <a:latin typeface="+mn-ea"/>
                <a:ea typeface="+mn-ea"/>
              </a:rPr>
              <a:t>：標準誤差</a:t>
            </a:r>
            <a:endParaRPr kumimoji="0" lang="ja-JP" altLang="en-US" sz="1050" dirty="0">
              <a:solidFill>
                <a:srgbClr val="000000"/>
              </a:solidFill>
              <a:latin typeface="+mn-ea"/>
              <a:ea typeface="+mn-ea"/>
            </a:endParaRPr>
          </a:p>
        </p:txBody>
      </p:sp>
      <p:sp>
        <p:nvSpPr>
          <p:cNvPr id="8" name="テキスト ボックス 7">
            <a:extLst>
              <a:ext uri="{FF2B5EF4-FFF2-40B4-BE49-F238E27FC236}">
                <a16:creationId xmlns:a16="http://schemas.microsoft.com/office/drawing/2014/main" id="{BAEB0CF5-253E-2478-FA50-FBA70D784F6F}"/>
              </a:ext>
            </a:extLst>
          </p:cNvPr>
          <p:cNvSpPr txBox="1"/>
          <p:nvPr/>
        </p:nvSpPr>
        <p:spPr>
          <a:xfrm>
            <a:off x="5221462" y="6688723"/>
            <a:ext cx="6278656" cy="169277"/>
          </a:xfrm>
          <a:prstGeom prst="rect">
            <a:avLst/>
          </a:prstGeom>
          <a:noFill/>
        </p:spPr>
        <p:txBody>
          <a:bodyPr wrap="square" lIns="0" tIns="0" rIns="0" anchor="b">
            <a:spAutoFit/>
          </a:bodyPr>
          <a:lstStyle/>
          <a:p>
            <a:pPr marL="131763" indent="-131763" algn="r">
              <a:buFont typeface="+mj-lt"/>
              <a:buAutoNum type="arabicPeriod"/>
            </a:pPr>
            <a:r>
              <a:rPr lang="en-US" altLang="ja-JP" sz="800" b="0" i="0" dirty="0">
                <a:solidFill>
                  <a:srgbClr val="212121"/>
                </a:solidFill>
                <a:effectLst/>
                <a:latin typeface="+mn-ea"/>
                <a:ea typeface="+mn-ea"/>
              </a:rPr>
              <a:t>Akinci B, et al. J Clin Endocrinol </a:t>
            </a:r>
            <a:r>
              <a:rPr lang="en-US" altLang="ja-JP" sz="800" b="0" i="0" dirty="0" err="1">
                <a:solidFill>
                  <a:srgbClr val="212121"/>
                </a:solidFill>
                <a:effectLst/>
                <a:latin typeface="+mn-ea"/>
                <a:ea typeface="+mn-ea"/>
              </a:rPr>
              <a:t>Metab</a:t>
            </a:r>
            <a:r>
              <a:rPr lang="en-US" altLang="ja-JP" sz="800" b="0" i="0" dirty="0">
                <a:solidFill>
                  <a:srgbClr val="212121"/>
                </a:solidFill>
                <a:effectLst/>
                <a:latin typeface="+mn-ea"/>
                <a:ea typeface="+mn-ea"/>
              </a:rPr>
              <a:t>. 2019; 104: 5120-5135.</a:t>
            </a:r>
            <a:r>
              <a:rPr lang="ja-JP" altLang="en-US" sz="800" b="0" i="0" dirty="0">
                <a:solidFill>
                  <a:srgbClr val="212121"/>
                </a:solidFill>
                <a:effectLst/>
                <a:latin typeface="+mn-ea"/>
                <a:ea typeface="+mn-ea"/>
              </a:rPr>
              <a:t> （</a:t>
            </a:r>
            <a:r>
              <a:rPr lang="en-US" altLang="ja-JP" sz="800" b="0" i="0" dirty="0">
                <a:solidFill>
                  <a:srgbClr val="212121"/>
                </a:solidFill>
                <a:effectLst/>
                <a:latin typeface="+mn-ea"/>
                <a:ea typeface="+mn-ea"/>
                <a:hlinkClick r:id="rId3"/>
              </a:rPr>
              <a:t>https://creativecommons.org/licenses/by/4.0/</a:t>
            </a:r>
            <a:r>
              <a:rPr lang="ja-JP" altLang="en-US" sz="800" b="0" i="0" dirty="0">
                <a:solidFill>
                  <a:srgbClr val="212121"/>
                </a:solidFill>
                <a:effectLst/>
                <a:latin typeface="+mn-ea"/>
                <a:ea typeface="+mn-ea"/>
              </a:rPr>
              <a:t>）</a:t>
            </a:r>
            <a:endParaRPr lang="en-US" altLang="ja-JP" sz="800" b="0" i="0" dirty="0">
              <a:solidFill>
                <a:srgbClr val="212121"/>
              </a:solidFill>
              <a:effectLst/>
              <a:latin typeface="+mn-ea"/>
              <a:ea typeface="+mn-ea"/>
            </a:endParaRPr>
          </a:p>
        </p:txBody>
      </p:sp>
    </p:spTree>
    <p:extLst>
      <p:ext uri="{BB962C8B-B14F-4D97-AF65-F5344CB8AC3E}">
        <p14:creationId xmlns:p14="http://schemas.microsoft.com/office/powerpoint/2010/main" val="889060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8A560-E04C-57CC-3B89-F9073FFA25FC}"/>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F608D53D-4B17-0104-82FF-78252CEF86C7}"/>
              </a:ext>
            </a:extLst>
          </p:cNvPr>
          <p:cNvSpPr>
            <a:spLocks noGrp="1"/>
          </p:cNvSpPr>
          <p:nvPr>
            <p:ph type="title"/>
          </p:nvPr>
        </p:nvSpPr>
        <p:spPr/>
        <p:txBody>
          <a:bodyPr/>
          <a:lstStyle/>
          <a:p>
            <a:r>
              <a:rPr lang="ja-JP" altLang="en-US" sz="2600" b="1" dirty="0">
                <a:latin typeface="+mj-ea"/>
              </a:rPr>
              <a:t>脂肪萎縮症患者の精神医学的および心理学的評価（海外データ）</a:t>
            </a:r>
          </a:p>
        </p:txBody>
      </p:sp>
      <p:sp>
        <p:nvSpPr>
          <p:cNvPr id="3" name="スライド番号プレースホルダー 2">
            <a:extLst>
              <a:ext uri="{FF2B5EF4-FFF2-40B4-BE49-F238E27FC236}">
                <a16:creationId xmlns:a16="http://schemas.microsoft.com/office/drawing/2014/main" id="{8859D517-2DC1-58EF-F9F8-A254DA9879AB}"/>
              </a:ext>
            </a:extLst>
          </p:cNvPr>
          <p:cNvSpPr>
            <a:spLocks noGrp="1"/>
          </p:cNvSpPr>
          <p:nvPr>
            <p:ph type="sldNum" sz="quarter" idx="10"/>
          </p:nvPr>
        </p:nvSpPr>
        <p:spPr/>
        <p:txBody>
          <a:bodyPr/>
          <a:lstStyle/>
          <a:p>
            <a:fld id="{3C22E879-25C1-4BAC-8729-693BB4353F20}" type="slidenum">
              <a:rPr kumimoji="1" lang="ja-JP" altLang="en-US" smtClean="0"/>
              <a:t>14</a:t>
            </a:fld>
            <a:endParaRPr kumimoji="1" lang="ja-JP" altLang="en-US"/>
          </a:p>
        </p:txBody>
      </p:sp>
      <p:sp>
        <p:nvSpPr>
          <p:cNvPr id="2" name="テキスト プレースホルダー 3">
            <a:extLst>
              <a:ext uri="{FF2B5EF4-FFF2-40B4-BE49-F238E27FC236}">
                <a16:creationId xmlns:a16="http://schemas.microsoft.com/office/drawing/2014/main" id="{4EC63981-ABE3-390B-BDBA-2DE0A727CFC0}"/>
              </a:ext>
            </a:extLst>
          </p:cNvPr>
          <p:cNvSpPr txBox="1">
            <a:spLocks/>
          </p:cNvSpPr>
          <p:nvPr/>
        </p:nvSpPr>
        <p:spPr>
          <a:xfrm>
            <a:off x="695325" y="916016"/>
            <a:ext cx="10801350" cy="769441"/>
          </a:xfrm>
          <a:prstGeom prst="rect">
            <a:avLst/>
          </a:prstGeom>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脂肪萎縮症患者は、慢性疼痛、摂食障害、不安障害、うつ病の有病率が高い</a:t>
            </a:r>
            <a:endParaRPr kumimoji="1" lang="en-US" altLang="ja-JP" sz="2000" i="0" dirty="0">
              <a:latin typeface="+mn-ea"/>
            </a:endParaRPr>
          </a:p>
          <a:p>
            <a:pPr>
              <a:buClr>
                <a:srgbClr val="BC136B"/>
              </a:buClr>
              <a:buFont typeface="Wingdings" panose="05000000000000000000" pitchFamily="2" charset="2"/>
              <a:buChar char="l"/>
            </a:pPr>
            <a:r>
              <a:rPr kumimoji="1" lang="ja-JP" altLang="en-US" sz="2000" i="0" dirty="0">
                <a:latin typeface="+mn-ea"/>
              </a:rPr>
              <a:t>慎重な精神医学的評価と関連する長期的支援が必要とされている</a:t>
            </a:r>
          </a:p>
        </p:txBody>
      </p:sp>
      <p:sp>
        <p:nvSpPr>
          <p:cNvPr id="10" name="テキスト ボックス 9">
            <a:extLst>
              <a:ext uri="{FF2B5EF4-FFF2-40B4-BE49-F238E27FC236}">
                <a16:creationId xmlns:a16="http://schemas.microsoft.com/office/drawing/2014/main" id="{E0ED1C88-6BEC-3524-45FB-174CFD6FEFD8}"/>
              </a:ext>
            </a:extLst>
          </p:cNvPr>
          <p:cNvSpPr txBox="1"/>
          <p:nvPr/>
        </p:nvSpPr>
        <p:spPr>
          <a:xfrm>
            <a:off x="8433881" y="6565612"/>
            <a:ext cx="3066236" cy="292388"/>
          </a:xfrm>
          <a:prstGeom prst="rect">
            <a:avLst/>
          </a:prstGeom>
          <a:noFill/>
        </p:spPr>
        <p:txBody>
          <a:bodyPr wrap="square" lIns="0" tIns="0" rIns="0" anchor="b">
            <a:spAutoFit/>
          </a:bodyPr>
          <a:lstStyle/>
          <a:p>
            <a:pPr marL="131763" indent="-131763" algn="l">
              <a:buFont typeface="+mj-lt"/>
              <a:buAutoNum type="arabicPeriod"/>
            </a:pPr>
            <a:r>
              <a:rPr lang="en-US" altLang="ja-JP" sz="800" b="0" i="0" dirty="0" err="1">
                <a:solidFill>
                  <a:srgbClr val="212121"/>
                </a:solidFill>
                <a:effectLst/>
                <a:latin typeface="+mn-ea"/>
                <a:ea typeface="+mn-ea"/>
              </a:rPr>
              <a:t>Calabrò</a:t>
            </a:r>
            <a:r>
              <a:rPr lang="en-US" altLang="ja-JP" sz="800" b="0" i="0" dirty="0">
                <a:solidFill>
                  <a:srgbClr val="212121"/>
                </a:solidFill>
                <a:effectLst/>
                <a:latin typeface="+mn-ea"/>
                <a:ea typeface="+mn-ea"/>
              </a:rPr>
              <a:t> PF, et al. Eat Weight </a:t>
            </a:r>
            <a:r>
              <a:rPr lang="en-US" altLang="ja-JP" sz="800" b="0" i="0" dirty="0" err="1">
                <a:solidFill>
                  <a:srgbClr val="212121"/>
                </a:solidFill>
                <a:effectLst/>
                <a:latin typeface="+mn-ea"/>
                <a:ea typeface="+mn-ea"/>
              </a:rPr>
              <a:t>Disord</a:t>
            </a:r>
            <a:r>
              <a:rPr lang="en-US" altLang="ja-JP" sz="800" b="0" i="0" dirty="0">
                <a:solidFill>
                  <a:srgbClr val="212121"/>
                </a:solidFill>
                <a:effectLst/>
                <a:latin typeface="+mn-ea"/>
                <a:ea typeface="+mn-ea"/>
              </a:rPr>
              <a:t>. 2020; 25: 991-998.</a:t>
            </a:r>
          </a:p>
          <a:p>
            <a:pPr marL="131763" indent="-131763" algn="l">
              <a:buFont typeface="+mj-lt"/>
              <a:buAutoNum type="arabicPeriod"/>
            </a:pPr>
            <a:r>
              <a:rPr lang="en-US" altLang="ja-JP" sz="800" b="0" i="0" dirty="0" err="1">
                <a:solidFill>
                  <a:srgbClr val="212121"/>
                </a:solidFill>
                <a:effectLst/>
                <a:latin typeface="+mn-ea"/>
                <a:ea typeface="+mn-ea"/>
              </a:rPr>
              <a:t>Ajluni</a:t>
            </a:r>
            <a:r>
              <a:rPr lang="en-US" altLang="ja-JP" sz="800" b="0" i="0" dirty="0">
                <a:solidFill>
                  <a:srgbClr val="212121"/>
                </a:solidFill>
                <a:effectLst/>
                <a:latin typeface="+mn-ea"/>
                <a:ea typeface="+mn-ea"/>
              </a:rPr>
              <a:t> N, et al. Clin Endocrinol</a:t>
            </a:r>
            <a:r>
              <a:rPr lang="ja-JP" altLang="en-US" sz="800" b="0" i="0" dirty="0">
                <a:solidFill>
                  <a:srgbClr val="212121"/>
                </a:solidFill>
                <a:effectLst/>
                <a:latin typeface="+mn-ea"/>
                <a:ea typeface="+mn-ea"/>
              </a:rPr>
              <a:t>（</a:t>
            </a:r>
            <a:r>
              <a:rPr lang="en-US" altLang="ja-JP" sz="800" b="0" i="0" dirty="0" err="1">
                <a:solidFill>
                  <a:srgbClr val="212121"/>
                </a:solidFill>
                <a:effectLst/>
                <a:latin typeface="+mn-ea"/>
                <a:ea typeface="+mn-ea"/>
              </a:rPr>
              <a:t>Oxf</a:t>
            </a:r>
            <a:r>
              <a:rPr lang="ja-JP" altLang="en-US" sz="800" b="0" i="0" dirty="0">
                <a:solidFill>
                  <a:srgbClr val="212121"/>
                </a:solidFill>
                <a:effectLst/>
                <a:latin typeface="+mn-ea"/>
                <a:ea typeface="+mn-ea"/>
              </a:rPr>
              <a:t>）</a:t>
            </a:r>
            <a:r>
              <a:rPr lang="en-US" altLang="ja-JP" sz="800" b="0" i="0" dirty="0">
                <a:solidFill>
                  <a:srgbClr val="212121"/>
                </a:solidFill>
                <a:effectLst/>
                <a:latin typeface="+mn-ea"/>
                <a:ea typeface="+mn-ea"/>
              </a:rPr>
              <a:t>. 2017; 86: 698-707.</a:t>
            </a:r>
          </a:p>
        </p:txBody>
      </p:sp>
      <p:sp>
        <p:nvSpPr>
          <p:cNvPr id="6" name="テキスト ボックス 5">
            <a:extLst>
              <a:ext uri="{FF2B5EF4-FFF2-40B4-BE49-F238E27FC236}">
                <a16:creationId xmlns:a16="http://schemas.microsoft.com/office/drawing/2014/main" id="{BAB046AD-3CE9-4824-3711-8F7847D46007}"/>
              </a:ext>
            </a:extLst>
          </p:cNvPr>
          <p:cNvSpPr txBox="1"/>
          <p:nvPr/>
        </p:nvSpPr>
        <p:spPr>
          <a:xfrm>
            <a:off x="695326" y="5719978"/>
            <a:ext cx="10801350" cy="784830"/>
          </a:xfrm>
          <a:prstGeom prst="rect">
            <a:avLst/>
          </a:prstGeom>
          <a:noFill/>
        </p:spPr>
        <p:txBody>
          <a:bodyPr wrap="square">
            <a:spAutoFit/>
          </a:bodyPr>
          <a:lstStyle/>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目的</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非</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HIV</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性脂肪萎縮症患者の精神病理学的特徴を評価すること</a:t>
            </a:r>
          </a:p>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対象</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非</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HIV</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性脂肪萎縮症患者</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16</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例（先天性全身性脂肪萎縮症</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例、家族性部分性脂肪萎縮症</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9</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例、後天性全身性脂肪萎縮症</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例、後天性部分性脂肪萎縮症</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4</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a:t>
            </a:r>
          </a:p>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方法</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一般的な精神病理、身体イメージに関する懸念、食習慣と食物への渇望、および疼痛に関する懸念を測定する自己評価検査を行った。評価尺度には、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SCL-90-R</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（症状チェックリスト）、</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BUT</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（身体に対する不安や不満を評価する心理検査）、</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FCQ-T</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（食べ物に対する渇望を測定する心理検査）、</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WHYMPI</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（慢性疼痛の経験や生活への影響を多角的に評価する心理検査）を用いた</a:t>
            </a:r>
          </a:p>
          <a:p>
            <a:pPr marL="719138" marR="0" lvl="0" indent="-719138"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リミテーション</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①症例数が少なく、遺伝子型</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表現型、併存疾患の期間、治療レジメンの違いを考慮したサブ解析がてきなかった　②対象の脂肪萎縮症患者の内訳が不均一であった</a:t>
            </a:r>
          </a:p>
        </p:txBody>
      </p:sp>
      <p:grpSp>
        <p:nvGrpSpPr>
          <p:cNvPr id="37" name="グループ化 36">
            <a:extLst>
              <a:ext uri="{FF2B5EF4-FFF2-40B4-BE49-F238E27FC236}">
                <a16:creationId xmlns:a16="http://schemas.microsoft.com/office/drawing/2014/main" id="{5F4D701D-A15E-69D4-D95A-259E62A2C5FB}"/>
              </a:ext>
            </a:extLst>
          </p:cNvPr>
          <p:cNvGrpSpPr/>
          <p:nvPr/>
        </p:nvGrpSpPr>
        <p:grpSpPr>
          <a:xfrm>
            <a:off x="3020934" y="1814945"/>
            <a:ext cx="6150131" cy="3730045"/>
            <a:chOff x="4283086" y="1480868"/>
            <a:chExt cx="3631026" cy="3922549"/>
          </a:xfrm>
        </p:grpSpPr>
        <p:sp>
          <p:nvSpPr>
            <p:cNvPr id="5" name="楕円 4">
              <a:extLst>
                <a:ext uri="{FF2B5EF4-FFF2-40B4-BE49-F238E27FC236}">
                  <a16:creationId xmlns:a16="http://schemas.microsoft.com/office/drawing/2014/main" id="{FB4A9047-9D1C-4071-1241-B7BF04F60261}"/>
                </a:ext>
              </a:extLst>
            </p:cNvPr>
            <p:cNvSpPr/>
            <p:nvPr/>
          </p:nvSpPr>
          <p:spPr bwMode="auto">
            <a:xfrm>
              <a:off x="4723554" y="2055843"/>
              <a:ext cx="2758896" cy="2758896"/>
            </a:xfrm>
            <a:prstGeom prst="ellipse">
              <a:avLst/>
            </a:prstGeom>
            <a:noFill/>
            <a:ln w="95250" cap="flat" cmpd="sng" algn="ctr">
              <a:solidFill>
                <a:srgbClr val="BC136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30" name="楕円 29">
              <a:extLst>
                <a:ext uri="{FF2B5EF4-FFF2-40B4-BE49-F238E27FC236}">
                  <a16:creationId xmlns:a16="http://schemas.microsoft.com/office/drawing/2014/main" id="{FB940839-FE30-F682-91BF-0D5E5C22F665}"/>
                </a:ext>
              </a:extLst>
            </p:cNvPr>
            <p:cNvSpPr>
              <a:spLocks/>
            </p:cNvSpPr>
            <p:nvPr/>
          </p:nvSpPr>
          <p:spPr bwMode="auto">
            <a:xfrm>
              <a:off x="5549631" y="1480868"/>
              <a:ext cx="1110352" cy="1110352"/>
            </a:xfrm>
            <a:prstGeom prst="ellipse">
              <a:avLst/>
            </a:prstGeom>
            <a:solidFill>
              <a:srgbClr val="FACEE5"/>
            </a:solidFill>
            <a:ln w="57150" cap="flat" cmpd="sng" algn="ctr">
              <a:solidFill>
                <a:srgbClr val="BC136B"/>
              </a:solid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marL="0" lvl="0" indent="0" algn="ctr" defTabSz="622300">
                <a:spcBef>
                  <a:spcPct val="0"/>
                </a:spcBef>
                <a:spcAft>
                  <a:spcPts val="0"/>
                </a:spcAft>
                <a:buNone/>
              </a:pPr>
              <a:r>
                <a:rPr lang="ja-JP" altLang="en-US" sz="1600" b="1" kern="1200" dirty="0">
                  <a:solidFill>
                    <a:schemeClr val="tx1"/>
                  </a:solidFill>
                  <a:latin typeface="+mn-ea"/>
                  <a:ea typeface="+mn-ea"/>
                </a:rPr>
                <a:t>慢性疼痛</a:t>
              </a:r>
              <a:br>
                <a:rPr lang="en-US" altLang="ja-JP" sz="1600" b="1" kern="1200" dirty="0">
                  <a:solidFill>
                    <a:schemeClr val="tx1"/>
                  </a:solidFill>
                  <a:latin typeface="+mn-ea"/>
                  <a:ea typeface="+mn-ea"/>
                </a:rPr>
              </a:br>
              <a:r>
                <a:rPr lang="en-US" altLang="ja-JP" sz="1600" b="1" kern="1200" dirty="0">
                  <a:solidFill>
                    <a:schemeClr val="tx1"/>
                  </a:solidFill>
                  <a:latin typeface="+mn-ea"/>
                  <a:ea typeface="+mn-ea"/>
                </a:rPr>
                <a:t>78%</a:t>
              </a:r>
              <a:endParaRPr kumimoji="1" lang="ja-JP" altLang="en-US" sz="1600" b="1" kern="1200" dirty="0">
                <a:solidFill>
                  <a:schemeClr val="tx1"/>
                </a:solidFill>
                <a:latin typeface="+mn-ea"/>
                <a:ea typeface="+mn-ea"/>
              </a:endParaRPr>
            </a:p>
          </p:txBody>
        </p:sp>
        <p:sp>
          <p:nvSpPr>
            <p:cNvPr id="31" name="楕円 30">
              <a:extLst>
                <a:ext uri="{FF2B5EF4-FFF2-40B4-BE49-F238E27FC236}">
                  <a16:creationId xmlns:a16="http://schemas.microsoft.com/office/drawing/2014/main" id="{CFDC5E44-71D6-E1FC-3C9C-7257A973694D}"/>
                </a:ext>
              </a:extLst>
            </p:cNvPr>
            <p:cNvSpPr>
              <a:spLocks/>
            </p:cNvSpPr>
            <p:nvPr/>
          </p:nvSpPr>
          <p:spPr bwMode="auto">
            <a:xfrm>
              <a:off x="6803119" y="2232000"/>
              <a:ext cx="1110352" cy="1110352"/>
            </a:xfrm>
            <a:prstGeom prst="ellipse">
              <a:avLst/>
            </a:prstGeom>
            <a:solidFill>
              <a:srgbClr val="FACEE5"/>
            </a:solidFill>
            <a:ln w="57150" cap="flat" cmpd="sng" algn="ctr">
              <a:solidFill>
                <a:srgbClr val="BC136B"/>
              </a:solid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marL="0" lvl="0" indent="0" algn="ctr" defTabSz="622300">
                <a:spcBef>
                  <a:spcPct val="0"/>
                </a:spcBef>
                <a:spcAft>
                  <a:spcPts val="0"/>
                </a:spcAft>
                <a:buNone/>
              </a:pPr>
              <a:r>
                <a:rPr lang="ja-JP" altLang="en-US" sz="1600" b="1" kern="1200" dirty="0">
                  <a:solidFill>
                    <a:schemeClr val="tx1"/>
                  </a:solidFill>
                  <a:latin typeface="+mn-ea"/>
                  <a:ea typeface="+mn-ea"/>
                </a:rPr>
                <a:t>身体症状</a:t>
              </a:r>
              <a:br>
                <a:rPr lang="ja-JP" altLang="en-US" sz="1600" b="1" kern="1200" dirty="0">
                  <a:solidFill>
                    <a:schemeClr val="tx1"/>
                  </a:solidFill>
                  <a:latin typeface="+mn-ea"/>
                  <a:ea typeface="+mn-ea"/>
                </a:rPr>
              </a:br>
              <a:r>
                <a:rPr lang="en-US" altLang="ja-JP" sz="1600" b="1" kern="1200" dirty="0">
                  <a:solidFill>
                    <a:schemeClr val="tx1"/>
                  </a:solidFill>
                  <a:latin typeface="+mn-ea"/>
                  <a:ea typeface="+mn-ea"/>
                </a:rPr>
                <a:t>25%</a:t>
              </a:r>
            </a:p>
          </p:txBody>
        </p:sp>
        <p:sp>
          <p:nvSpPr>
            <p:cNvPr id="32" name="楕円 31">
              <a:extLst>
                <a:ext uri="{FF2B5EF4-FFF2-40B4-BE49-F238E27FC236}">
                  <a16:creationId xmlns:a16="http://schemas.microsoft.com/office/drawing/2014/main" id="{2CE672CB-4D95-DC82-0C00-81C0AB719975}"/>
                </a:ext>
              </a:extLst>
            </p:cNvPr>
            <p:cNvSpPr>
              <a:spLocks/>
            </p:cNvSpPr>
            <p:nvPr/>
          </p:nvSpPr>
          <p:spPr bwMode="auto">
            <a:xfrm>
              <a:off x="6803760" y="3564000"/>
              <a:ext cx="1110352" cy="1110352"/>
            </a:xfrm>
            <a:prstGeom prst="ellipse">
              <a:avLst/>
            </a:prstGeom>
            <a:solidFill>
              <a:srgbClr val="FACEE5"/>
            </a:solidFill>
            <a:ln w="57150" cap="flat" cmpd="sng" algn="ctr">
              <a:solidFill>
                <a:srgbClr val="BC136B"/>
              </a:solidFill>
              <a:prstDash val="solid"/>
              <a:round/>
              <a:headEnd type="none" w="med" len="med"/>
              <a:tailEnd type="none" w="med" len="med"/>
            </a:ln>
            <a:effectLst/>
          </p:spPr>
          <p:txBody>
            <a:bodyPr vert="horz" wrap="none" lIns="0" tIns="36000" rIns="0" bIns="0" numCol="1" rtlCol="0" anchor="ctr" anchorCtr="0" compatLnSpc="1">
              <a:prstTxWarp prst="textNoShape">
                <a:avLst/>
              </a:prstTxWarp>
              <a:noAutofit/>
            </a:bodyPr>
            <a:lstStyle/>
            <a:p>
              <a:pPr marL="0" lvl="0" indent="0" algn="ctr" defTabSz="622300">
                <a:lnSpc>
                  <a:spcPct val="90000"/>
                </a:lnSpc>
                <a:spcBef>
                  <a:spcPct val="0"/>
                </a:spcBef>
                <a:spcAft>
                  <a:spcPts val="0"/>
                </a:spcAft>
                <a:buNone/>
              </a:pPr>
              <a:r>
                <a:rPr lang="ja-JP" altLang="en-US" sz="1600" b="1" kern="1200" dirty="0">
                  <a:solidFill>
                    <a:schemeClr val="tx1"/>
                  </a:solidFill>
                  <a:latin typeface="+mn-ea"/>
                  <a:ea typeface="+mn-ea"/>
                </a:rPr>
                <a:t>摂食障害</a:t>
              </a:r>
              <a:br>
                <a:rPr lang="ja-JP" altLang="en-US" sz="1600" b="1" kern="1200" dirty="0">
                  <a:solidFill>
                    <a:schemeClr val="tx1"/>
                  </a:solidFill>
                  <a:latin typeface="+mn-ea"/>
                  <a:ea typeface="+mn-ea"/>
                </a:rPr>
              </a:br>
              <a:r>
                <a:rPr lang="ja-JP" altLang="en-US" sz="1600" b="1" kern="1200" dirty="0">
                  <a:solidFill>
                    <a:schemeClr val="tx1"/>
                  </a:solidFill>
                  <a:latin typeface="+mn-ea"/>
                  <a:ea typeface="+mn-ea"/>
                </a:rPr>
                <a:t>（過食症　　</a:t>
              </a:r>
              <a:br>
                <a:rPr lang="ja-JP" altLang="en-US" sz="1600" b="1" kern="1200" dirty="0">
                  <a:solidFill>
                    <a:schemeClr val="tx1"/>
                  </a:solidFill>
                  <a:latin typeface="+mn-ea"/>
                  <a:ea typeface="+mn-ea"/>
                </a:rPr>
              </a:br>
              <a:r>
                <a:rPr lang="ja-JP" altLang="en-US" sz="1600" b="1" kern="1200" dirty="0">
                  <a:solidFill>
                    <a:schemeClr val="tx1"/>
                  </a:solidFill>
                  <a:latin typeface="+mn-ea"/>
                  <a:ea typeface="+mn-ea"/>
                </a:rPr>
                <a:t>　　ではない）</a:t>
              </a:r>
              <a:br>
                <a:rPr lang="ja-JP" altLang="en-US" sz="1600" b="1" kern="1200" dirty="0">
                  <a:solidFill>
                    <a:schemeClr val="tx1"/>
                  </a:solidFill>
                  <a:latin typeface="+mn-ea"/>
                  <a:ea typeface="+mn-ea"/>
                </a:rPr>
              </a:br>
              <a:r>
                <a:rPr lang="en-US" altLang="ja-JP" sz="1600" b="1" kern="1200" dirty="0">
                  <a:solidFill>
                    <a:schemeClr val="tx1"/>
                  </a:solidFill>
                  <a:latin typeface="+mn-ea"/>
                  <a:ea typeface="+mn-ea"/>
                </a:rPr>
                <a:t>69%</a:t>
              </a:r>
            </a:p>
          </p:txBody>
        </p:sp>
        <p:sp>
          <p:nvSpPr>
            <p:cNvPr id="33" name="楕円 32">
              <a:extLst>
                <a:ext uri="{FF2B5EF4-FFF2-40B4-BE49-F238E27FC236}">
                  <a16:creationId xmlns:a16="http://schemas.microsoft.com/office/drawing/2014/main" id="{105D74E3-2EB2-CEB2-1280-C926096D93F4}"/>
                </a:ext>
              </a:extLst>
            </p:cNvPr>
            <p:cNvSpPr>
              <a:spLocks/>
            </p:cNvSpPr>
            <p:nvPr/>
          </p:nvSpPr>
          <p:spPr bwMode="auto">
            <a:xfrm>
              <a:off x="5550053" y="4293065"/>
              <a:ext cx="1110352" cy="1110352"/>
            </a:xfrm>
            <a:prstGeom prst="ellipse">
              <a:avLst/>
            </a:prstGeom>
            <a:solidFill>
              <a:srgbClr val="FACEE5"/>
            </a:solidFill>
            <a:ln w="57150" cap="flat" cmpd="sng" algn="ctr">
              <a:solidFill>
                <a:srgbClr val="BC136B"/>
              </a:solid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marL="0" lvl="0" indent="0" algn="ctr" defTabSz="622300">
                <a:spcBef>
                  <a:spcPct val="0"/>
                </a:spcBef>
                <a:spcAft>
                  <a:spcPts val="0"/>
                </a:spcAft>
                <a:buNone/>
              </a:pPr>
              <a:r>
                <a:rPr lang="ja-JP" altLang="en-US" sz="1600" b="1" kern="1200" dirty="0">
                  <a:solidFill>
                    <a:schemeClr val="tx1"/>
                  </a:solidFill>
                  <a:latin typeface="+mn-ea"/>
                  <a:ea typeface="+mn-ea"/>
                </a:rPr>
                <a:t>過食症</a:t>
              </a:r>
              <a:br>
                <a:rPr lang="ja-JP" altLang="en-US" sz="1600" b="1" kern="1200" dirty="0">
                  <a:solidFill>
                    <a:schemeClr val="tx1"/>
                  </a:solidFill>
                  <a:latin typeface="+mn-ea"/>
                  <a:ea typeface="+mn-ea"/>
                </a:rPr>
              </a:br>
              <a:r>
                <a:rPr lang="en-US" altLang="ja-JP" sz="1600" b="1" kern="1200" dirty="0">
                  <a:solidFill>
                    <a:schemeClr val="tx1"/>
                  </a:solidFill>
                  <a:latin typeface="+mn-ea"/>
                  <a:ea typeface="+mn-ea"/>
                </a:rPr>
                <a:t>38%</a:t>
              </a:r>
            </a:p>
          </p:txBody>
        </p:sp>
        <p:sp>
          <p:nvSpPr>
            <p:cNvPr id="34" name="楕円 33">
              <a:extLst>
                <a:ext uri="{FF2B5EF4-FFF2-40B4-BE49-F238E27FC236}">
                  <a16:creationId xmlns:a16="http://schemas.microsoft.com/office/drawing/2014/main" id="{EAA4F5D8-34D2-64B3-CB24-868DCCDB57DE}"/>
                </a:ext>
              </a:extLst>
            </p:cNvPr>
            <p:cNvSpPr>
              <a:spLocks/>
            </p:cNvSpPr>
            <p:nvPr/>
          </p:nvSpPr>
          <p:spPr bwMode="auto">
            <a:xfrm>
              <a:off x="4290921" y="3564000"/>
              <a:ext cx="1110352" cy="1110352"/>
            </a:xfrm>
            <a:prstGeom prst="ellipse">
              <a:avLst/>
            </a:prstGeom>
            <a:solidFill>
              <a:srgbClr val="FACEE5"/>
            </a:solidFill>
            <a:ln w="57150" cap="flat" cmpd="sng" algn="ctr">
              <a:solidFill>
                <a:srgbClr val="BC136B"/>
              </a:solid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marL="0" lvl="0" indent="0" algn="ctr" defTabSz="622300">
                <a:spcBef>
                  <a:spcPct val="0"/>
                </a:spcBef>
                <a:spcAft>
                  <a:spcPts val="0"/>
                </a:spcAft>
                <a:buNone/>
              </a:pPr>
              <a:r>
                <a:rPr lang="ja-JP" altLang="en-US" sz="1600" b="1" kern="1200" dirty="0">
                  <a:solidFill>
                    <a:schemeClr val="tx1"/>
                  </a:solidFill>
                  <a:latin typeface="+mn-ea"/>
                  <a:ea typeface="+mn-ea"/>
                </a:rPr>
                <a:t>うつ病</a:t>
              </a:r>
              <a:br>
                <a:rPr lang="ja-JP" altLang="en-US" sz="1600" b="1" kern="1200" dirty="0">
                  <a:solidFill>
                    <a:schemeClr val="tx1"/>
                  </a:solidFill>
                  <a:latin typeface="+mn-ea"/>
                  <a:ea typeface="+mn-ea"/>
                </a:rPr>
              </a:br>
              <a:r>
                <a:rPr lang="en-US" altLang="ja-JP" sz="1600" b="1" kern="1200" dirty="0">
                  <a:solidFill>
                    <a:schemeClr val="tx1"/>
                  </a:solidFill>
                  <a:latin typeface="+mn-ea"/>
                  <a:ea typeface="+mn-ea"/>
                </a:rPr>
                <a:t>43%</a:t>
              </a:r>
            </a:p>
          </p:txBody>
        </p:sp>
        <p:sp>
          <p:nvSpPr>
            <p:cNvPr id="35" name="楕円 34">
              <a:extLst>
                <a:ext uri="{FF2B5EF4-FFF2-40B4-BE49-F238E27FC236}">
                  <a16:creationId xmlns:a16="http://schemas.microsoft.com/office/drawing/2014/main" id="{8EE7059D-5741-BE01-58D2-7FF7ACEB3B38}"/>
                </a:ext>
              </a:extLst>
            </p:cNvPr>
            <p:cNvSpPr>
              <a:spLocks/>
            </p:cNvSpPr>
            <p:nvPr/>
          </p:nvSpPr>
          <p:spPr bwMode="auto">
            <a:xfrm>
              <a:off x="4283086" y="2232000"/>
              <a:ext cx="1110352" cy="1110352"/>
            </a:xfrm>
            <a:prstGeom prst="ellipse">
              <a:avLst/>
            </a:prstGeom>
            <a:solidFill>
              <a:srgbClr val="FACEE5"/>
            </a:solidFill>
            <a:ln w="57150" cap="flat" cmpd="sng" algn="ctr">
              <a:solidFill>
                <a:srgbClr val="BC136B"/>
              </a:solid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marL="0" lvl="0" indent="0" algn="ctr" defTabSz="622300">
                <a:spcBef>
                  <a:spcPct val="0"/>
                </a:spcBef>
                <a:spcAft>
                  <a:spcPts val="0"/>
                </a:spcAft>
                <a:buNone/>
              </a:pPr>
              <a:r>
                <a:rPr lang="ja-JP" altLang="en-US" sz="1600" b="1" kern="1200" dirty="0">
                  <a:solidFill>
                    <a:schemeClr val="tx1"/>
                  </a:solidFill>
                  <a:latin typeface="+mn-ea"/>
                  <a:ea typeface="+mn-ea"/>
                </a:rPr>
                <a:t>不安</a:t>
              </a:r>
              <a:br>
                <a:rPr lang="ja-JP" altLang="en-US" sz="1600" b="1" kern="1200" dirty="0">
                  <a:solidFill>
                    <a:schemeClr val="tx1"/>
                  </a:solidFill>
                  <a:latin typeface="+mn-ea"/>
                  <a:ea typeface="+mn-ea"/>
                </a:rPr>
              </a:br>
              <a:r>
                <a:rPr lang="en-US" altLang="ja-JP" sz="1600" b="1" kern="1200" dirty="0">
                  <a:solidFill>
                    <a:schemeClr val="tx1"/>
                  </a:solidFill>
                  <a:latin typeface="+mn-ea"/>
                  <a:ea typeface="+mn-ea"/>
                </a:rPr>
                <a:t>50%</a:t>
              </a:r>
            </a:p>
          </p:txBody>
        </p:sp>
        <p:sp>
          <p:nvSpPr>
            <p:cNvPr id="36" name="テキスト ボックス 35">
              <a:extLst>
                <a:ext uri="{FF2B5EF4-FFF2-40B4-BE49-F238E27FC236}">
                  <a16:creationId xmlns:a16="http://schemas.microsoft.com/office/drawing/2014/main" id="{9EF0A61A-1EA3-3CAF-9C57-8CEB2D7EF41E}"/>
                </a:ext>
              </a:extLst>
            </p:cNvPr>
            <p:cNvSpPr txBox="1"/>
            <p:nvPr/>
          </p:nvSpPr>
          <p:spPr>
            <a:xfrm>
              <a:off x="5604633" y="3293953"/>
              <a:ext cx="1169005" cy="388393"/>
            </a:xfrm>
            <a:prstGeom prst="rect">
              <a:avLst/>
            </a:prstGeom>
            <a:noFill/>
          </p:spPr>
          <p:txBody>
            <a:bodyPr wrap="none" rtlCol="0">
              <a:spAutoFit/>
            </a:bodyPr>
            <a:lstStyle/>
            <a:p>
              <a:pPr marL="0" marR="0" lvl="0" indent="0" algn="ctr" defTabSz="755650" rtl="0" eaLnBrk="0" fontAlgn="base" latinLnBrk="0" hangingPunct="0">
                <a:lnSpc>
                  <a:spcPct val="90000"/>
                </a:lnSpc>
                <a:spcBef>
                  <a:spcPct val="0"/>
                </a:spcBef>
                <a:spcAft>
                  <a:spcPts val="0"/>
                </a:spcAft>
                <a:buClrTx/>
                <a:buSzTx/>
                <a:buFontTx/>
                <a:buNone/>
                <a:tabLst/>
                <a:defRPr/>
              </a:pPr>
              <a:r>
                <a:rPr kumimoji="1" lang="ja-JP" altLang="en-US" sz="2000" b="1" i="0" u="none" strike="noStrike" kern="1200" cap="none" spc="0" normalizeH="0" baseline="0" noProof="0" dirty="0">
                  <a:ln>
                    <a:noFill/>
                  </a:ln>
                  <a:solidFill>
                    <a:prstClr val="black"/>
                  </a:solidFill>
                  <a:effectLst/>
                  <a:uLnTx/>
                  <a:uFillTx/>
                  <a:latin typeface="+mn-ea"/>
                  <a:ea typeface="+mn-ea"/>
                  <a:cs typeface="+mn-cs"/>
                </a:rPr>
                <a:t>脂肪萎縮症患者</a:t>
              </a:r>
            </a:p>
          </p:txBody>
        </p:sp>
      </p:grpSp>
      <p:pic>
        <p:nvPicPr>
          <p:cNvPr id="17" name="図 16" descr="テキスト&#10;&#10;自動的に生成された説明">
            <a:extLst>
              <a:ext uri="{FF2B5EF4-FFF2-40B4-BE49-F238E27FC236}">
                <a16:creationId xmlns:a16="http://schemas.microsoft.com/office/drawing/2014/main" id="{509263EB-53DE-AE2C-B7C9-098B2D08ED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2091" y="3914629"/>
            <a:ext cx="1384104" cy="1384104"/>
          </a:xfrm>
          <a:prstGeom prst="rect">
            <a:avLst/>
          </a:prstGeom>
        </p:spPr>
      </p:pic>
      <p:grpSp>
        <p:nvGrpSpPr>
          <p:cNvPr id="12" name="グループ化 11">
            <a:extLst>
              <a:ext uri="{FF2B5EF4-FFF2-40B4-BE49-F238E27FC236}">
                <a16:creationId xmlns:a16="http://schemas.microsoft.com/office/drawing/2014/main" id="{76D27EA3-0013-AD18-9666-54EF0E097696}"/>
              </a:ext>
            </a:extLst>
          </p:cNvPr>
          <p:cNvGrpSpPr/>
          <p:nvPr/>
        </p:nvGrpSpPr>
        <p:grpSpPr>
          <a:xfrm>
            <a:off x="6301184" y="1599539"/>
            <a:ext cx="1217331" cy="1217331"/>
            <a:chOff x="6301184" y="1599539"/>
            <a:chExt cx="1217331" cy="1217331"/>
          </a:xfrm>
        </p:grpSpPr>
        <p:sp>
          <p:nvSpPr>
            <p:cNvPr id="7" name="フリーフォーム: 図形 6">
              <a:extLst>
                <a:ext uri="{FF2B5EF4-FFF2-40B4-BE49-F238E27FC236}">
                  <a16:creationId xmlns:a16="http://schemas.microsoft.com/office/drawing/2014/main" id="{8C3FBC96-B9DB-1658-3DA0-7A73E68295BE}"/>
                </a:ext>
              </a:extLst>
            </p:cNvPr>
            <p:cNvSpPr/>
            <p:nvPr/>
          </p:nvSpPr>
          <p:spPr bwMode="auto">
            <a:xfrm>
              <a:off x="6786564" y="1926431"/>
              <a:ext cx="145256" cy="123826"/>
            </a:xfrm>
            <a:custGeom>
              <a:avLst/>
              <a:gdLst>
                <a:gd name="connsiteX0" fmla="*/ 30956 w 169069"/>
                <a:gd name="connsiteY0" fmla="*/ 130969 h 130969"/>
                <a:gd name="connsiteX1" fmla="*/ 0 w 169069"/>
                <a:gd name="connsiteY1" fmla="*/ 66675 h 130969"/>
                <a:gd name="connsiteX2" fmla="*/ 128588 w 169069"/>
                <a:gd name="connsiteY2" fmla="*/ 0 h 130969"/>
                <a:gd name="connsiteX3" fmla="*/ 169069 w 169069"/>
                <a:gd name="connsiteY3" fmla="*/ 21431 h 130969"/>
                <a:gd name="connsiteX4" fmla="*/ 154781 w 169069"/>
                <a:gd name="connsiteY4" fmla="*/ 71437 h 130969"/>
                <a:gd name="connsiteX5" fmla="*/ 30956 w 169069"/>
                <a:gd name="connsiteY5" fmla="*/ 130969 h 130969"/>
                <a:gd name="connsiteX0" fmla="*/ 11906 w 150019"/>
                <a:gd name="connsiteY0" fmla="*/ 130969 h 130969"/>
                <a:gd name="connsiteX1" fmla="*/ 0 w 150019"/>
                <a:gd name="connsiteY1" fmla="*/ 50006 h 130969"/>
                <a:gd name="connsiteX2" fmla="*/ 109538 w 150019"/>
                <a:gd name="connsiteY2" fmla="*/ 0 h 130969"/>
                <a:gd name="connsiteX3" fmla="*/ 150019 w 150019"/>
                <a:gd name="connsiteY3" fmla="*/ 21431 h 130969"/>
                <a:gd name="connsiteX4" fmla="*/ 135731 w 150019"/>
                <a:gd name="connsiteY4" fmla="*/ 71437 h 130969"/>
                <a:gd name="connsiteX5" fmla="*/ 11906 w 150019"/>
                <a:gd name="connsiteY5" fmla="*/ 130969 h 130969"/>
                <a:gd name="connsiteX0" fmla="*/ 45244 w 150019"/>
                <a:gd name="connsiteY0" fmla="*/ 121444 h 121444"/>
                <a:gd name="connsiteX1" fmla="*/ 0 w 150019"/>
                <a:gd name="connsiteY1" fmla="*/ 50006 h 121444"/>
                <a:gd name="connsiteX2" fmla="*/ 109538 w 150019"/>
                <a:gd name="connsiteY2" fmla="*/ 0 h 121444"/>
                <a:gd name="connsiteX3" fmla="*/ 150019 w 150019"/>
                <a:gd name="connsiteY3" fmla="*/ 21431 h 121444"/>
                <a:gd name="connsiteX4" fmla="*/ 135731 w 150019"/>
                <a:gd name="connsiteY4" fmla="*/ 71437 h 121444"/>
                <a:gd name="connsiteX5" fmla="*/ 45244 w 150019"/>
                <a:gd name="connsiteY5" fmla="*/ 121444 h 121444"/>
                <a:gd name="connsiteX0" fmla="*/ 4763 w 150019"/>
                <a:gd name="connsiteY0" fmla="*/ 128588 h 128588"/>
                <a:gd name="connsiteX1" fmla="*/ 0 w 150019"/>
                <a:gd name="connsiteY1" fmla="*/ 50006 h 128588"/>
                <a:gd name="connsiteX2" fmla="*/ 109538 w 150019"/>
                <a:gd name="connsiteY2" fmla="*/ 0 h 128588"/>
                <a:gd name="connsiteX3" fmla="*/ 150019 w 150019"/>
                <a:gd name="connsiteY3" fmla="*/ 21431 h 128588"/>
                <a:gd name="connsiteX4" fmla="*/ 135731 w 150019"/>
                <a:gd name="connsiteY4" fmla="*/ 71437 h 128588"/>
                <a:gd name="connsiteX5" fmla="*/ 4763 w 150019"/>
                <a:gd name="connsiteY5" fmla="*/ 128588 h 128588"/>
                <a:gd name="connsiteX0" fmla="*/ 0 w 145256"/>
                <a:gd name="connsiteY0" fmla="*/ 128588 h 128588"/>
                <a:gd name="connsiteX1" fmla="*/ 7143 w 145256"/>
                <a:gd name="connsiteY1" fmla="*/ 40481 h 128588"/>
                <a:gd name="connsiteX2" fmla="*/ 104775 w 145256"/>
                <a:gd name="connsiteY2" fmla="*/ 0 h 128588"/>
                <a:gd name="connsiteX3" fmla="*/ 145256 w 145256"/>
                <a:gd name="connsiteY3" fmla="*/ 21431 h 128588"/>
                <a:gd name="connsiteX4" fmla="*/ 130968 w 145256"/>
                <a:gd name="connsiteY4" fmla="*/ 71437 h 128588"/>
                <a:gd name="connsiteX5" fmla="*/ 0 w 145256"/>
                <a:gd name="connsiteY5" fmla="*/ 128588 h 128588"/>
                <a:gd name="connsiteX0" fmla="*/ 0 w 145256"/>
                <a:gd name="connsiteY0" fmla="*/ 123826 h 123826"/>
                <a:gd name="connsiteX1" fmla="*/ 7143 w 145256"/>
                <a:gd name="connsiteY1" fmla="*/ 35719 h 123826"/>
                <a:gd name="connsiteX2" fmla="*/ 88107 w 145256"/>
                <a:gd name="connsiteY2" fmla="*/ 0 h 123826"/>
                <a:gd name="connsiteX3" fmla="*/ 145256 w 145256"/>
                <a:gd name="connsiteY3" fmla="*/ 16669 h 123826"/>
                <a:gd name="connsiteX4" fmla="*/ 130968 w 145256"/>
                <a:gd name="connsiteY4" fmla="*/ 66675 h 123826"/>
                <a:gd name="connsiteX5" fmla="*/ 0 w 145256"/>
                <a:gd name="connsiteY5" fmla="*/ 123826 h 123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256" h="123826">
                  <a:moveTo>
                    <a:pt x="0" y="123826"/>
                  </a:moveTo>
                  <a:lnTo>
                    <a:pt x="7143" y="35719"/>
                  </a:lnTo>
                  <a:lnTo>
                    <a:pt x="88107" y="0"/>
                  </a:lnTo>
                  <a:lnTo>
                    <a:pt x="145256" y="16669"/>
                  </a:lnTo>
                  <a:lnTo>
                    <a:pt x="130968" y="66675"/>
                  </a:lnTo>
                  <a:lnTo>
                    <a:pt x="0" y="123826"/>
                  </a:ln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pic>
          <p:nvPicPr>
            <p:cNvPr id="8" name="図 7" descr="光 が含まれている画像&#10;&#10;自動的に生成された説明">
              <a:extLst>
                <a:ext uri="{FF2B5EF4-FFF2-40B4-BE49-F238E27FC236}">
                  <a16:creationId xmlns:a16="http://schemas.microsoft.com/office/drawing/2014/main" id="{8DF0E742-D31D-DCAB-6D68-B3505C497C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1184" y="1599539"/>
              <a:ext cx="1217331" cy="1217331"/>
            </a:xfrm>
            <a:prstGeom prst="rect">
              <a:avLst/>
            </a:prstGeom>
          </p:spPr>
        </p:pic>
      </p:grpSp>
      <p:grpSp>
        <p:nvGrpSpPr>
          <p:cNvPr id="14" name="グループ化 13">
            <a:extLst>
              <a:ext uri="{FF2B5EF4-FFF2-40B4-BE49-F238E27FC236}">
                <a16:creationId xmlns:a16="http://schemas.microsoft.com/office/drawing/2014/main" id="{41AA332D-1147-7B78-1144-D93722DC3223}"/>
              </a:ext>
            </a:extLst>
          </p:cNvPr>
          <p:cNvGrpSpPr/>
          <p:nvPr/>
        </p:nvGrpSpPr>
        <p:grpSpPr>
          <a:xfrm>
            <a:off x="8376699" y="2047390"/>
            <a:ext cx="1318474" cy="1314094"/>
            <a:chOff x="8376699" y="2047390"/>
            <a:chExt cx="1318474" cy="1314094"/>
          </a:xfrm>
        </p:grpSpPr>
        <p:sp>
          <p:nvSpPr>
            <p:cNvPr id="9" name="フリーフォーム: 図形 8">
              <a:extLst>
                <a:ext uri="{FF2B5EF4-FFF2-40B4-BE49-F238E27FC236}">
                  <a16:creationId xmlns:a16="http://schemas.microsoft.com/office/drawing/2014/main" id="{4EF8347E-6823-60D2-CC74-4FC795AE8203}"/>
                </a:ext>
              </a:extLst>
            </p:cNvPr>
            <p:cNvSpPr/>
            <p:nvPr/>
          </p:nvSpPr>
          <p:spPr bwMode="auto">
            <a:xfrm>
              <a:off x="9039225" y="2778919"/>
              <a:ext cx="288131" cy="397669"/>
            </a:xfrm>
            <a:custGeom>
              <a:avLst/>
              <a:gdLst>
                <a:gd name="connsiteX0" fmla="*/ 0 w 288131"/>
                <a:gd name="connsiteY0" fmla="*/ 397669 h 397669"/>
                <a:gd name="connsiteX1" fmla="*/ 288131 w 288131"/>
                <a:gd name="connsiteY1" fmla="*/ 397669 h 397669"/>
                <a:gd name="connsiteX2" fmla="*/ 261938 w 288131"/>
                <a:gd name="connsiteY2" fmla="*/ 0 h 397669"/>
                <a:gd name="connsiteX3" fmla="*/ 19050 w 288131"/>
                <a:gd name="connsiteY3" fmla="*/ 7144 h 397669"/>
                <a:gd name="connsiteX4" fmla="*/ 0 w 288131"/>
                <a:gd name="connsiteY4" fmla="*/ 397669 h 397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131" h="397669">
                  <a:moveTo>
                    <a:pt x="0" y="397669"/>
                  </a:moveTo>
                  <a:lnTo>
                    <a:pt x="288131" y="397669"/>
                  </a:lnTo>
                  <a:lnTo>
                    <a:pt x="261938" y="0"/>
                  </a:lnTo>
                  <a:lnTo>
                    <a:pt x="19050" y="7144"/>
                  </a:lnTo>
                  <a:lnTo>
                    <a:pt x="0" y="397669"/>
                  </a:ln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pic>
          <p:nvPicPr>
            <p:cNvPr id="11" name="図 10" descr="暗い部屋のcg&#10;&#10;中程度の精度で自動的に生成された説明">
              <a:extLst>
                <a:ext uri="{FF2B5EF4-FFF2-40B4-BE49-F238E27FC236}">
                  <a16:creationId xmlns:a16="http://schemas.microsoft.com/office/drawing/2014/main" id="{EA9FD9DD-B46F-1FFE-B097-A3C6F40639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6699" y="2047390"/>
              <a:ext cx="1318474" cy="1314094"/>
            </a:xfrm>
            <a:prstGeom prst="rect">
              <a:avLst/>
            </a:prstGeom>
          </p:spPr>
        </p:pic>
      </p:grpSp>
      <p:grpSp>
        <p:nvGrpSpPr>
          <p:cNvPr id="18" name="グループ化 17">
            <a:extLst>
              <a:ext uri="{FF2B5EF4-FFF2-40B4-BE49-F238E27FC236}">
                <a16:creationId xmlns:a16="http://schemas.microsoft.com/office/drawing/2014/main" id="{68FBD113-F491-0255-2B6B-06AC098D0CCC}"/>
              </a:ext>
            </a:extLst>
          </p:cNvPr>
          <p:cNvGrpSpPr/>
          <p:nvPr/>
        </p:nvGrpSpPr>
        <p:grpSpPr>
          <a:xfrm>
            <a:off x="8400154" y="3985421"/>
            <a:ext cx="1318473" cy="1314093"/>
            <a:chOff x="8400154" y="3985421"/>
            <a:chExt cx="1318473" cy="1314093"/>
          </a:xfrm>
        </p:grpSpPr>
        <p:sp>
          <p:nvSpPr>
            <p:cNvPr id="16" name="フリーフォーム: 図形 15">
              <a:extLst>
                <a:ext uri="{FF2B5EF4-FFF2-40B4-BE49-F238E27FC236}">
                  <a16:creationId xmlns:a16="http://schemas.microsoft.com/office/drawing/2014/main" id="{2C33FE43-4CDD-98A6-AC52-20CBE29B577C}"/>
                </a:ext>
              </a:extLst>
            </p:cNvPr>
            <p:cNvSpPr/>
            <p:nvPr/>
          </p:nvSpPr>
          <p:spPr bwMode="auto">
            <a:xfrm>
              <a:off x="8954125" y="4427095"/>
              <a:ext cx="392242" cy="669561"/>
            </a:xfrm>
            <a:custGeom>
              <a:avLst/>
              <a:gdLst>
                <a:gd name="connsiteX0" fmla="*/ 314793 w 392242"/>
                <a:gd name="connsiteY0" fmla="*/ 669561 h 669561"/>
                <a:gd name="connsiteX1" fmla="*/ 2498 w 392242"/>
                <a:gd name="connsiteY1" fmla="*/ 667062 h 669561"/>
                <a:gd name="connsiteX2" fmla="*/ 14990 w 392242"/>
                <a:gd name="connsiteY2" fmla="*/ 439712 h 669561"/>
                <a:gd name="connsiteX3" fmla="*/ 0 w 392242"/>
                <a:gd name="connsiteY3" fmla="*/ 182380 h 669561"/>
                <a:gd name="connsiteX4" fmla="*/ 97436 w 392242"/>
                <a:gd name="connsiteY4" fmla="*/ 82446 h 669561"/>
                <a:gd name="connsiteX5" fmla="*/ 124918 w 392242"/>
                <a:gd name="connsiteY5" fmla="*/ 14990 h 669561"/>
                <a:gd name="connsiteX6" fmla="*/ 249836 w 392242"/>
                <a:gd name="connsiteY6" fmla="*/ 0 h 669561"/>
                <a:gd name="connsiteX7" fmla="*/ 292308 w 392242"/>
                <a:gd name="connsiteY7" fmla="*/ 112426 h 669561"/>
                <a:gd name="connsiteX8" fmla="*/ 392242 w 392242"/>
                <a:gd name="connsiteY8" fmla="*/ 384748 h 669561"/>
                <a:gd name="connsiteX9" fmla="*/ 342275 w 392242"/>
                <a:gd name="connsiteY9" fmla="*/ 467194 h 669561"/>
                <a:gd name="connsiteX10" fmla="*/ 327285 w 392242"/>
                <a:gd name="connsiteY10" fmla="*/ 524656 h 669561"/>
                <a:gd name="connsiteX11" fmla="*/ 304800 w 392242"/>
                <a:gd name="connsiteY11" fmla="*/ 584616 h 669561"/>
                <a:gd name="connsiteX12" fmla="*/ 314793 w 392242"/>
                <a:gd name="connsiteY12" fmla="*/ 669561 h 669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2242" h="669561">
                  <a:moveTo>
                    <a:pt x="314793" y="669561"/>
                  </a:moveTo>
                  <a:lnTo>
                    <a:pt x="2498" y="667062"/>
                  </a:lnTo>
                  <a:lnTo>
                    <a:pt x="14990" y="439712"/>
                  </a:lnTo>
                  <a:lnTo>
                    <a:pt x="0" y="182380"/>
                  </a:lnTo>
                  <a:lnTo>
                    <a:pt x="97436" y="82446"/>
                  </a:lnTo>
                  <a:lnTo>
                    <a:pt x="124918" y="14990"/>
                  </a:lnTo>
                  <a:lnTo>
                    <a:pt x="249836" y="0"/>
                  </a:lnTo>
                  <a:lnTo>
                    <a:pt x="292308" y="112426"/>
                  </a:lnTo>
                  <a:lnTo>
                    <a:pt x="392242" y="384748"/>
                  </a:lnTo>
                  <a:lnTo>
                    <a:pt x="342275" y="467194"/>
                  </a:lnTo>
                  <a:lnTo>
                    <a:pt x="327285" y="524656"/>
                  </a:lnTo>
                  <a:lnTo>
                    <a:pt x="304800" y="584616"/>
                  </a:lnTo>
                  <a:lnTo>
                    <a:pt x="314793" y="669561"/>
                  </a:ln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pic>
          <p:nvPicPr>
            <p:cNvPr id="13" name="図 12" descr="暗い, 座る, ノートパソコン が含まれている画像&#10;&#10;自動的に生成された説明">
              <a:extLst>
                <a:ext uri="{FF2B5EF4-FFF2-40B4-BE49-F238E27FC236}">
                  <a16:creationId xmlns:a16="http://schemas.microsoft.com/office/drawing/2014/main" id="{E136620D-810F-C154-323D-E18A38F2E9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00154" y="3985421"/>
              <a:ext cx="1318473" cy="1314093"/>
            </a:xfrm>
            <a:prstGeom prst="rect">
              <a:avLst/>
            </a:prstGeom>
          </p:spPr>
        </p:pic>
      </p:grpSp>
      <p:grpSp>
        <p:nvGrpSpPr>
          <p:cNvPr id="22" name="グループ化 21">
            <a:extLst>
              <a:ext uri="{FF2B5EF4-FFF2-40B4-BE49-F238E27FC236}">
                <a16:creationId xmlns:a16="http://schemas.microsoft.com/office/drawing/2014/main" id="{03E00BEE-72B0-C924-FEC2-5EE3221830DE}"/>
              </a:ext>
            </a:extLst>
          </p:cNvPr>
          <p:cNvGrpSpPr/>
          <p:nvPr/>
        </p:nvGrpSpPr>
        <p:grpSpPr>
          <a:xfrm>
            <a:off x="6025960" y="4463529"/>
            <a:ext cx="1452047" cy="1447223"/>
            <a:chOff x="6025960" y="4463529"/>
            <a:chExt cx="1452047" cy="1447223"/>
          </a:xfrm>
        </p:grpSpPr>
        <p:sp>
          <p:nvSpPr>
            <p:cNvPr id="21" name="フリーフォーム: 図形 20">
              <a:extLst>
                <a:ext uri="{FF2B5EF4-FFF2-40B4-BE49-F238E27FC236}">
                  <a16:creationId xmlns:a16="http://schemas.microsoft.com/office/drawing/2014/main" id="{ECA4956A-B933-7A4E-B1F5-D0B0581800C7}"/>
                </a:ext>
              </a:extLst>
            </p:cNvPr>
            <p:cNvSpPr/>
            <p:nvPr/>
          </p:nvSpPr>
          <p:spPr bwMode="auto">
            <a:xfrm>
              <a:off x="6763062" y="5034197"/>
              <a:ext cx="237345" cy="527154"/>
            </a:xfrm>
            <a:custGeom>
              <a:avLst/>
              <a:gdLst>
                <a:gd name="connsiteX0" fmla="*/ 187377 w 237345"/>
                <a:gd name="connsiteY0" fmla="*/ 527154 h 527154"/>
                <a:gd name="connsiteX1" fmla="*/ 222354 w 237345"/>
                <a:gd name="connsiteY1" fmla="*/ 464695 h 527154"/>
                <a:gd name="connsiteX2" fmla="*/ 227351 w 237345"/>
                <a:gd name="connsiteY2" fmla="*/ 332282 h 527154"/>
                <a:gd name="connsiteX3" fmla="*/ 237345 w 237345"/>
                <a:gd name="connsiteY3" fmla="*/ 274819 h 527154"/>
                <a:gd name="connsiteX4" fmla="*/ 192374 w 237345"/>
                <a:gd name="connsiteY4" fmla="*/ 132413 h 527154"/>
                <a:gd name="connsiteX5" fmla="*/ 152400 w 237345"/>
                <a:gd name="connsiteY5" fmla="*/ 74951 h 527154"/>
                <a:gd name="connsiteX6" fmla="*/ 114925 w 237345"/>
                <a:gd name="connsiteY6" fmla="*/ 0 h 527154"/>
                <a:gd name="connsiteX7" fmla="*/ 37476 w 237345"/>
                <a:gd name="connsiteY7" fmla="*/ 2498 h 527154"/>
                <a:gd name="connsiteX8" fmla="*/ 14990 w 237345"/>
                <a:gd name="connsiteY8" fmla="*/ 74951 h 527154"/>
                <a:gd name="connsiteX9" fmla="*/ 0 w 237345"/>
                <a:gd name="connsiteY9" fmla="*/ 229849 h 527154"/>
                <a:gd name="connsiteX10" fmla="*/ 187377 w 237345"/>
                <a:gd name="connsiteY10" fmla="*/ 527154 h 527154"/>
                <a:gd name="connsiteX0" fmla="*/ 187377 w 237345"/>
                <a:gd name="connsiteY0" fmla="*/ 527154 h 527154"/>
                <a:gd name="connsiteX1" fmla="*/ 222354 w 237345"/>
                <a:gd name="connsiteY1" fmla="*/ 464695 h 527154"/>
                <a:gd name="connsiteX2" fmla="*/ 227351 w 237345"/>
                <a:gd name="connsiteY2" fmla="*/ 332282 h 527154"/>
                <a:gd name="connsiteX3" fmla="*/ 237345 w 237345"/>
                <a:gd name="connsiteY3" fmla="*/ 274819 h 527154"/>
                <a:gd name="connsiteX4" fmla="*/ 192374 w 237345"/>
                <a:gd name="connsiteY4" fmla="*/ 132413 h 527154"/>
                <a:gd name="connsiteX5" fmla="*/ 152400 w 237345"/>
                <a:gd name="connsiteY5" fmla="*/ 74951 h 527154"/>
                <a:gd name="connsiteX6" fmla="*/ 114925 w 237345"/>
                <a:gd name="connsiteY6" fmla="*/ 0 h 527154"/>
                <a:gd name="connsiteX7" fmla="*/ 37476 w 237345"/>
                <a:gd name="connsiteY7" fmla="*/ 2498 h 527154"/>
                <a:gd name="connsiteX8" fmla="*/ 7495 w 237345"/>
                <a:gd name="connsiteY8" fmla="*/ 84944 h 527154"/>
                <a:gd name="connsiteX9" fmla="*/ 0 w 237345"/>
                <a:gd name="connsiteY9" fmla="*/ 229849 h 527154"/>
                <a:gd name="connsiteX10" fmla="*/ 187377 w 237345"/>
                <a:gd name="connsiteY10" fmla="*/ 527154 h 527154"/>
                <a:gd name="connsiteX0" fmla="*/ 187377 w 237345"/>
                <a:gd name="connsiteY0" fmla="*/ 527154 h 527154"/>
                <a:gd name="connsiteX1" fmla="*/ 222354 w 237345"/>
                <a:gd name="connsiteY1" fmla="*/ 464695 h 527154"/>
                <a:gd name="connsiteX2" fmla="*/ 227351 w 237345"/>
                <a:gd name="connsiteY2" fmla="*/ 332282 h 527154"/>
                <a:gd name="connsiteX3" fmla="*/ 237345 w 237345"/>
                <a:gd name="connsiteY3" fmla="*/ 274819 h 527154"/>
                <a:gd name="connsiteX4" fmla="*/ 192374 w 237345"/>
                <a:gd name="connsiteY4" fmla="*/ 132413 h 527154"/>
                <a:gd name="connsiteX5" fmla="*/ 152400 w 237345"/>
                <a:gd name="connsiteY5" fmla="*/ 74951 h 527154"/>
                <a:gd name="connsiteX6" fmla="*/ 114925 w 237345"/>
                <a:gd name="connsiteY6" fmla="*/ 0 h 527154"/>
                <a:gd name="connsiteX7" fmla="*/ 49968 w 237345"/>
                <a:gd name="connsiteY7" fmla="*/ 2498 h 527154"/>
                <a:gd name="connsiteX8" fmla="*/ 7495 w 237345"/>
                <a:gd name="connsiteY8" fmla="*/ 84944 h 527154"/>
                <a:gd name="connsiteX9" fmla="*/ 0 w 237345"/>
                <a:gd name="connsiteY9" fmla="*/ 229849 h 527154"/>
                <a:gd name="connsiteX10" fmla="*/ 187377 w 237345"/>
                <a:gd name="connsiteY10" fmla="*/ 527154 h 527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7345" h="527154">
                  <a:moveTo>
                    <a:pt x="187377" y="527154"/>
                  </a:moveTo>
                  <a:lnTo>
                    <a:pt x="222354" y="464695"/>
                  </a:lnTo>
                  <a:lnTo>
                    <a:pt x="227351" y="332282"/>
                  </a:lnTo>
                  <a:lnTo>
                    <a:pt x="237345" y="274819"/>
                  </a:lnTo>
                  <a:lnTo>
                    <a:pt x="192374" y="132413"/>
                  </a:lnTo>
                  <a:lnTo>
                    <a:pt x="152400" y="74951"/>
                  </a:lnTo>
                  <a:lnTo>
                    <a:pt x="114925" y="0"/>
                  </a:lnTo>
                  <a:lnTo>
                    <a:pt x="49968" y="2498"/>
                  </a:lnTo>
                  <a:lnTo>
                    <a:pt x="7495" y="84944"/>
                  </a:lnTo>
                  <a:lnTo>
                    <a:pt x="0" y="229849"/>
                  </a:lnTo>
                  <a:lnTo>
                    <a:pt x="187377" y="527154"/>
                  </a:ln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pic>
          <p:nvPicPr>
            <p:cNvPr id="15" name="図 14" descr="光, 暗い が含まれている画像&#10;&#10;自動的に生成された説明">
              <a:extLst>
                <a:ext uri="{FF2B5EF4-FFF2-40B4-BE49-F238E27FC236}">
                  <a16:creationId xmlns:a16="http://schemas.microsoft.com/office/drawing/2014/main" id="{7B742364-1BE3-4287-9C69-4144E3BBFBE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25960" y="4463529"/>
              <a:ext cx="1452047" cy="1447223"/>
            </a:xfrm>
            <a:prstGeom prst="rect">
              <a:avLst/>
            </a:prstGeom>
          </p:spPr>
        </p:pic>
      </p:grpSp>
      <p:grpSp>
        <p:nvGrpSpPr>
          <p:cNvPr id="26" name="グループ化 25">
            <a:extLst>
              <a:ext uri="{FF2B5EF4-FFF2-40B4-BE49-F238E27FC236}">
                <a16:creationId xmlns:a16="http://schemas.microsoft.com/office/drawing/2014/main" id="{9768F5EE-90DC-5353-3CD3-39804ECA13D1}"/>
              </a:ext>
            </a:extLst>
          </p:cNvPr>
          <p:cNvGrpSpPr/>
          <p:nvPr/>
        </p:nvGrpSpPr>
        <p:grpSpPr>
          <a:xfrm>
            <a:off x="2312091" y="2012173"/>
            <a:ext cx="1487407" cy="1482466"/>
            <a:chOff x="2312091" y="2012173"/>
            <a:chExt cx="1487407" cy="1482466"/>
          </a:xfrm>
        </p:grpSpPr>
        <p:sp>
          <p:nvSpPr>
            <p:cNvPr id="23" name="フリーフォーム: 図形 22">
              <a:extLst>
                <a:ext uri="{FF2B5EF4-FFF2-40B4-BE49-F238E27FC236}">
                  <a16:creationId xmlns:a16="http://schemas.microsoft.com/office/drawing/2014/main" id="{5227CF41-EEB0-F1D7-8035-3951CB98C3E8}"/>
                </a:ext>
              </a:extLst>
            </p:cNvPr>
            <p:cNvSpPr/>
            <p:nvPr/>
          </p:nvSpPr>
          <p:spPr bwMode="auto">
            <a:xfrm>
              <a:off x="2895600" y="2628272"/>
              <a:ext cx="479685" cy="612101"/>
            </a:xfrm>
            <a:custGeom>
              <a:avLst/>
              <a:gdLst>
                <a:gd name="connsiteX0" fmla="*/ 44970 w 479685"/>
                <a:gd name="connsiteY0" fmla="*/ 609600 h 609600"/>
                <a:gd name="connsiteX1" fmla="*/ 0 w 479685"/>
                <a:gd name="connsiteY1" fmla="*/ 257331 h 609600"/>
                <a:gd name="connsiteX2" fmla="*/ 79948 w 479685"/>
                <a:gd name="connsiteY2" fmla="*/ 107429 h 609600"/>
                <a:gd name="connsiteX3" fmla="*/ 134911 w 479685"/>
                <a:gd name="connsiteY3" fmla="*/ 59960 h 609600"/>
                <a:gd name="connsiteX4" fmla="*/ 174885 w 479685"/>
                <a:gd name="connsiteY4" fmla="*/ 0 h 609600"/>
                <a:gd name="connsiteX5" fmla="*/ 329784 w 479685"/>
                <a:gd name="connsiteY5" fmla="*/ 9993 h 609600"/>
                <a:gd name="connsiteX6" fmla="*/ 422223 w 479685"/>
                <a:gd name="connsiteY6" fmla="*/ 199869 h 609600"/>
                <a:gd name="connsiteX7" fmla="*/ 479685 w 479685"/>
                <a:gd name="connsiteY7" fmla="*/ 334780 h 609600"/>
                <a:gd name="connsiteX8" fmla="*/ 462197 w 479685"/>
                <a:gd name="connsiteY8" fmla="*/ 604603 h 609600"/>
                <a:gd name="connsiteX9" fmla="*/ 44970 w 479685"/>
                <a:gd name="connsiteY9" fmla="*/ 609600 h 609600"/>
                <a:gd name="connsiteX0" fmla="*/ 44970 w 479685"/>
                <a:gd name="connsiteY0" fmla="*/ 609600 h 609600"/>
                <a:gd name="connsiteX1" fmla="*/ 0 w 479685"/>
                <a:gd name="connsiteY1" fmla="*/ 257331 h 609600"/>
                <a:gd name="connsiteX2" fmla="*/ 79948 w 479685"/>
                <a:gd name="connsiteY2" fmla="*/ 107429 h 609600"/>
                <a:gd name="connsiteX3" fmla="*/ 134911 w 479685"/>
                <a:gd name="connsiteY3" fmla="*/ 59960 h 609600"/>
                <a:gd name="connsiteX4" fmla="*/ 174885 w 479685"/>
                <a:gd name="connsiteY4" fmla="*/ 0 h 609600"/>
                <a:gd name="connsiteX5" fmla="*/ 329784 w 479685"/>
                <a:gd name="connsiteY5" fmla="*/ 9993 h 609600"/>
                <a:gd name="connsiteX6" fmla="*/ 219855 w 479685"/>
                <a:gd name="connsiteY6" fmla="*/ 232347 h 609600"/>
                <a:gd name="connsiteX7" fmla="*/ 479685 w 479685"/>
                <a:gd name="connsiteY7" fmla="*/ 334780 h 609600"/>
                <a:gd name="connsiteX8" fmla="*/ 462197 w 479685"/>
                <a:gd name="connsiteY8" fmla="*/ 604603 h 609600"/>
                <a:gd name="connsiteX9" fmla="*/ 44970 w 479685"/>
                <a:gd name="connsiteY9" fmla="*/ 609600 h 609600"/>
                <a:gd name="connsiteX0" fmla="*/ 44970 w 479685"/>
                <a:gd name="connsiteY0" fmla="*/ 609600 h 609600"/>
                <a:gd name="connsiteX1" fmla="*/ 0 w 479685"/>
                <a:gd name="connsiteY1" fmla="*/ 257331 h 609600"/>
                <a:gd name="connsiteX2" fmla="*/ 79948 w 479685"/>
                <a:gd name="connsiteY2" fmla="*/ 107429 h 609600"/>
                <a:gd name="connsiteX3" fmla="*/ 134911 w 479685"/>
                <a:gd name="connsiteY3" fmla="*/ 59960 h 609600"/>
                <a:gd name="connsiteX4" fmla="*/ 174885 w 479685"/>
                <a:gd name="connsiteY4" fmla="*/ 0 h 609600"/>
                <a:gd name="connsiteX5" fmla="*/ 329784 w 479685"/>
                <a:gd name="connsiteY5" fmla="*/ 9993 h 609600"/>
                <a:gd name="connsiteX6" fmla="*/ 412229 w 479685"/>
                <a:gd name="connsiteY6" fmla="*/ 177383 h 609600"/>
                <a:gd name="connsiteX7" fmla="*/ 479685 w 479685"/>
                <a:gd name="connsiteY7" fmla="*/ 334780 h 609600"/>
                <a:gd name="connsiteX8" fmla="*/ 462197 w 479685"/>
                <a:gd name="connsiteY8" fmla="*/ 604603 h 609600"/>
                <a:gd name="connsiteX9" fmla="*/ 44970 w 479685"/>
                <a:gd name="connsiteY9" fmla="*/ 609600 h 609600"/>
                <a:gd name="connsiteX0" fmla="*/ 44970 w 479685"/>
                <a:gd name="connsiteY0" fmla="*/ 609600 h 609600"/>
                <a:gd name="connsiteX1" fmla="*/ 0 w 479685"/>
                <a:gd name="connsiteY1" fmla="*/ 257331 h 609600"/>
                <a:gd name="connsiteX2" fmla="*/ 79948 w 479685"/>
                <a:gd name="connsiteY2" fmla="*/ 107429 h 609600"/>
                <a:gd name="connsiteX3" fmla="*/ 134911 w 479685"/>
                <a:gd name="connsiteY3" fmla="*/ 59960 h 609600"/>
                <a:gd name="connsiteX4" fmla="*/ 174885 w 479685"/>
                <a:gd name="connsiteY4" fmla="*/ 0 h 609600"/>
                <a:gd name="connsiteX5" fmla="*/ 329784 w 479685"/>
                <a:gd name="connsiteY5" fmla="*/ 9993 h 609600"/>
                <a:gd name="connsiteX6" fmla="*/ 412229 w 479685"/>
                <a:gd name="connsiteY6" fmla="*/ 177383 h 609600"/>
                <a:gd name="connsiteX7" fmla="*/ 372256 w 479685"/>
                <a:gd name="connsiteY7" fmla="*/ 102433 h 609600"/>
                <a:gd name="connsiteX8" fmla="*/ 479685 w 479685"/>
                <a:gd name="connsiteY8" fmla="*/ 334780 h 609600"/>
                <a:gd name="connsiteX9" fmla="*/ 462197 w 479685"/>
                <a:gd name="connsiteY9" fmla="*/ 604603 h 609600"/>
                <a:gd name="connsiteX10" fmla="*/ 44970 w 479685"/>
                <a:gd name="connsiteY10" fmla="*/ 609600 h 609600"/>
                <a:gd name="connsiteX0" fmla="*/ 44970 w 479685"/>
                <a:gd name="connsiteY0" fmla="*/ 609600 h 609600"/>
                <a:gd name="connsiteX1" fmla="*/ 0 w 479685"/>
                <a:gd name="connsiteY1" fmla="*/ 257331 h 609600"/>
                <a:gd name="connsiteX2" fmla="*/ 79948 w 479685"/>
                <a:gd name="connsiteY2" fmla="*/ 107429 h 609600"/>
                <a:gd name="connsiteX3" fmla="*/ 134911 w 479685"/>
                <a:gd name="connsiteY3" fmla="*/ 59960 h 609600"/>
                <a:gd name="connsiteX4" fmla="*/ 174885 w 479685"/>
                <a:gd name="connsiteY4" fmla="*/ 0 h 609600"/>
                <a:gd name="connsiteX5" fmla="*/ 329784 w 479685"/>
                <a:gd name="connsiteY5" fmla="*/ 9993 h 609600"/>
                <a:gd name="connsiteX6" fmla="*/ 412229 w 479685"/>
                <a:gd name="connsiteY6" fmla="*/ 177383 h 609600"/>
                <a:gd name="connsiteX7" fmla="*/ 462197 w 479685"/>
                <a:gd name="connsiteY7" fmla="*/ 189875 h 609600"/>
                <a:gd name="connsiteX8" fmla="*/ 479685 w 479685"/>
                <a:gd name="connsiteY8" fmla="*/ 334780 h 609600"/>
                <a:gd name="connsiteX9" fmla="*/ 462197 w 479685"/>
                <a:gd name="connsiteY9" fmla="*/ 604603 h 609600"/>
                <a:gd name="connsiteX10" fmla="*/ 44970 w 479685"/>
                <a:gd name="connsiteY10" fmla="*/ 609600 h 609600"/>
                <a:gd name="connsiteX0" fmla="*/ 44970 w 479685"/>
                <a:gd name="connsiteY0" fmla="*/ 609600 h 609600"/>
                <a:gd name="connsiteX1" fmla="*/ 0 w 479685"/>
                <a:gd name="connsiteY1" fmla="*/ 257331 h 609600"/>
                <a:gd name="connsiteX2" fmla="*/ 79948 w 479685"/>
                <a:gd name="connsiteY2" fmla="*/ 107429 h 609600"/>
                <a:gd name="connsiteX3" fmla="*/ 134911 w 479685"/>
                <a:gd name="connsiteY3" fmla="*/ 59960 h 609600"/>
                <a:gd name="connsiteX4" fmla="*/ 174885 w 479685"/>
                <a:gd name="connsiteY4" fmla="*/ 0 h 609600"/>
                <a:gd name="connsiteX5" fmla="*/ 329784 w 479685"/>
                <a:gd name="connsiteY5" fmla="*/ 9993 h 609600"/>
                <a:gd name="connsiteX6" fmla="*/ 319790 w 479685"/>
                <a:gd name="connsiteY6" fmla="*/ 122419 h 609600"/>
                <a:gd name="connsiteX7" fmla="*/ 462197 w 479685"/>
                <a:gd name="connsiteY7" fmla="*/ 189875 h 609600"/>
                <a:gd name="connsiteX8" fmla="*/ 479685 w 479685"/>
                <a:gd name="connsiteY8" fmla="*/ 334780 h 609600"/>
                <a:gd name="connsiteX9" fmla="*/ 462197 w 479685"/>
                <a:gd name="connsiteY9" fmla="*/ 604603 h 609600"/>
                <a:gd name="connsiteX10" fmla="*/ 44970 w 479685"/>
                <a:gd name="connsiteY10" fmla="*/ 609600 h 609600"/>
                <a:gd name="connsiteX0" fmla="*/ 44970 w 479685"/>
                <a:gd name="connsiteY0" fmla="*/ 609600 h 609600"/>
                <a:gd name="connsiteX1" fmla="*/ 0 w 479685"/>
                <a:gd name="connsiteY1" fmla="*/ 257331 h 609600"/>
                <a:gd name="connsiteX2" fmla="*/ 79948 w 479685"/>
                <a:gd name="connsiteY2" fmla="*/ 107429 h 609600"/>
                <a:gd name="connsiteX3" fmla="*/ 134911 w 479685"/>
                <a:gd name="connsiteY3" fmla="*/ 59960 h 609600"/>
                <a:gd name="connsiteX4" fmla="*/ 174885 w 479685"/>
                <a:gd name="connsiteY4" fmla="*/ 0 h 609600"/>
                <a:gd name="connsiteX5" fmla="*/ 329784 w 479685"/>
                <a:gd name="connsiteY5" fmla="*/ 9993 h 609600"/>
                <a:gd name="connsiteX6" fmla="*/ 319790 w 479685"/>
                <a:gd name="connsiteY6" fmla="*/ 122419 h 609600"/>
                <a:gd name="connsiteX7" fmla="*/ 419725 w 479685"/>
                <a:gd name="connsiteY7" fmla="*/ 144904 h 609600"/>
                <a:gd name="connsiteX8" fmla="*/ 479685 w 479685"/>
                <a:gd name="connsiteY8" fmla="*/ 334780 h 609600"/>
                <a:gd name="connsiteX9" fmla="*/ 462197 w 479685"/>
                <a:gd name="connsiteY9" fmla="*/ 604603 h 609600"/>
                <a:gd name="connsiteX10" fmla="*/ 44970 w 479685"/>
                <a:gd name="connsiteY10" fmla="*/ 609600 h 609600"/>
                <a:gd name="connsiteX0" fmla="*/ 44970 w 479685"/>
                <a:gd name="connsiteY0" fmla="*/ 609600 h 609600"/>
                <a:gd name="connsiteX1" fmla="*/ 0 w 479685"/>
                <a:gd name="connsiteY1" fmla="*/ 257331 h 609600"/>
                <a:gd name="connsiteX2" fmla="*/ 79948 w 479685"/>
                <a:gd name="connsiteY2" fmla="*/ 107429 h 609600"/>
                <a:gd name="connsiteX3" fmla="*/ 134911 w 479685"/>
                <a:gd name="connsiteY3" fmla="*/ 59960 h 609600"/>
                <a:gd name="connsiteX4" fmla="*/ 174885 w 479685"/>
                <a:gd name="connsiteY4" fmla="*/ 0 h 609600"/>
                <a:gd name="connsiteX5" fmla="*/ 294807 w 479685"/>
                <a:gd name="connsiteY5" fmla="*/ 2497 h 609600"/>
                <a:gd name="connsiteX6" fmla="*/ 319790 w 479685"/>
                <a:gd name="connsiteY6" fmla="*/ 122419 h 609600"/>
                <a:gd name="connsiteX7" fmla="*/ 419725 w 479685"/>
                <a:gd name="connsiteY7" fmla="*/ 144904 h 609600"/>
                <a:gd name="connsiteX8" fmla="*/ 479685 w 479685"/>
                <a:gd name="connsiteY8" fmla="*/ 334780 h 609600"/>
                <a:gd name="connsiteX9" fmla="*/ 462197 w 479685"/>
                <a:gd name="connsiteY9" fmla="*/ 604603 h 609600"/>
                <a:gd name="connsiteX10" fmla="*/ 44970 w 479685"/>
                <a:gd name="connsiteY10" fmla="*/ 609600 h 609600"/>
                <a:gd name="connsiteX0" fmla="*/ 44970 w 479685"/>
                <a:gd name="connsiteY0" fmla="*/ 609600 h 609600"/>
                <a:gd name="connsiteX1" fmla="*/ 0 w 479685"/>
                <a:gd name="connsiteY1" fmla="*/ 257331 h 609600"/>
                <a:gd name="connsiteX2" fmla="*/ 79948 w 479685"/>
                <a:gd name="connsiteY2" fmla="*/ 107429 h 609600"/>
                <a:gd name="connsiteX3" fmla="*/ 134911 w 479685"/>
                <a:gd name="connsiteY3" fmla="*/ 59960 h 609600"/>
                <a:gd name="connsiteX4" fmla="*/ 174885 w 479685"/>
                <a:gd name="connsiteY4" fmla="*/ 0 h 609600"/>
                <a:gd name="connsiteX5" fmla="*/ 294807 w 479685"/>
                <a:gd name="connsiteY5" fmla="*/ 2497 h 609600"/>
                <a:gd name="connsiteX6" fmla="*/ 307298 w 479685"/>
                <a:gd name="connsiteY6" fmla="*/ 119921 h 609600"/>
                <a:gd name="connsiteX7" fmla="*/ 419725 w 479685"/>
                <a:gd name="connsiteY7" fmla="*/ 144904 h 609600"/>
                <a:gd name="connsiteX8" fmla="*/ 479685 w 479685"/>
                <a:gd name="connsiteY8" fmla="*/ 334780 h 609600"/>
                <a:gd name="connsiteX9" fmla="*/ 462197 w 479685"/>
                <a:gd name="connsiteY9" fmla="*/ 604603 h 609600"/>
                <a:gd name="connsiteX10" fmla="*/ 44970 w 479685"/>
                <a:gd name="connsiteY10" fmla="*/ 609600 h 609600"/>
                <a:gd name="connsiteX0" fmla="*/ 44970 w 479685"/>
                <a:gd name="connsiteY0" fmla="*/ 609600 h 609600"/>
                <a:gd name="connsiteX1" fmla="*/ 0 w 479685"/>
                <a:gd name="connsiteY1" fmla="*/ 257331 h 609600"/>
                <a:gd name="connsiteX2" fmla="*/ 79948 w 479685"/>
                <a:gd name="connsiteY2" fmla="*/ 107429 h 609600"/>
                <a:gd name="connsiteX3" fmla="*/ 134911 w 479685"/>
                <a:gd name="connsiteY3" fmla="*/ 59960 h 609600"/>
                <a:gd name="connsiteX4" fmla="*/ 174885 w 479685"/>
                <a:gd name="connsiteY4" fmla="*/ 0 h 609600"/>
                <a:gd name="connsiteX5" fmla="*/ 294807 w 479685"/>
                <a:gd name="connsiteY5" fmla="*/ 2497 h 609600"/>
                <a:gd name="connsiteX6" fmla="*/ 319790 w 479685"/>
                <a:gd name="connsiteY6" fmla="*/ 117423 h 609600"/>
                <a:gd name="connsiteX7" fmla="*/ 419725 w 479685"/>
                <a:gd name="connsiteY7" fmla="*/ 144904 h 609600"/>
                <a:gd name="connsiteX8" fmla="*/ 479685 w 479685"/>
                <a:gd name="connsiteY8" fmla="*/ 334780 h 609600"/>
                <a:gd name="connsiteX9" fmla="*/ 462197 w 479685"/>
                <a:gd name="connsiteY9" fmla="*/ 604603 h 609600"/>
                <a:gd name="connsiteX10" fmla="*/ 44970 w 479685"/>
                <a:gd name="connsiteY10" fmla="*/ 609600 h 609600"/>
                <a:gd name="connsiteX0" fmla="*/ 44970 w 479685"/>
                <a:gd name="connsiteY0" fmla="*/ 609602 h 609602"/>
                <a:gd name="connsiteX1" fmla="*/ 0 w 479685"/>
                <a:gd name="connsiteY1" fmla="*/ 257333 h 609602"/>
                <a:gd name="connsiteX2" fmla="*/ 79948 w 479685"/>
                <a:gd name="connsiteY2" fmla="*/ 107431 h 609602"/>
                <a:gd name="connsiteX3" fmla="*/ 134911 w 479685"/>
                <a:gd name="connsiteY3" fmla="*/ 59962 h 609602"/>
                <a:gd name="connsiteX4" fmla="*/ 174885 w 479685"/>
                <a:gd name="connsiteY4" fmla="*/ 2 h 609602"/>
                <a:gd name="connsiteX5" fmla="*/ 279817 w 479685"/>
                <a:gd name="connsiteY5" fmla="*/ 0 h 609602"/>
                <a:gd name="connsiteX6" fmla="*/ 319790 w 479685"/>
                <a:gd name="connsiteY6" fmla="*/ 117425 h 609602"/>
                <a:gd name="connsiteX7" fmla="*/ 419725 w 479685"/>
                <a:gd name="connsiteY7" fmla="*/ 144906 h 609602"/>
                <a:gd name="connsiteX8" fmla="*/ 479685 w 479685"/>
                <a:gd name="connsiteY8" fmla="*/ 334782 h 609602"/>
                <a:gd name="connsiteX9" fmla="*/ 462197 w 479685"/>
                <a:gd name="connsiteY9" fmla="*/ 604605 h 609602"/>
                <a:gd name="connsiteX10" fmla="*/ 44970 w 479685"/>
                <a:gd name="connsiteY10" fmla="*/ 609602 h 609602"/>
                <a:gd name="connsiteX0" fmla="*/ 44970 w 479685"/>
                <a:gd name="connsiteY0" fmla="*/ 609602 h 609602"/>
                <a:gd name="connsiteX1" fmla="*/ 0 w 479685"/>
                <a:gd name="connsiteY1" fmla="*/ 257333 h 609602"/>
                <a:gd name="connsiteX2" fmla="*/ 79948 w 479685"/>
                <a:gd name="connsiteY2" fmla="*/ 107431 h 609602"/>
                <a:gd name="connsiteX3" fmla="*/ 134911 w 479685"/>
                <a:gd name="connsiteY3" fmla="*/ 59962 h 609602"/>
                <a:gd name="connsiteX4" fmla="*/ 174885 w 479685"/>
                <a:gd name="connsiteY4" fmla="*/ 2 h 609602"/>
                <a:gd name="connsiteX5" fmla="*/ 279817 w 479685"/>
                <a:gd name="connsiteY5" fmla="*/ 0 h 609602"/>
                <a:gd name="connsiteX6" fmla="*/ 342275 w 479685"/>
                <a:gd name="connsiteY6" fmla="*/ 112428 h 609602"/>
                <a:gd name="connsiteX7" fmla="*/ 419725 w 479685"/>
                <a:gd name="connsiteY7" fmla="*/ 144906 h 609602"/>
                <a:gd name="connsiteX8" fmla="*/ 479685 w 479685"/>
                <a:gd name="connsiteY8" fmla="*/ 334782 h 609602"/>
                <a:gd name="connsiteX9" fmla="*/ 462197 w 479685"/>
                <a:gd name="connsiteY9" fmla="*/ 604605 h 609602"/>
                <a:gd name="connsiteX10" fmla="*/ 44970 w 479685"/>
                <a:gd name="connsiteY10" fmla="*/ 609602 h 609602"/>
                <a:gd name="connsiteX0" fmla="*/ 44970 w 479685"/>
                <a:gd name="connsiteY0" fmla="*/ 612101 h 612101"/>
                <a:gd name="connsiteX1" fmla="*/ 0 w 479685"/>
                <a:gd name="connsiteY1" fmla="*/ 259832 h 612101"/>
                <a:gd name="connsiteX2" fmla="*/ 79948 w 479685"/>
                <a:gd name="connsiteY2" fmla="*/ 109930 h 612101"/>
                <a:gd name="connsiteX3" fmla="*/ 134911 w 479685"/>
                <a:gd name="connsiteY3" fmla="*/ 62461 h 612101"/>
                <a:gd name="connsiteX4" fmla="*/ 174885 w 479685"/>
                <a:gd name="connsiteY4" fmla="*/ 2501 h 612101"/>
                <a:gd name="connsiteX5" fmla="*/ 307299 w 479685"/>
                <a:gd name="connsiteY5" fmla="*/ 0 h 612101"/>
                <a:gd name="connsiteX6" fmla="*/ 342275 w 479685"/>
                <a:gd name="connsiteY6" fmla="*/ 114927 h 612101"/>
                <a:gd name="connsiteX7" fmla="*/ 419725 w 479685"/>
                <a:gd name="connsiteY7" fmla="*/ 147405 h 612101"/>
                <a:gd name="connsiteX8" fmla="*/ 479685 w 479685"/>
                <a:gd name="connsiteY8" fmla="*/ 337281 h 612101"/>
                <a:gd name="connsiteX9" fmla="*/ 462197 w 479685"/>
                <a:gd name="connsiteY9" fmla="*/ 607104 h 612101"/>
                <a:gd name="connsiteX10" fmla="*/ 44970 w 479685"/>
                <a:gd name="connsiteY10" fmla="*/ 612101 h 612101"/>
                <a:gd name="connsiteX0" fmla="*/ 44970 w 479685"/>
                <a:gd name="connsiteY0" fmla="*/ 612101 h 612101"/>
                <a:gd name="connsiteX1" fmla="*/ 0 w 479685"/>
                <a:gd name="connsiteY1" fmla="*/ 259832 h 612101"/>
                <a:gd name="connsiteX2" fmla="*/ 79948 w 479685"/>
                <a:gd name="connsiteY2" fmla="*/ 109930 h 612101"/>
                <a:gd name="connsiteX3" fmla="*/ 134911 w 479685"/>
                <a:gd name="connsiteY3" fmla="*/ 62461 h 612101"/>
                <a:gd name="connsiteX4" fmla="*/ 174885 w 479685"/>
                <a:gd name="connsiteY4" fmla="*/ 2501 h 612101"/>
                <a:gd name="connsiteX5" fmla="*/ 307299 w 479685"/>
                <a:gd name="connsiteY5" fmla="*/ 0 h 612101"/>
                <a:gd name="connsiteX6" fmla="*/ 347272 w 479685"/>
                <a:gd name="connsiteY6" fmla="*/ 112428 h 612101"/>
                <a:gd name="connsiteX7" fmla="*/ 419725 w 479685"/>
                <a:gd name="connsiteY7" fmla="*/ 147405 h 612101"/>
                <a:gd name="connsiteX8" fmla="*/ 479685 w 479685"/>
                <a:gd name="connsiteY8" fmla="*/ 337281 h 612101"/>
                <a:gd name="connsiteX9" fmla="*/ 462197 w 479685"/>
                <a:gd name="connsiteY9" fmla="*/ 607104 h 612101"/>
                <a:gd name="connsiteX10" fmla="*/ 44970 w 479685"/>
                <a:gd name="connsiteY10" fmla="*/ 612101 h 61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9685" h="612101">
                  <a:moveTo>
                    <a:pt x="44970" y="612101"/>
                  </a:moveTo>
                  <a:lnTo>
                    <a:pt x="0" y="259832"/>
                  </a:lnTo>
                  <a:lnTo>
                    <a:pt x="79948" y="109930"/>
                  </a:lnTo>
                  <a:lnTo>
                    <a:pt x="134911" y="62461"/>
                  </a:lnTo>
                  <a:lnTo>
                    <a:pt x="174885" y="2501"/>
                  </a:lnTo>
                  <a:lnTo>
                    <a:pt x="307299" y="0"/>
                  </a:lnTo>
                  <a:lnTo>
                    <a:pt x="347272" y="112428"/>
                  </a:lnTo>
                  <a:lnTo>
                    <a:pt x="419725" y="147405"/>
                  </a:lnTo>
                  <a:lnTo>
                    <a:pt x="479685" y="337281"/>
                  </a:lnTo>
                  <a:lnTo>
                    <a:pt x="462197" y="607104"/>
                  </a:lnTo>
                  <a:lnTo>
                    <a:pt x="44970" y="612101"/>
                  </a:ln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pic>
          <p:nvPicPr>
            <p:cNvPr id="19" name="図 18" descr="黒い背景と白い文字&#10;&#10;自動的に生成された説明">
              <a:extLst>
                <a:ext uri="{FF2B5EF4-FFF2-40B4-BE49-F238E27FC236}">
                  <a16:creationId xmlns:a16="http://schemas.microsoft.com/office/drawing/2014/main" id="{A351F2BD-F3BB-978F-3AF6-F8A74C2D32E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12091" y="2012173"/>
              <a:ext cx="1487407" cy="1482466"/>
            </a:xfrm>
            <a:prstGeom prst="rect">
              <a:avLst/>
            </a:prstGeom>
          </p:spPr>
        </p:pic>
      </p:grpSp>
    </p:spTree>
    <p:extLst>
      <p:ext uri="{BB962C8B-B14F-4D97-AF65-F5344CB8AC3E}">
        <p14:creationId xmlns:p14="http://schemas.microsoft.com/office/powerpoint/2010/main" val="2723884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D7EA8-9117-133F-9364-CC0AE28A45B0}"/>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3F1334AE-8FDB-1574-32D3-213651AF14F9}"/>
              </a:ext>
            </a:extLst>
          </p:cNvPr>
          <p:cNvSpPr>
            <a:spLocks noGrp="1"/>
          </p:cNvSpPr>
          <p:nvPr>
            <p:ph type="title"/>
          </p:nvPr>
        </p:nvSpPr>
        <p:spPr/>
        <p:txBody>
          <a:bodyPr/>
          <a:lstStyle/>
          <a:p>
            <a:r>
              <a:rPr lang="ja-JP" altLang="en-US" sz="2600" b="1" dirty="0">
                <a:latin typeface="+mj-ea"/>
              </a:rPr>
              <a:t>まとめ</a:t>
            </a:r>
          </a:p>
        </p:txBody>
      </p:sp>
      <p:sp>
        <p:nvSpPr>
          <p:cNvPr id="3" name="スライド番号プレースホルダー 2">
            <a:extLst>
              <a:ext uri="{FF2B5EF4-FFF2-40B4-BE49-F238E27FC236}">
                <a16:creationId xmlns:a16="http://schemas.microsoft.com/office/drawing/2014/main" id="{1628AB06-FA8B-4587-CCD0-CF70271266A0}"/>
              </a:ext>
            </a:extLst>
          </p:cNvPr>
          <p:cNvSpPr>
            <a:spLocks noGrp="1"/>
          </p:cNvSpPr>
          <p:nvPr>
            <p:ph type="sldNum" sz="quarter" idx="10"/>
          </p:nvPr>
        </p:nvSpPr>
        <p:spPr/>
        <p:txBody>
          <a:bodyPr/>
          <a:lstStyle/>
          <a:p>
            <a:fld id="{3C22E879-25C1-4BAC-8729-693BB4353F20}" type="slidenum">
              <a:rPr kumimoji="1" lang="ja-JP" altLang="en-US" smtClean="0"/>
              <a:t>15</a:t>
            </a:fld>
            <a:endParaRPr kumimoji="1" lang="ja-JP" altLang="en-US"/>
          </a:p>
        </p:txBody>
      </p:sp>
      <p:sp>
        <p:nvSpPr>
          <p:cNvPr id="2" name="テキスト プレースホルダー 3">
            <a:extLst>
              <a:ext uri="{FF2B5EF4-FFF2-40B4-BE49-F238E27FC236}">
                <a16:creationId xmlns:a16="http://schemas.microsoft.com/office/drawing/2014/main" id="{8BC48737-45A5-5664-53CB-8AFF8E58314F}"/>
              </a:ext>
            </a:extLst>
          </p:cNvPr>
          <p:cNvSpPr txBox="1">
            <a:spLocks/>
          </p:cNvSpPr>
          <p:nvPr/>
        </p:nvSpPr>
        <p:spPr>
          <a:xfrm>
            <a:off x="695325" y="916016"/>
            <a:ext cx="10801350" cy="4955203"/>
          </a:xfrm>
          <a:prstGeom prst="rect">
            <a:avLst/>
          </a:prstGeom>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spcBef>
                <a:spcPts val="0"/>
              </a:spcBef>
              <a:spcAft>
                <a:spcPts val="3000"/>
              </a:spcAft>
              <a:buClr>
                <a:srgbClr val="BC136B"/>
              </a:buClr>
              <a:buFont typeface="Wingdings" panose="05000000000000000000" pitchFamily="2" charset="2"/>
              <a:buChar char="l"/>
            </a:pPr>
            <a:r>
              <a:rPr kumimoji="1" lang="ja-JP" altLang="en-US" sz="2400" i="0" spc="-50" dirty="0">
                <a:latin typeface="+mn-ea"/>
              </a:rPr>
              <a:t>脂肪萎縮症は、摂取エネルギー量とは無関係に脂肪組織が萎縮し、進行とともに脂肪萎縮に起因するさまざまな代謝異常を合併する疾患群</a:t>
            </a:r>
            <a:r>
              <a:rPr lang="ja-JP" altLang="en-US" sz="2400" spc="-50" dirty="0">
                <a:latin typeface="+mn-ea"/>
              </a:rPr>
              <a:t>である</a:t>
            </a:r>
            <a:endParaRPr kumimoji="1" lang="ja-JP" altLang="en-US" sz="2400" i="0" spc="-50" dirty="0">
              <a:latin typeface="+mn-ea"/>
            </a:endParaRPr>
          </a:p>
          <a:p>
            <a:pPr>
              <a:spcBef>
                <a:spcPts val="0"/>
              </a:spcBef>
              <a:spcAft>
                <a:spcPts val="3000"/>
              </a:spcAft>
              <a:buClr>
                <a:srgbClr val="BC136B"/>
              </a:buClr>
              <a:buFont typeface="Wingdings" panose="05000000000000000000" pitchFamily="2" charset="2"/>
              <a:buChar char="l"/>
            </a:pPr>
            <a:r>
              <a:rPr kumimoji="1" lang="ja-JP" altLang="en-US" sz="2400" i="0" spc="-50" dirty="0">
                <a:latin typeface="+mn-ea"/>
              </a:rPr>
              <a:t>脂肪細胞の萎縮は、脂肪細胞の発生分化・増殖・機能に関わる遺伝子の異常、自己免疫、感染、薬剤などにより生じる</a:t>
            </a:r>
          </a:p>
          <a:p>
            <a:pPr>
              <a:spcBef>
                <a:spcPts val="0"/>
              </a:spcBef>
              <a:spcAft>
                <a:spcPts val="3000"/>
              </a:spcAft>
              <a:buClr>
                <a:srgbClr val="BC136B"/>
              </a:buClr>
              <a:buFont typeface="Wingdings" panose="05000000000000000000" pitchFamily="2" charset="2"/>
              <a:buChar char="l"/>
            </a:pPr>
            <a:r>
              <a:rPr kumimoji="1" lang="ja-JP" altLang="en-US" sz="2400" i="0" spc="-50" dirty="0">
                <a:latin typeface="+mn-ea"/>
              </a:rPr>
              <a:t>脂肪の減少または消失は、全身性、部分性、局所性に生じ</a:t>
            </a:r>
            <a:r>
              <a:rPr lang="ja-JP" altLang="en-US" sz="2400" spc="-50" dirty="0">
                <a:latin typeface="+mn-ea"/>
              </a:rPr>
              <a:t>る</a:t>
            </a:r>
            <a:endParaRPr kumimoji="1" lang="ja-JP" altLang="en-US" sz="2400" i="0" spc="-50" dirty="0">
              <a:latin typeface="+mn-ea"/>
            </a:endParaRPr>
          </a:p>
          <a:p>
            <a:pPr>
              <a:spcBef>
                <a:spcPts val="0"/>
              </a:spcBef>
              <a:spcAft>
                <a:spcPts val="3000"/>
              </a:spcAft>
              <a:buClr>
                <a:srgbClr val="BC136B"/>
              </a:buClr>
              <a:buFont typeface="Wingdings" panose="05000000000000000000" pitchFamily="2" charset="2"/>
              <a:buChar char="l"/>
            </a:pPr>
            <a:r>
              <a:rPr kumimoji="1" lang="ja-JP" altLang="en-US" sz="2400" i="0" spc="-50" dirty="0">
                <a:latin typeface="+mn-ea"/>
              </a:rPr>
              <a:t>主な病態は、脂肪組織の減少・消失、重度のインスリン抵抗性、高中性脂肪血症、肝臓やその他の組織への脂肪浸潤である。疾患進行に伴い、重篤な合併症を生じる可能性がある</a:t>
            </a:r>
          </a:p>
          <a:p>
            <a:pPr>
              <a:spcBef>
                <a:spcPts val="0"/>
              </a:spcBef>
              <a:spcAft>
                <a:spcPts val="3000"/>
              </a:spcAft>
              <a:buClr>
                <a:srgbClr val="BC136B"/>
              </a:buClr>
              <a:buFont typeface="Wingdings" panose="05000000000000000000" pitchFamily="2" charset="2"/>
              <a:buChar char="l"/>
            </a:pPr>
            <a:r>
              <a:rPr kumimoji="1" lang="ja-JP" altLang="en-US" sz="2400" i="0" spc="-50" dirty="0">
                <a:latin typeface="+mn-ea"/>
              </a:rPr>
              <a:t>脂肪萎縮症患者には身体的な治療だけでなく、心理的な支援も必要とされている</a:t>
            </a:r>
          </a:p>
        </p:txBody>
      </p:sp>
    </p:spTree>
    <p:extLst>
      <p:ext uri="{BB962C8B-B14F-4D97-AF65-F5344CB8AC3E}">
        <p14:creationId xmlns:p14="http://schemas.microsoft.com/office/powerpoint/2010/main" val="1320965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8F008-5E5E-208D-2959-A23958AB995C}"/>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D2E07B3D-4237-89B7-1B02-F1734F9112FB}"/>
              </a:ext>
            </a:extLst>
          </p:cNvPr>
          <p:cNvSpPr>
            <a:spLocks noGrp="1"/>
          </p:cNvSpPr>
          <p:nvPr>
            <p:ph type="title"/>
          </p:nvPr>
        </p:nvSpPr>
        <p:spPr/>
        <p:txBody>
          <a:bodyPr/>
          <a:lstStyle/>
          <a:p>
            <a:r>
              <a:rPr lang="ja-JP" altLang="en-US" sz="2600" b="1" dirty="0">
                <a:latin typeface="+mj-ea"/>
              </a:rPr>
              <a:t>小児がんサバイバーの晩期合併症としての脂肪萎縮症</a:t>
            </a:r>
          </a:p>
        </p:txBody>
      </p:sp>
      <p:sp>
        <p:nvSpPr>
          <p:cNvPr id="3" name="スライド番号プレースホルダー 2">
            <a:extLst>
              <a:ext uri="{FF2B5EF4-FFF2-40B4-BE49-F238E27FC236}">
                <a16:creationId xmlns:a16="http://schemas.microsoft.com/office/drawing/2014/main" id="{43926996-0478-A794-C4CB-AD8ED7A70321}"/>
              </a:ext>
            </a:extLst>
          </p:cNvPr>
          <p:cNvSpPr>
            <a:spLocks noGrp="1"/>
          </p:cNvSpPr>
          <p:nvPr>
            <p:ph type="sldNum" sz="quarter" idx="10"/>
          </p:nvPr>
        </p:nvSpPr>
        <p:spPr/>
        <p:txBody>
          <a:bodyPr/>
          <a:lstStyle/>
          <a:p>
            <a:fld id="{3C22E879-25C1-4BAC-8729-693BB4353F20}" type="slidenum">
              <a:rPr kumimoji="1" lang="ja-JP" altLang="en-US" smtClean="0"/>
              <a:t>16</a:t>
            </a:fld>
            <a:endParaRPr kumimoji="1" lang="ja-JP" altLang="en-US"/>
          </a:p>
        </p:txBody>
      </p:sp>
      <p:sp>
        <p:nvSpPr>
          <p:cNvPr id="9" name="テキスト プレースホルダー 3">
            <a:extLst>
              <a:ext uri="{FF2B5EF4-FFF2-40B4-BE49-F238E27FC236}">
                <a16:creationId xmlns:a16="http://schemas.microsoft.com/office/drawing/2014/main" id="{94D08807-7C30-E58D-BECA-91636A969875}"/>
              </a:ext>
            </a:extLst>
          </p:cNvPr>
          <p:cNvSpPr txBox="1">
            <a:spLocks/>
          </p:cNvSpPr>
          <p:nvPr/>
        </p:nvSpPr>
        <p:spPr>
          <a:xfrm>
            <a:off x="695325" y="916016"/>
            <a:ext cx="10801350" cy="1532727"/>
          </a:xfrm>
          <a:prstGeom prst="rect">
            <a:avLst/>
          </a:prstGeom>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1800" i="0" spc="-140" dirty="0">
                <a:latin typeface="+mn-ea"/>
              </a:rPr>
              <a:t>小児がんサバイバーは成人期に代謝性疾患を発症するリスクが高く、近年、幼少期に造血幹細胞移植（</a:t>
            </a:r>
            <a:r>
              <a:rPr kumimoji="1" lang="en-US" altLang="ja-JP" sz="1800" i="0" spc="-140" dirty="0">
                <a:latin typeface="+mn-ea"/>
              </a:rPr>
              <a:t>HSCT</a:t>
            </a:r>
            <a:r>
              <a:rPr kumimoji="1" lang="ja-JP" altLang="en-US" sz="1800" i="0" spc="-140" dirty="0">
                <a:latin typeface="+mn-ea"/>
              </a:rPr>
              <a:t>）と放射線療法（全身照射）の併用</a:t>
            </a:r>
            <a:r>
              <a:rPr lang="ja-JP" altLang="en-US" sz="1800" spc="-140" dirty="0">
                <a:latin typeface="+mn-ea"/>
              </a:rPr>
              <a:t>療法</a:t>
            </a:r>
            <a:r>
              <a:rPr kumimoji="1" lang="ja-JP" altLang="en-US" sz="1800" i="0" spc="-140" dirty="0">
                <a:latin typeface="+mn-ea"/>
              </a:rPr>
              <a:t>を受けた後に脂肪萎縮症を発症した症例が複数報告されている</a:t>
            </a:r>
            <a:r>
              <a:rPr lang="ja-JP" altLang="en-US" sz="1800" spc="-140" dirty="0">
                <a:latin typeface="+mn-ea"/>
              </a:rPr>
              <a:t>。</a:t>
            </a:r>
            <a:r>
              <a:rPr kumimoji="1" lang="en-US" altLang="ja-JP" sz="1800" i="0" spc="-140" dirty="0">
                <a:latin typeface="+mn-ea"/>
              </a:rPr>
              <a:t>HSCT</a:t>
            </a:r>
            <a:r>
              <a:rPr kumimoji="1" lang="ja-JP" altLang="en-US" sz="1800" i="0" spc="-140" dirty="0">
                <a:latin typeface="+mn-ea"/>
              </a:rPr>
              <a:t>に関連した脂肪萎縮症の発症メカニズムは十分に解明されていないが、放射線による脂肪前駆細胞の増殖阻害が主な原因と考えられている</a:t>
            </a:r>
            <a:endParaRPr kumimoji="1" lang="en-US" altLang="ja-JP" sz="1800" i="0" spc="-140" dirty="0">
              <a:latin typeface="+mn-ea"/>
            </a:endParaRPr>
          </a:p>
          <a:p>
            <a:pPr>
              <a:buClr>
                <a:srgbClr val="BC136B"/>
              </a:buClr>
              <a:buFont typeface="Wingdings" panose="05000000000000000000" pitchFamily="2" charset="2"/>
              <a:buChar char="l"/>
            </a:pPr>
            <a:r>
              <a:rPr lang="ja-JP" altLang="en-US" sz="1800" b="0" i="0" dirty="0">
                <a:solidFill>
                  <a:srgbClr val="1B1B1B"/>
                </a:solidFill>
                <a:effectLst/>
                <a:latin typeface="+mn-ea"/>
              </a:rPr>
              <a:t>放射線の全身照射や集中化学療法を併用した</a:t>
            </a:r>
            <a:r>
              <a:rPr lang="en-US" altLang="ja-JP" sz="1800" b="0" i="0" dirty="0">
                <a:solidFill>
                  <a:srgbClr val="1B1B1B"/>
                </a:solidFill>
                <a:effectLst/>
                <a:latin typeface="+mn-ea"/>
              </a:rPr>
              <a:t>HSCT</a:t>
            </a:r>
            <a:r>
              <a:rPr lang="ja-JP" altLang="en-US" sz="1800" b="0" i="0" dirty="0">
                <a:solidFill>
                  <a:srgbClr val="1B1B1B"/>
                </a:solidFill>
                <a:effectLst/>
                <a:latin typeface="+mn-ea"/>
              </a:rPr>
              <a:t>を受ける小児がん患者に対しては、治療後に脂肪萎縮症および代謝合併症が発症する可能性があるため、注意深く観察する必要がある</a:t>
            </a:r>
            <a:endParaRPr kumimoji="1" lang="ja-JP" altLang="en-US" sz="1800" i="0" dirty="0">
              <a:latin typeface="+mn-ea"/>
            </a:endParaRPr>
          </a:p>
        </p:txBody>
      </p:sp>
      <p:graphicFrame>
        <p:nvGraphicFramePr>
          <p:cNvPr id="2" name="表 1">
            <a:extLst>
              <a:ext uri="{FF2B5EF4-FFF2-40B4-BE49-F238E27FC236}">
                <a16:creationId xmlns:a16="http://schemas.microsoft.com/office/drawing/2014/main" id="{72FFED60-85B3-8E02-AB3A-1A9B69C99E2F}"/>
              </a:ext>
            </a:extLst>
          </p:cNvPr>
          <p:cNvGraphicFramePr>
            <a:graphicFrameLocks noGrp="1"/>
          </p:cNvGraphicFramePr>
          <p:nvPr>
            <p:extLst>
              <p:ext uri="{D42A27DB-BD31-4B8C-83A1-F6EECF244321}">
                <p14:modId xmlns:p14="http://schemas.microsoft.com/office/powerpoint/2010/main" val="2655067155"/>
              </p:ext>
            </p:extLst>
          </p:nvPr>
        </p:nvGraphicFramePr>
        <p:xfrm>
          <a:off x="695325" y="2698867"/>
          <a:ext cx="10824468" cy="3686400"/>
        </p:xfrm>
        <a:graphic>
          <a:graphicData uri="http://schemas.openxmlformats.org/drawingml/2006/table">
            <a:tbl>
              <a:tblPr firstRow="1" bandRow="1">
                <a:tableStyleId>{5940675A-B579-460E-94D1-54222C63F5DA}</a:tableStyleId>
              </a:tblPr>
              <a:tblGrid>
                <a:gridCol w="828000">
                  <a:extLst>
                    <a:ext uri="{9D8B030D-6E8A-4147-A177-3AD203B41FA5}">
                      <a16:colId xmlns:a16="http://schemas.microsoft.com/office/drawing/2014/main" val="2974938198"/>
                    </a:ext>
                  </a:extLst>
                </a:gridCol>
                <a:gridCol w="833039">
                  <a:extLst>
                    <a:ext uri="{9D8B030D-6E8A-4147-A177-3AD203B41FA5}">
                      <a16:colId xmlns:a16="http://schemas.microsoft.com/office/drawing/2014/main" val="1030378602"/>
                    </a:ext>
                  </a:extLst>
                </a:gridCol>
                <a:gridCol w="833039">
                  <a:extLst>
                    <a:ext uri="{9D8B030D-6E8A-4147-A177-3AD203B41FA5}">
                      <a16:colId xmlns:a16="http://schemas.microsoft.com/office/drawing/2014/main" val="2899909947"/>
                    </a:ext>
                  </a:extLst>
                </a:gridCol>
                <a:gridCol w="833039">
                  <a:extLst>
                    <a:ext uri="{9D8B030D-6E8A-4147-A177-3AD203B41FA5}">
                      <a16:colId xmlns:a16="http://schemas.microsoft.com/office/drawing/2014/main" val="2305874038"/>
                    </a:ext>
                  </a:extLst>
                </a:gridCol>
                <a:gridCol w="833039">
                  <a:extLst>
                    <a:ext uri="{9D8B030D-6E8A-4147-A177-3AD203B41FA5}">
                      <a16:colId xmlns:a16="http://schemas.microsoft.com/office/drawing/2014/main" val="3832344474"/>
                    </a:ext>
                  </a:extLst>
                </a:gridCol>
                <a:gridCol w="833039">
                  <a:extLst>
                    <a:ext uri="{9D8B030D-6E8A-4147-A177-3AD203B41FA5}">
                      <a16:colId xmlns:a16="http://schemas.microsoft.com/office/drawing/2014/main" val="4284077306"/>
                    </a:ext>
                  </a:extLst>
                </a:gridCol>
                <a:gridCol w="833039">
                  <a:extLst>
                    <a:ext uri="{9D8B030D-6E8A-4147-A177-3AD203B41FA5}">
                      <a16:colId xmlns:a16="http://schemas.microsoft.com/office/drawing/2014/main" val="2820470449"/>
                    </a:ext>
                  </a:extLst>
                </a:gridCol>
                <a:gridCol w="833039">
                  <a:extLst>
                    <a:ext uri="{9D8B030D-6E8A-4147-A177-3AD203B41FA5}">
                      <a16:colId xmlns:a16="http://schemas.microsoft.com/office/drawing/2014/main" val="383056325"/>
                    </a:ext>
                  </a:extLst>
                </a:gridCol>
                <a:gridCol w="833039">
                  <a:extLst>
                    <a:ext uri="{9D8B030D-6E8A-4147-A177-3AD203B41FA5}">
                      <a16:colId xmlns:a16="http://schemas.microsoft.com/office/drawing/2014/main" val="1419498244"/>
                    </a:ext>
                  </a:extLst>
                </a:gridCol>
                <a:gridCol w="833039">
                  <a:extLst>
                    <a:ext uri="{9D8B030D-6E8A-4147-A177-3AD203B41FA5}">
                      <a16:colId xmlns:a16="http://schemas.microsoft.com/office/drawing/2014/main" val="4285835289"/>
                    </a:ext>
                  </a:extLst>
                </a:gridCol>
                <a:gridCol w="833039">
                  <a:extLst>
                    <a:ext uri="{9D8B030D-6E8A-4147-A177-3AD203B41FA5}">
                      <a16:colId xmlns:a16="http://schemas.microsoft.com/office/drawing/2014/main" val="2896652441"/>
                    </a:ext>
                  </a:extLst>
                </a:gridCol>
                <a:gridCol w="833039">
                  <a:extLst>
                    <a:ext uri="{9D8B030D-6E8A-4147-A177-3AD203B41FA5}">
                      <a16:colId xmlns:a16="http://schemas.microsoft.com/office/drawing/2014/main" val="3991914507"/>
                    </a:ext>
                  </a:extLst>
                </a:gridCol>
                <a:gridCol w="833039">
                  <a:extLst>
                    <a:ext uri="{9D8B030D-6E8A-4147-A177-3AD203B41FA5}">
                      <a16:colId xmlns:a16="http://schemas.microsoft.com/office/drawing/2014/main" val="2624281408"/>
                    </a:ext>
                  </a:extLst>
                </a:gridCol>
              </a:tblGrid>
              <a:tr h="195259">
                <a:tc>
                  <a:txBody>
                    <a:bodyPr/>
                    <a:lstStyle/>
                    <a:p>
                      <a:pPr algn="ctr"/>
                      <a:r>
                        <a:rPr kumimoji="1" lang="ja-JP" altLang="en-US" sz="1000" dirty="0">
                          <a:latin typeface="+mn-ea"/>
                          <a:ea typeface="+mn-ea"/>
                        </a:rPr>
                        <a:t>症例</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CFD0"/>
                    </a:solidFill>
                  </a:tcPr>
                </a:tc>
                <a:tc>
                  <a:txBody>
                    <a:bodyPr/>
                    <a:lstStyle/>
                    <a:p>
                      <a:pPr algn="ctr"/>
                      <a:r>
                        <a:rPr kumimoji="1" lang="en-US" altLang="ja-JP" sz="1000" dirty="0">
                          <a:latin typeface="+mn-ea"/>
                          <a:ea typeface="+mn-ea"/>
                        </a:rPr>
                        <a:t>1</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CFD0"/>
                    </a:solidFill>
                  </a:tcPr>
                </a:tc>
                <a:tc>
                  <a:txBody>
                    <a:bodyPr/>
                    <a:lstStyle/>
                    <a:p>
                      <a:pPr algn="ctr"/>
                      <a:r>
                        <a:rPr kumimoji="1" lang="en-US" altLang="ja-JP" sz="1000" dirty="0">
                          <a:latin typeface="+mn-ea"/>
                          <a:ea typeface="+mn-ea"/>
                        </a:rPr>
                        <a:t>2</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CFD0"/>
                    </a:solidFill>
                  </a:tcPr>
                </a:tc>
                <a:tc>
                  <a:txBody>
                    <a:bodyPr/>
                    <a:lstStyle/>
                    <a:p>
                      <a:pPr algn="ctr"/>
                      <a:r>
                        <a:rPr kumimoji="1" lang="en-US" altLang="ja-JP" sz="1000" dirty="0">
                          <a:latin typeface="+mn-ea"/>
                          <a:ea typeface="+mn-ea"/>
                        </a:rPr>
                        <a:t>3</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CFD0"/>
                    </a:solidFill>
                  </a:tcPr>
                </a:tc>
                <a:tc>
                  <a:txBody>
                    <a:bodyPr/>
                    <a:lstStyle/>
                    <a:p>
                      <a:pPr algn="ctr"/>
                      <a:r>
                        <a:rPr kumimoji="1" lang="en-US" altLang="ja-JP" sz="1000" dirty="0">
                          <a:latin typeface="+mn-ea"/>
                          <a:ea typeface="+mn-ea"/>
                        </a:rPr>
                        <a:t>4</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CFD0"/>
                    </a:solidFill>
                  </a:tcPr>
                </a:tc>
                <a:tc>
                  <a:txBody>
                    <a:bodyPr/>
                    <a:lstStyle/>
                    <a:p>
                      <a:pPr algn="ctr"/>
                      <a:r>
                        <a:rPr kumimoji="1" lang="en-US" altLang="ja-JP" sz="1000" dirty="0">
                          <a:latin typeface="+mn-ea"/>
                          <a:ea typeface="+mn-ea"/>
                        </a:rPr>
                        <a:t>5</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CFD0"/>
                    </a:solidFill>
                  </a:tcPr>
                </a:tc>
                <a:tc>
                  <a:txBody>
                    <a:bodyPr/>
                    <a:lstStyle/>
                    <a:p>
                      <a:pPr algn="ctr"/>
                      <a:r>
                        <a:rPr kumimoji="1" lang="en-US" altLang="ja-JP" sz="1000" dirty="0">
                          <a:latin typeface="+mn-ea"/>
                          <a:ea typeface="+mn-ea"/>
                        </a:rPr>
                        <a:t>6</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CFD0"/>
                    </a:solidFill>
                  </a:tcPr>
                </a:tc>
                <a:tc>
                  <a:txBody>
                    <a:bodyPr/>
                    <a:lstStyle/>
                    <a:p>
                      <a:pPr algn="ctr"/>
                      <a:r>
                        <a:rPr kumimoji="1" lang="en-US" altLang="ja-JP" sz="1000" dirty="0">
                          <a:latin typeface="+mn-ea"/>
                          <a:ea typeface="+mn-ea"/>
                        </a:rPr>
                        <a:t>7</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CFD0"/>
                    </a:solidFill>
                  </a:tcPr>
                </a:tc>
                <a:tc>
                  <a:txBody>
                    <a:bodyPr/>
                    <a:lstStyle/>
                    <a:p>
                      <a:pPr algn="ctr"/>
                      <a:r>
                        <a:rPr kumimoji="1" lang="en-US" altLang="ja-JP" sz="1000" dirty="0">
                          <a:latin typeface="+mn-ea"/>
                          <a:ea typeface="+mn-ea"/>
                        </a:rPr>
                        <a:t>8</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CFD0"/>
                    </a:solidFill>
                  </a:tcPr>
                </a:tc>
                <a:tc>
                  <a:txBody>
                    <a:bodyPr/>
                    <a:lstStyle/>
                    <a:p>
                      <a:pPr algn="ctr"/>
                      <a:r>
                        <a:rPr kumimoji="1" lang="en-US" altLang="ja-JP" sz="1000" dirty="0">
                          <a:latin typeface="+mn-ea"/>
                          <a:ea typeface="+mn-ea"/>
                        </a:rPr>
                        <a:t>9</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CFD0"/>
                    </a:solidFill>
                  </a:tcPr>
                </a:tc>
                <a:tc>
                  <a:txBody>
                    <a:bodyPr/>
                    <a:lstStyle/>
                    <a:p>
                      <a:pPr algn="ctr"/>
                      <a:r>
                        <a:rPr kumimoji="1" lang="en-US" altLang="ja-JP" sz="1000" dirty="0">
                          <a:latin typeface="+mn-ea"/>
                          <a:ea typeface="+mn-ea"/>
                        </a:rPr>
                        <a:t>10</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CFD0"/>
                    </a:solidFill>
                  </a:tcPr>
                </a:tc>
                <a:tc>
                  <a:txBody>
                    <a:bodyPr/>
                    <a:lstStyle/>
                    <a:p>
                      <a:pPr algn="ctr"/>
                      <a:r>
                        <a:rPr kumimoji="1" lang="en-US" altLang="ja-JP" sz="1000" dirty="0">
                          <a:latin typeface="+mn-ea"/>
                          <a:ea typeface="+mn-ea"/>
                        </a:rPr>
                        <a:t>11</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CFD0"/>
                    </a:solidFill>
                  </a:tcPr>
                </a:tc>
                <a:tc>
                  <a:txBody>
                    <a:bodyPr/>
                    <a:lstStyle/>
                    <a:p>
                      <a:pPr algn="ctr"/>
                      <a:r>
                        <a:rPr kumimoji="1" lang="en-US" altLang="ja-JP" sz="1000" dirty="0">
                          <a:latin typeface="+mn-ea"/>
                          <a:ea typeface="+mn-ea"/>
                        </a:rPr>
                        <a:t>12</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CFD0"/>
                    </a:solidFill>
                  </a:tcPr>
                </a:tc>
                <a:extLst>
                  <a:ext uri="{0D108BD9-81ED-4DB2-BD59-A6C34878D82A}">
                    <a16:rowId xmlns:a16="http://schemas.microsoft.com/office/drawing/2014/main" val="2593796525"/>
                  </a:ext>
                </a:extLst>
              </a:tr>
              <a:tr h="195259">
                <a:tc>
                  <a:txBody>
                    <a:bodyPr/>
                    <a:lstStyle/>
                    <a:p>
                      <a:pPr algn="ctr"/>
                      <a:r>
                        <a:rPr kumimoji="1" lang="ja-JP" altLang="en-US" sz="1000" dirty="0">
                          <a:latin typeface="+mn-ea"/>
                          <a:ea typeface="+mn-ea"/>
                        </a:rPr>
                        <a:t>性別</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kumimoji="1" lang="ja-JP" altLang="en-US" sz="1000" dirty="0">
                          <a:latin typeface="+mn-ea"/>
                          <a:ea typeface="+mn-ea"/>
                        </a:rPr>
                        <a:t>女性</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女性</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女性</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女性</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a:latin typeface="+mn-ea"/>
                          <a:ea typeface="+mn-ea"/>
                        </a:rPr>
                        <a:t>男性</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男性</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女性</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女性</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女性</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女性</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女性</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女性</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9667840"/>
                  </a:ext>
                </a:extLst>
              </a:tr>
              <a:tr h="195259">
                <a:tc>
                  <a:txBody>
                    <a:bodyPr/>
                    <a:lstStyle/>
                    <a:p>
                      <a:pPr algn="ctr"/>
                      <a:r>
                        <a:rPr kumimoji="1" lang="ja-JP" altLang="en-US" sz="1000" dirty="0">
                          <a:latin typeface="+mn-ea"/>
                          <a:ea typeface="+mn-ea"/>
                        </a:rPr>
                        <a:t>主な診断</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kumimoji="1" lang="en-US" altLang="ja-JP" sz="1000" dirty="0">
                          <a:latin typeface="+mn-ea"/>
                          <a:ea typeface="+mn-ea"/>
                        </a:rPr>
                        <a:t>AML</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ALL</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AML</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AML</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ALL</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NB</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NB</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ALL</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AML</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AML</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ALL</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AML</a:t>
                      </a: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4009136"/>
                  </a:ext>
                </a:extLst>
              </a:tr>
              <a:tr h="312414">
                <a:tc>
                  <a:txBody>
                    <a:bodyPr/>
                    <a:lstStyle/>
                    <a:p>
                      <a:pPr algn="ctr"/>
                      <a:r>
                        <a:rPr kumimoji="1" lang="ja-JP" altLang="en-US" sz="1000" dirty="0">
                          <a:latin typeface="+mn-ea"/>
                          <a:ea typeface="+mn-ea"/>
                        </a:rPr>
                        <a:t>移植</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kumimoji="1" lang="ja-JP" altLang="en-US" sz="1000" dirty="0">
                          <a:latin typeface="+mn-ea"/>
                          <a:ea typeface="+mn-ea"/>
                        </a:rPr>
                        <a:t>同種異系</a:t>
                      </a:r>
                      <a:endParaRPr kumimoji="1" lang="en-US" altLang="ja-JP" sz="1000" dirty="0">
                        <a:latin typeface="+mn-ea"/>
                        <a:ea typeface="+mn-ea"/>
                      </a:endParaRPr>
                    </a:p>
                    <a:p>
                      <a:pPr algn="ctr"/>
                      <a:r>
                        <a:rPr kumimoji="1" lang="ja-JP" altLang="en-US" sz="1000" dirty="0">
                          <a:latin typeface="+mn-ea"/>
                          <a:ea typeface="+mn-ea"/>
                        </a:rPr>
                        <a:t>移植</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同種異系</a:t>
                      </a:r>
                      <a:endParaRPr kumimoji="1" lang="en-US" altLang="ja-JP" sz="1000" dirty="0">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移植</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同種異系</a:t>
                      </a:r>
                      <a:endParaRPr kumimoji="1" lang="en-US" altLang="ja-JP" sz="1000" dirty="0">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移植</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a:latin typeface="+mn-ea"/>
                          <a:ea typeface="+mn-ea"/>
                        </a:rPr>
                        <a:t>非血縁者間骨髄移植</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同種異系</a:t>
                      </a:r>
                      <a:endParaRPr kumimoji="1" lang="en-US" altLang="ja-JP" sz="1000" dirty="0">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移植</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a:latin typeface="+mn-ea"/>
                          <a:ea typeface="+mn-ea"/>
                        </a:rPr>
                        <a:t>末梢血</a:t>
                      </a:r>
                      <a:endParaRPr kumimoji="1" lang="en-US" altLang="ja-JP" sz="1000" dirty="0">
                        <a:latin typeface="+mn-ea"/>
                        <a:ea typeface="+mn-ea"/>
                      </a:endParaRPr>
                    </a:p>
                    <a:p>
                      <a:pPr algn="ctr"/>
                      <a:r>
                        <a:rPr kumimoji="1" lang="ja-JP" altLang="en-US" sz="1000" dirty="0">
                          <a:latin typeface="+mn-ea"/>
                          <a:ea typeface="+mn-ea"/>
                        </a:rPr>
                        <a:t>幹細胞移植</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同種異系</a:t>
                      </a:r>
                      <a:endParaRPr kumimoji="1" lang="en-US" altLang="ja-JP" sz="1000" dirty="0">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移植</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同種異系</a:t>
                      </a:r>
                      <a:endParaRPr kumimoji="1" lang="en-US" altLang="ja-JP" sz="1000" dirty="0">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移植</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同種異系</a:t>
                      </a:r>
                      <a:endParaRPr kumimoji="1" lang="en-US" altLang="ja-JP" sz="1000" dirty="0">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移植</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同種異系</a:t>
                      </a:r>
                      <a:endParaRPr kumimoji="1" lang="en-US" altLang="ja-JP" sz="1000" dirty="0">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移植</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同種異系</a:t>
                      </a:r>
                      <a:endParaRPr kumimoji="1" lang="en-US" altLang="ja-JP" sz="1000" dirty="0">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移植</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同種異系</a:t>
                      </a:r>
                      <a:endParaRPr kumimoji="1" lang="en-US" altLang="ja-JP" sz="1000" dirty="0">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移植</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9060314"/>
                  </a:ext>
                </a:extLst>
              </a:tr>
              <a:tr h="195259">
                <a:tc>
                  <a:txBody>
                    <a:bodyPr/>
                    <a:lstStyle/>
                    <a:p>
                      <a:pPr algn="ctr"/>
                      <a:r>
                        <a:rPr kumimoji="1" lang="ja-JP" altLang="en-US" sz="1000" dirty="0">
                          <a:latin typeface="+mn-ea"/>
                          <a:ea typeface="+mn-ea"/>
                        </a:rPr>
                        <a:t>移植時の年齢</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kumimoji="1" lang="en-US" altLang="ja-JP" sz="1000" dirty="0">
                          <a:latin typeface="+mn-ea"/>
                          <a:ea typeface="+mn-ea"/>
                        </a:rPr>
                        <a:t>2</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1</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8</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0</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dirty="0">
                          <a:latin typeface="+mn-ea"/>
                          <a:ea typeface="+mn-ea"/>
                        </a:rPr>
                        <a:t>1</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dirty="0">
                          <a:latin typeface="+mn-ea"/>
                          <a:ea typeface="+mn-ea"/>
                        </a:rPr>
                        <a:t>1</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dirty="0">
                          <a:latin typeface="+mn-ea"/>
                          <a:ea typeface="+mn-ea"/>
                        </a:rPr>
                        <a:t>4</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4</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2</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7</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1</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7005473"/>
                  </a:ext>
                </a:extLst>
              </a:tr>
              <a:tr h="195259">
                <a:tc>
                  <a:txBody>
                    <a:bodyPr/>
                    <a:lstStyle/>
                    <a:p>
                      <a:pPr algn="ctr"/>
                      <a:r>
                        <a:rPr kumimoji="1" lang="ja-JP" altLang="en-US" sz="1000" dirty="0">
                          <a:latin typeface="+mn-ea"/>
                          <a:ea typeface="+mn-ea"/>
                        </a:rPr>
                        <a:t>放射線照射</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kumimoji="1" lang="ja-JP" altLang="en-US" sz="1000" dirty="0">
                          <a:latin typeface="+mn-ea"/>
                          <a:ea typeface="+mn-ea"/>
                        </a:rPr>
                        <a:t>全身照射</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a:latin typeface="+mn-ea"/>
                          <a:ea typeface="+mn-ea"/>
                        </a:rPr>
                        <a:t>全身照射</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a:latin typeface="+mn-ea"/>
                          <a:ea typeface="+mn-ea"/>
                        </a:rPr>
                        <a:t>全身照射</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a:latin typeface="+mn-ea"/>
                          <a:ea typeface="+mn-ea"/>
                        </a:rPr>
                        <a:t>全身照射</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a:latin typeface="+mn-ea"/>
                          <a:ea typeface="+mn-ea"/>
                        </a:rPr>
                        <a:t>全身照射</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a:latin typeface="+mn-ea"/>
                          <a:ea typeface="+mn-ea"/>
                        </a:rPr>
                        <a:t>全身照射</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a:latin typeface="+mn-ea"/>
                          <a:ea typeface="+mn-ea"/>
                        </a:rPr>
                        <a:t>全身照射</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a:latin typeface="+mn-ea"/>
                          <a:ea typeface="+mn-ea"/>
                        </a:rPr>
                        <a:t>全身照射</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000" dirty="0">
                        <a:latin typeface="+mn-ea"/>
                        <a:ea typeface="+mn-ea"/>
                      </a:endParaRP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a:latin typeface="+mn-ea"/>
                          <a:ea typeface="+mn-ea"/>
                        </a:rPr>
                        <a:t>全身照射</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a:latin typeface="+mn-ea"/>
                          <a:ea typeface="+mn-ea"/>
                        </a:rPr>
                        <a:t>全身照射</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a:latin typeface="+mn-ea"/>
                          <a:ea typeface="+mn-ea"/>
                        </a:rPr>
                        <a:t>全身照射</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9967340"/>
                  </a:ext>
                </a:extLst>
              </a:tr>
              <a:tr h="195259">
                <a:tc>
                  <a:txBody>
                    <a:bodyPr/>
                    <a:lstStyle/>
                    <a:p>
                      <a:pPr algn="ctr"/>
                      <a:r>
                        <a:rPr kumimoji="1" lang="ja-JP" altLang="en-US" sz="1000" dirty="0">
                          <a:latin typeface="+mn-ea"/>
                          <a:ea typeface="+mn-ea"/>
                        </a:rPr>
                        <a:t>診断時の年齢</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kumimoji="1" lang="en-US" altLang="ja-JP" sz="1000" dirty="0">
                          <a:latin typeface="+mn-ea"/>
                          <a:ea typeface="+mn-ea"/>
                        </a:rPr>
                        <a:t>20</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23</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17</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15</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19</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19</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17</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10</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28</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14</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17</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17</a:t>
                      </a:r>
                      <a:r>
                        <a:rPr kumimoji="1" lang="ja-JP" altLang="en-US" sz="1000" dirty="0">
                          <a:latin typeface="+mn-ea"/>
                          <a:ea typeface="+mn-ea"/>
                        </a:rPr>
                        <a:t>歳</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1065568"/>
                  </a:ext>
                </a:extLst>
              </a:tr>
              <a:tr h="1132501">
                <a:tc>
                  <a:txBody>
                    <a:bodyPr/>
                    <a:lstStyle/>
                    <a:p>
                      <a:pPr algn="ctr"/>
                      <a:r>
                        <a:rPr kumimoji="1" lang="ja-JP" altLang="en-US" sz="1000" dirty="0">
                          <a:latin typeface="+mn-ea"/>
                          <a:ea typeface="+mn-ea"/>
                        </a:rPr>
                        <a:t>治療に関連</a:t>
                      </a:r>
                      <a:br>
                        <a:rPr kumimoji="1" lang="en-US" altLang="ja-JP" sz="1000" dirty="0">
                          <a:latin typeface="+mn-ea"/>
                          <a:ea typeface="+mn-ea"/>
                        </a:rPr>
                      </a:br>
                      <a:r>
                        <a:rPr kumimoji="1" lang="ja-JP" altLang="en-US" sz="1000" dirty="0">
                          <a:latin typeface="+mn-ea"/>
                          <a:ea typeface="+mn-ea"/>
                        </a:rPr>
                        <a:t>した合併症</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kumimoji="1" lang="en-US" altLang="ja-JP" sz="1000" dirty="0">
                          <a:latin typeface="+mn-ea"/>
                          <a:ea typeface="+mn-ea"/>
                        </a:rPr>
                        <a:t>GVHD</a:t>
                      </a:r>
                      <a:r>
                        <a:rPr kumimoji="1" lang="ja-JP" altLang="en-US" sz="1000" dirty="0">
                          <a:latin typeface="+mn-ea"/>
                          <a:ea typeface="+mn-ea"/>
                        </a:rPr>
                        <a:t>、</a:t>
                      </a:r>
                      <a:r>
                        <a:rPr kumimoji="1" lang="en-US" altLang="ja-JP" sz="1000" dirty="0">
                          <a:latin typeface="+mn-ea"/>
                          <a:ea typeface="+mn-ea"/>
                        </a:rPr>
                        <a:t>GH</a:t>
                      </a:r>
                      <a:r>
                        <a:rPr kumimoji="1" lang="ja-JP" altLang="en-US" sz="1000" dirty="0">
                          <a:latin typeface="+mn-ea"/>
                          <a:ea typeface="+mn-ea"/>
                        </a:rPr>
                        <a:t>欠乏症、甲状腺機能低下症、性腺機能低下症</a:t>
                      </a: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GVHD</a:t>
                      </a:r>
                      <a:endParaRPr kumimoji="1" lang="ja-JP" altLang="en-US" sz="1000" dirty="0">
                        <a:latin typeface="+mn-ea"/>
                        <a:ea typeface="+mn-ea"/>
                      </a:endParaRP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sz="1000" dirty="0">
                          <a:latin typeface="+mn-ea"/>
                          <a:ea typeface="+mn-ea"/>
                        </a:rPr>
                        <a:t>GVHD</a:t>
                      </a:r>
                      <a:r>
                        <a:rPr kumimoji="1" lang="ja-JP" altLang="en-US" sz="1000" dirty="0">
                          <a:latin typeface="+mn-ea"/>
                          <a:ea typeface="+mn-ea"/>
                        </a:rPr>
                        <a:t>、</a:t>
                      </a:r>
                      <a:r>
                        <a:rPr kumimoji="1" lang="en-US" altLang="ja-JP" sz="1000" dirty="0">
                          <a:latin typeface="+mn-ea"/>
                          <a:ea typeface="+mn-ea"/>
                        </a:rPr>
                        <a:t>GH</a:t>
                      </a:r>
                      <a:r>
                        <a:rPr kumimoji="1" lang="ja-JP" altLang="en-US" sz="1000" dirty="0">
                          <a:latin typeface="+mn-ea"/>
                          <a:ea typeface="+mn-ea"/>
                        </a:rPr>
                        <a:t>欠乏症、甲状腺機能低下症、白質脳症、てんかん、性腺機能低下症</a:t>
                      </a: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sz="1000" dirty="0">
                          <a:latin typeface="+mn-ea"/>
                          <a:ea typeface="+mn-ea"/>
                        </a:rPr>
                        <a:t>GVHD</a:t>
                      </a:r>
                      <a:r>
                        <a:rPr kumimoji="1" lang="ja-JP" altLang="en-US" sz="1000" dirty="0">
                          <a:latin typeface="+mn-ea"/>
                          <a:ea typeface="+mn-ea"/>
                        </a:rPr>
                        <a:t>、</a:t>
                      </a:r>
                      <a:r>
                        <a:rPr kumimoji="1" lang="zh-TW" altLang="en-US" sz="1000" dirty="0">
                          <a:latin typeface="+mn-ea"/>
                          <a:ea typeface="+mn-ea"/>
                        </a:rPr>
                        <a:t>大腿骨頸部壊死、再生不良性貧血、肝血管腫、甲状腺機能低下症、原発性性腺機能低下症</a:t>
                      </a:r>
                      <a:endParaRPr kumimoji="1" lang="ja-JP" altLang="en-US" sz="1000" dirty="0">
                        <a:latin typeface="+mn-ea"/>
                        <a:ea typeface="+mn-ea"/>
                      </a:endParaRP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sz="1000" dirty="0">
                          <a:latin typeface="+mn-ea"/>
                          <a:ea typeface="+mn-ea"/>
                        </a:rPr>
                        <a:t>GVHD</a:t>
                      </a:r>
                      <a:r>
                        <a:rPr kumimoji="1" lang="ja-JP" altLang="en-US" sz="1000" dirty="0">
                          <a:latin typeface="+mn-ea"/>
                          <a:ea typeface="+mn-ea"/>
                        </a:rPr>
                        <a:t>、</a:t>
                      </a:r>
                      <a:r>
                        <a:rPr kumimoji="1" lang="en-US" altLang="ja-JP" sz="1000" dirty="0">
                          <a:latin typeface="+mn-ea"/>
                          <a:ea typeface="+mn-ea"/>
                        </a:rPr>
                        <a:t>GH</a:t>
                      </a:r>
                      <a:r>
                        <a:rPr kumimoji="1" lang="ja-JP" altLang="en-US" sz="1000" dirty="0">
                          <a:latin typeface="+mn-ea"/>
                          <a:ea typeface="+mn-ea"/>
                        </a:rPr>
                        <a:t>欠乏症、慢性甲状腺炎</a:t>
                      </a: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sz="1000" dirty="0">
                          <a:latin typeface="+mn-ea"/>
                          <a:ea typeface="+mn-ea"/>
                        </a:rPr>
                        <a:t>GVHD</a:t>
                      </a:r>
                      <a:r>
                        <a:rPr kumimoji="1" lang="ja-JP" altLang="en-US" sz="1000" dirty="0">
                          <a:latin typeface="+mn-ea"/>
                          <a:ea typeface="+mn-ea"/>
                        </a:rPr>
                        <a:t>なし、</a:t>
                      </a:r>
                      <a:r>
                        <a:rPr kumimoji="1" lang="zh-TW" altLang="en-US" sz="1000" dirty="0">
                          <a:latin typeface="+mn-ea"/>
                          <a:ea typeface="+mn-ea"/>
                        </a:rPr>
                        <a:t>甲状腺機能低下症、</a:t>
                      </a:r>
                      <a:r>
                        <a:rPr kumimoji="1" lang="ja-JP" altLang="en-US" sz="1000" b="0" i="0" kern="1200" dirty="0">
                          <a:solidFill>
                            <a:schemeClr val="tx1"/>
                          </a:solidFill>
                          <a:effectLst/>
                          <a:latin typeface="+mn-ea"/>
                          <a:ea typeface="+mn-ea"/>
                          <a:cs typeface="+mn-cs"/>
                        </a:rPr>
                        <a:t>トルコ鞍空洞症候群、</a:t>
                      </a:r>
                      <a:r>
                        <a:rPr kumimoji="1" lang="en-US" altLang="ja-JP" sz="1000" dirty="0">
                          <a:latin typeface="+mn-ea"/>
                          <a:ea typeface="+mn-ea"/>
                        </a:rPr>
                        <a:t>GH</a:t>
                      </a:r>
                      <a:r>
                        <a:rPr kumimoji="1" lang="ja-JP" altLang="en-US" sz="1000" dirty="0">
                          <a:latin typeface="+mn-ea"/>
                          <a:ea typeface="+mn-ea"/>
                        </a:rPr>
                        <a:t>欠乏症、性腺機能低下症</a:t>
                      </a: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latin typeface="+mn-ea"/>
                          <a:ea typeface="+mn-ea"/>
                        </a:rPr>
                        <a:t>GVHD</a:t>
                      </a:r>
                      <a:r>
                        <a:rPr kumimoji="1" lang="ja-JP" altLang="en-US" sz="1000" dirty="0">
                          <a:latin typeface="+mn-ea"/>
                          <a:ea typeface="+mn-ea"/>
                        </a:rPr>
                        <a:t>、</a:t>
                      </a:r>
                      <a:r>
                        <a:rPr kumimoji="1" lang="en-US" altLang="ja-JP" sz="1000" dirty="0">
                          <a:latin typeface="+mn-ea"/>
                          <a:ea typeface="+mn-ea"/>
                        </a:rPr>
                        <a:t>GH</a:t>
                      </a:r>
                      <a:r>
                        <a:rPr kumimoji="1" lang="ja-JP" altLang="en-US" sz="1000" dirty="0">
                          <a:latin typeface="+mn-ea"/>
                          <a:ea typeface="+mn-ea"/>
                        </a:rPr>
                        <a:t>欠乏症、性腺機能低下症、高周波難聴、白内障</a:t>
                      </a:r>
                    </a:p>
                    <a:p>
                      <a:endParaRPr kumimoji="1" lang="ja-JP" altLang="en-US" sz="1000" dirty="0">
                        <a:latin typeface="+mn-ea"/>
                        <a:ea typeface="+mn-ea"/>
                      </a:endParaRP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GVHD</a:t>
                      </a:r>
                      <a:endParaRPr kumimoji="1" lang="ja-JP" altLang="en-US" sz="1000" dirty="0">
                        <a:latin typeface="+mn-ea"/>
                        <a:ea typeface="+mn-ea"/>
                      </a:endParaRP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000" dirty="0">
                        <a:latin typeface="+mn-ea"/>
                        <a:ea typeface="+mn-ea"/>
                      </a:endParaRP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GVHD</a:t>
                      </a:r>
                      <a:endParaRPr kumimoji="1" lang="ja-JP" altLang="en-US" sz="1000" dirty="0">
                        <a:latin typeface="+mn-ea"/>
                        <a:ea typeface="+mn-ea"/>
                      </a:endParaRP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000" dirty="0">
                          <a:latin typeface="+mn-ea"/>
                          <a:ea typeface="+mn-ea"/>
                        </a:rPr>
                        <a:t>GVHD</a:t>
                      </a:r>
                      <a:endParaRPr kumimoji="1" lang="ja-JP" altLang="en-US" sz="1000" dirty="0">
                        <a:latin typeface="+mn-ea"/>
                        <a:ea typeface="+mn-ea"/>
                      </a:endParaRP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sz="1000" dirty="0">
                          <a:latin typeface="+mn-ea"/>
                          <a:ea typeface="+mn-ea"/>
                        </a:rPr>
                        <a:t>GVHD</a:t>
                      </a:r>
                      <a:r>
                        <a:rPr kumimoji="1" lang="ja-JP" altLang="en-US" sz="1000" dirty="0">
                          <a:latin typeface="+mn-ea"/>
                          <a:ea typeface="+mn-ea"/>
                        </a:rPr>
                        <a:t>、白質脳症、難治性てんかん、中等度の知的障害、白内障、</a:t>
                      </a:r>
                      <a:r>
                        <a:rPr kumimoji="1" lang="en-US" altLang="ja-JP" sz="1000" dirty="0">
                          <a:latin typeface="+mn-ea"/>
                          <a:ea typeface="+mn-ea"/>
                        </a:rPr>
                        <a:t>GH</a:t>
                      </a:r>
                      <a:r>
                        <a:rPr kumimoji="1" lang="ja-JP" altLang="en-US" sz="1000" dirty="0">
                          <a:latin typeface="+mn-ea"/>
                          <a:ea typeface="+mn-ea"/>
                        </a:rPr>
                        <a:t>欠乏症、甲状腺機能低下症、性腺機能低下症</a:t>
                      </a: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185200"/>
                  </a:ext>
                </a:extLst>
              </a:tr>
              <a:tr h="546725">
                <a:tc>
                  <a:txBody>
                    <a:bodyPr/>
                    <a:lstStyle/>
                    <a:p>
                      <a:pPr algn="ctr"/>
                      <a:r>
                        <a:rPr kumimoji="1" lang="ja-JP" altLang="en-US" sz="1000" dirty="0">
                          <a:latin typeface="+mn-ea"/>
                          <a:ea typeface="+mn-ea"/>
                        </a:rPr>
                        <a:t>代謝合併症</a:t>
                      </a:r>
                    </a:p>
                  </a:txBody>
                  <a:tcPr marL="36000" marR="36000" marT="36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kumimoji="1" lang="en-US" altLang="ja-JP" sz="1000" dirty="0">
                          <a:latin typeface="+mn-ea"/>
                          <a:ea typeface="+mn-ea"/>
                        </a:rPr>
                        <a:t>2</a:t>
                      </a:r>
                      <a:r>
                        <a:rPr kumimoji="1" lang="ja-JP" altLang="en-US" sz="1000" dirty="0">
                          <a:latin typeface="+mn-ea"/>
                          <a:ea typeface="+mn-ea"/>
                        </a:rPr>
                        <a:t>型糖尿病、脂肪肝</a:t>
                      </a: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sz="1000" dirty="0">
                          <a:latin typeface="+mn-ea"/>
                          <a:ea typeface="+mn-ea"/>
                        </a:rPr>
                        <a:t>2</a:t>
                      </a:r>
                      <a:r>
                        <a:rPr kumimoji="1" lang="ja-JP" altLang="en-US" sz="1000" dirty="0">
                          <a:latin typeface="+mn-ea"/>
                          <a:ea typeface="+mn-ea"/>
                        </a:rPr>
                        <a:t>型糖尿病、血清</a:t>
                      </a:r>
                      <a:r>
                        <a:rPr kumimoji="1" lang="en-US" altLang="ja-JP" sz="1000" dirty="0">
                          <a:latin typeface="+mn-ea"/>
                          <a:ea typeface="+mn-ea"/>
                        </a:rPr>
                        <a:t>AdipoQ</a:t>
                      </a:r>
                      <a:r>
                        <a:rPr kumimoji="1" lang="ja-JP" altLang="en-US" sz="1000" dirty="0">
                          <a:latin typeface="+mn-ea"/>
                          <a:ea typeface="+mn-ea"/>
                        </a:rPr>
                        <a:t>低値</a:t>
                      </a: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000" dirty="0">
                          <a:latin typeface="+mn-ea"/>
                          <a:ea typeface="+mn-ea"/>
                        </a:rPr>
                        <a:t>糖尿病、脂質異常症、脂肪肝</a:t>
                      </a: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000" dirty="0">
                          <a:latin typeface="+mn-ea"/>
                          <a:ea typeface="+mn-ea"/>
                        </a:rPr>
                        <a:t>高インスリン血症、脂質異常症</a:t>
                      </a: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高インスリン血症、脂質異常症</a:t>
                      </a: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000" dirty="0">
                          <a:latin typeface="+mn-ea"/>
                          <a:ea typeface="+mn-ea"/>
                        </a:rPr>
                        <a:t>脂肪肝、内臓脂肪の増加、高インスリン血症</a:t>
                      </a:r>
                      <a:endParaRPr kumimoji="1" lang="en-US" altLang="ja-JP" sz="1000" dirty="0">
                        <a:latin typeface="+mn-ea"/>
                        <a:ea typeface="+mn-ea"/>
                      </a:endParaRP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a:latin typeface="+mn-ea"/>
                          <a:ea typeface="+mn-ea"/>
                        </a:rPr>
                        <a:t>脂肪肝</a:t>
                      </a: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a:latin typeface="+mn-ea"/>
                          <a:ea typeface="+mn-ea"/>
                        </a:rPr>
                        <a:t>高血糖</a:t>
                      </a: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sz="1000" dirty="0">
                          <a:latin typeface="+mn-ea"/>
                          <a:ea typeface="+mn-ea"/>
                        </a:rPr>
                        <a:t>2</a:t>
                      </a:r>
                      <a:r>
                        <a:rPr kumimoji="1" lang="ja-JP" altLang="en-US" sz="1000" dirty="0">
                          <a:latin typeface="+mn-ea"/>
                          <a:ea typeface="+mn-ea"/>
                        </a:rPr>
                        <a:t>型糖尿病、脂肪肝</a:t>
                      </a: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000" dirty="0">
                          <a:latin typeface="+mn-ea"/>
                          <a:ea typeface="+mn-ea"/>
                        </a:rPr>
                        <a:t>高血糖、脂質異常症</a:t>
                      </a: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sz="1000" dirty="0">
                          <a:latin typeface="+mn-ea"/>
                          <a:ea typeface="+mn-ea"/>
                        </a:rPr>
                        <a:t>2</a:t>
                      </a:r>
                      <a:r>
                        <a:rPr kumimoji="1" lang="ja-JP" altLang="en-US" sz="1000" dirty="0">
                          <a:latin typeface="+mn-ea"/>
                          <a:ea typeface="+mn-ea"/>
                        </a:rPr>
                        <a:t>型糖尿病、脂質異常症</a:t>
                      </a: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000" dirty="0">
                          <a:latin typeface="+mn-ea"/>
                          <a:ea typeface="+mn-ea"/>
                        </a:rPr>
                        <a:t>高インスリン血症、高中性脂肪血症、脂肪肝</a:t>
                      </a:r>
                    </a:p>
                  </a:txBody>
                  <a:tcPr marL="36000" marR="36000" marT="36000" marB="1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3411773"/>
                  </a:ext>
                </a:extLst>
              </a:tr>
            </a:tbl>
          </a:graphicData>
        </a:graphic>
      </p:graphicFrame>
      <p:sp>
        <p:nvSpPr>
          <p:cNvPr id="8" name="テキスト ボックス 7">
            <a:extLst>
              <a:ext uri="{FF2B5EF4-FFF2-40B4-BE49-F238E27FC236}">
                <a16:creationId xmlns:a16="http://schemas.microsoft.com/office/drawing/2014/main" id="{7E948AEC-9765-42ED-9879-6C13C23EA5DC}"/>
              </a:ext>
            </a:extLst>
          </p:cNvPr>
          <p:cNvSpPr txBox="1"/>
          <p:nvPr/>
        </p:nvSpPr>
        <p:spPr>
          <a:xfrm>
            <a:off x="699238" y="2447703"/>
            <a:ext cx="8269505" cy="276999"/>
          </a:xfrm>
          <a:prstGeom prst="rect">
            <a:avLst/>
          </a:prstGeom>
          <a:noFill/>
        </p:spPr>
        <p:txBody>
          <a:bodyPr wrap="square">
            <a:spAutoFit/>
          </a:bodyPr>
          <a:lstStyle/>
          <a:p>
            <a:r>
              <a:rPr lang="ja-JP" altLang="en-US" dirty="0">
                <a:solidFill>
                  <a:srgbClr val="1B1B1B"/>
                </a:solidFill>
                <a:latin typeface="+mn-ea"/>
                <a:ea typeface="+mn-ea"/>
              </a:rPr>
              <a:t>これまでに報告された</a:t>
            </a:r>
            <a:r>
              <a:rPr lang="en-US" altLang="ja-JP" dirty="0">
                <a:solidFill>
                  <a:srgbClr val="1B1B1B"/>
                </a:solidFill>
                <a:latin typeface="+mn-ea"/>
                <a:ea typeface="+mn-ea"/>
              </a:rPr>
              <a:t>HSCT</a:t>
            </a:r>
            <a:r>
              <a:rPr lang="ja-JP" altLang="en-US" dirty="0">
                <a:solidFill>
                  <a:srgbClr val="1B1B1B"/>
                </a:solidFill>
                <a:latin typeface="+mn-ea"/>
                <a:ea typeface="+mn-ea"/>
              </a:rPr>
              <a:t>に関連した脂肪萎縮症患者の概要（文献</a:t>
            </a:r>
            <a:r>
              <a:rPr lang="en-US" altLang="ja-JP" dirty="0">
                <a:solidFill>
                  <a:srgbClr val="1B1B1B"/>
                </a:solidFill>
                <a:latin typeface="+mn-ea"/>
                <a:ea typeface="+mn-ea"/>
              </a:rPr>
              <a:t>1</a:t>
            </a:r>
            <a:r>
              <a:rPr lang="ja-JP" altLang="en-US" dirty="0">
                <a:solidFill>
                  <a:srgbClr val="1B1B1B"/>
                </a:solidFill>
                <a:latin typeface="+mn-ea"/>
                <a:ea typeface="+mn-ea"/>
              </a:rPr>
              <a:t>より改変、症例</a:t>
            </a:r>
            <a:r>
              <a:rPr lang="en-US" altLang="ja-JP" dirty="0">
                <a:solidFill>
                  <a:srgbClr val="1B1B1B"/>
                </a:solidFill>
                <a:latin typeface="+mn-ea"/>
                <a:ea typeface="+mn-ea"/>
              </a:rPr>
              <a:t>3</a:t>
            </a:r>
            <a:r>
              <a:rPr lang="ja-JP" altLang="en-US" dirty="0">
                <a:solidFill>
                  <a:srgbClr val="1B1B1B"/>
                </a:solidFill>
                <a:latin typeface="+mn-ea"/>
                <a:ea typeface="+mn-ea"/>
              </a:rPr>
              <a:t>～</a:t>
            </a:r>
            <a:r>
              <a:rPr lang="en-US" altLang="ja-JP" dirty="0">
                <a:solidFill>
                  <a:srgbClr val="1B1B1B"/>
                </a:solidFill>
                <a:latin typeface="+mn-ea"/>
                <a:ea typeface="+mn-ea"/>
              </a:rPr>
              <a:t>7</a:t>
            </a:r>
            <a:r>
              <a:rPr lang="ja-JP" altLang="en-US" dirty="0">
                <a:solidFill>
                  <a:srgbClr val="1B1B1B"/>
                </a:solidFill>
                <a:latin typeface="+mn-ea"/>
                <a:ea typeface="+mn-ea"/>
              </a:rPr>
              <a:t>、</a:t>
            </a:r>
            <a:r>
              <a:rPr lang="en-US" altLang="ja-JP" dirty="0">
                <a:solidFill>
                  <a:srgbClr val="1B1B1B"/>
                </a:solidFill>
                <a:latin typeface="+mn-ea"/>
                <a:ea typeface="+mn-ea"/>
              </a:rPr>
              <a:t>9</a:t>
            </a:r>
            <a:r>
              <a:rPr lang="ja-JP" altLang="en-US" dirty="0">
                <a:solidFill>
                  <a:srgbClr val="1B1B1B"/>
                </a:solidFill>
                <a:latin typeface="+mn-ea"/>
                <a:ea typeface="+mn-ea"/>
              </a:rPr>
              <a:t>～</a:t>
            </a:r>
            <a:r>
              <a:rPr lang="en-US" altLang="ja-JP" dirty="0">
                <a:solidFill>
                  <a:srgbClr val="1B1B1B"/>
                </a:solidFill>
                <a:latin typeface="+mn-ea"/>
                <a:ea typeface="+mn-ea"/>
              </a:rPr>
              <a:t>12</a:t>
            </a:r>
            <a:r>
              <a:rPr lang="ja-JP" altLang="en-US" dirty="0">
                <a:solidFill>
                  <a:srgbClr val="1B1B1B"/>
                </a:solidFill>
                <a:latin typeface="+mn-ea"/>
                <a:ea typeface="+mn-ea"/>
              </a:rPr>
              <a:t>は本邦から報告された症例）</a:t>
            </a:r>
            <a:endParaRPr lang="ja-JP" altLang="en-US" baseline="30000" dirty="0">
              <a:latin typeface="+mn-ea"/>
              <a:ea typeface="+mn-ea"/>
            </a:endParaRPr>
          </a:p>
        </p:txBody>
      </p:sp>
      <p:sp>
        <p:nvSpPr>
          <p:cNvPr id="11" name="テキスト ボックス 10">
            <a:extLst>
              <a:ext uri="{FF2B5EF4-FFF2-40B4-BE49-F238E27FC236}">
                <a16:creationId xmlns:a16="http://schemas.microsoft.com/office/drawing/2014/main" id="{C2EBE214-67CE-2476-3F93-6B6BDFFC2C4D}"/>
              </a:ext>
            </a:extLst>
          </p:cNvPr>
          <p:cNvSpPr txBox="1"/>
          <p:nvPr/>
        </p:nvSpPr>
        <p:spPr>
          <a:xfrm>
            <a:off x="705343" y="6402563"/>
            <a:ext cx="4346062" cy="353943"/>
          </a:xfrm>
          <a:prstGeom prst="rect">
            <a:avLst/>
          </a:prstGeom>
          <a:noFill/>
        </p:spPr>
        <p:txBody>
          <a:bodyPr wrap="none" tIns="0">
            <a:spAutoFit/>
          </a:bodyPr>
          <a:lstStyle/>
          <a:p>
            <a:r>
              <a:rPr kumimoji="1" lang="en-US" altLang="ja-JP" sz="1000" dirty="0">
                <a:latin typeface="+mn-ea"/>
                <a:ea typeface="+mn-ea"/>
              </a:rPr>
              <a:t>AML</a:t>
            </a:r>
            <a:r>
              <a:rPr lang="ja-JP" altLang="en-US" sz="1000" dirty="0">
                <a:latin typeface="+mn-ea"/>
                <a:ea typeface="+mn-ea"/>
              </a:rPr>
              <a:t>：急性骨髄性白血病、</a:t>
            </a:r>
            <a:r>
              <a:rPr lang="en-US" altLang="ja-JP" sz="1000" dirty="0">
                <a:latin typeface="+mn-ea"/>
                <a:ea typeface="+mn-ea"/>
              </a:rPr>
              <a:t>ALL</a:t>
            </a:r>
            <a:r>
              <a:rPr lang="ja-JP" altLang="en-US" sz="1000" dirty="0">
                <a:latin typeface="+mn-ea"/>
                <a:ea typeface="+mn-ea"/>
              </a:rPr>
              <a:t>：急性リンパ性白血病、</a:t>
            </a:r>
            <a:r>
              <a:rPr lang="en-US" altLang="ja-JP" sz="1000" dirty="0">
                <a:latin typeface="+mn-ea"/>
                <a:ea typeface="+mn-ea"/>
              </a:rPr>
              <a:t>NB</a:t>
            </a:r>
            <a:r>
              <a:rPr lang="ja-JP" altLang="en-US" sz="1000" dirty="0">
                <a:latin typeface="+mn-ea"/>
                <a:ea typeface="+mn-ea"/>
              </a:rPr>
              <a:t>：神経芽細胞腫、</a:t>
            </a:r>
            <a:br>
              <a:rPr lang="en-US" altLang="ja-JP" sz="1000" dirty="0">
                <a:latin typeface="+mn-ea"/>
                <a:ea typeface="+mn-ea"/>
              </a:rPr>
            </a:br>
            <a:r>
              <a:rPr kumimoji="1" lang="en-US" altLang="ja-JP" sz="1000" dirty="0">
                <a:latin typeface="+mn-ea"/>
                <a:ea typeface="+mn-ea"/>
              </a:rPr>
              <a:t>GVHD</a:t>
            </a:r>
            <a:r>
              <a:rPr kumimoji="1" lang="ja-JP" altLang="en-US" sz="1000" dirty="0">
                <a:latin typeface="+mn-ea"/>
                <a:ea typeface="+mn-ea"/>
              </a:rPr>
              <a:t>：移植片対宿主病、</a:t>
            </a:r>
            <a:r>
              <a:rPr kumimoji="1" lang="en-US" altLang="ja-JP" sz="1000" dirty="0">
                <a:latin typeface="+mn-ea"/>
                <a:ea typeface="+mn-ea"/>
              </a:rPr>
              <a:t>GH</a:t>
            </a:r>
            <a:r>
              <a:rPr kumimoji="1" lang="ja-JP" altLang="en-US" sz="1000" dirty="0">
                <a:latin typeface="+mn-ea"/>
                <a:ea typeface="+mn-ea"/>
              </a:rPr>
              <a:t>：成長ホルモン</a:t>
            </a:r>
          </a:p>
        </p:txBody>
      </p:sp>
      <p:sp>
        <p:nvSpPr>
          <p:cNvPr id="12" name="テキスト ボックス 11">
            <a:extLst>
              <a:ext uri="{FF2B5EF4-FFF2-40B4-BE49-F238E27FC236}">
                <a16:creationId xmlns:a16="http://schemas.microsoft.com/office/drawing/2014/main" id="{C5EB6A23-6379-319A-72A6-8295F26BF35C}"/>
              </a:ext>
            </a:extLst>
          </p:cNvPr>
          <p:cNvSpPr txBox="1"/>
          <p:nvPr/>
        </p:nvSpPr>
        <p:spPr>
          <a:xfrm>
            <a:off x="6740180" y="6559406"/>
            <a:ext cx="4751295" cy="292388"/>
          </a:xfrm>
          <a:prstGeom prst="rect">
            <a:avLst/>
          </a:prstGeom>
          <a:noFill/>
        </p:spPr>
        <p:txBody>
          <a:bodyPr wrap="square" lIns="0" tIns="0" rIns="0" anchor="b">
            <a:spAutoFit/>
          </a:bodyPr>
          <a:lstStyle/>
          <a:p>
            <a:pPr marL="131763" indent="-131763" algn="l">
              <a:buFont typeface="+mj-lt"/>
              <a:buAutoNum type="arabicPeriod"/>
            </a:pPr>
            <a:r>
              <a:rPr lang="en-US" altLang="ja-JP" sz="800" b="0" i="0" dirty="0">
                <a:solidFill>
                  <a:srgbClr val="212121"/>
                </a:solidFill>
                <a:effectLst/>
                <a:latin typeface="+mn-ea"/>
                <a:ea typeface="+mn-ea"/>
              </a:rPr>
              <a:t>Tews D, et al. J Clin Med. 2021; 10: 1559. (</a:t>
            </a:r>
            <a:r>
              <a:rPr lang="en-US" altLang="ja-JP" sz="800" b="0" i="0" dirty="0">
                <a:solidFill>
                  <a:srgbClr val="212121"/>
                </a:solidFill>
                <a:effectLst/>
                <a:latin typeface="+mn-ea"/>
                <a:ea typeface="+mn-ea"/>
                <a:hlinkClick r:id="rId3"/>
              </a:rPr>
              <a:t>https://creativecommons.org/licenses/by/4.0/</a:t>
            </a:r>
            <a:r>
              <a:rPr lang="en-US" altLang="ja-JP" sz="800" b="0" i="0" dirty="0">
                <a:solidFill>
                  <a:srgbClr val="212121"/>
                </a:solidFill>
                <a:effectLst/>
                <a:latin typeface="+mn-ea"/>
                <a:ea typeface="+mn-ea"/>
              </a:rPr>
              <a:t>)</a:t>
            </a:r>
          </a:p>
          <a:p>
            <a:pPr marL="131763" indent="-131763" algn="l">
              <a:buFont typeface="+mj-lt"/>
              <a:buAutoNum type="arabicPeriod"/>
            </a:pPr>
            <a:r>
              <a:rPr lang="en-US" altLang="ja-JP" sz="800" dirty="0">
                <a:solidFill>
                  <a:srgbClr val="212121"/>
                </a:solidFill>
                <a:latin typeface="+mn-ea"/>
                <a:ea typeface="+mn-ea"/>
              </a:rPr>
              <a:t>Adachi</a:t>
            </a:r>
            <a:r>
              <a:rPr lang="ja-JP" altLang="en-US" sz="800" dirty="0">
                <a:solidFill>
                  <a:srgbClr val="212121"/>
                </a:solidFill>
                <a:latin typeface="+mn-ea"/>
                <a:ea typeface="+mn-ea"/>
              </a:rPr>
              <a:t> </a:t>
            </a:r>
            <a:r>
              <a:rPr lang="en-US" altLang="ja-JP" sz="800" dirty="0">
                <a:solidFill>
                  <a:srgbClr val="212121"/>
                </a:solidFill>
                <a:latin typeface="+mn-ea"/>
                <a:ea typeface="+mn-ea"/>
              </a:rPr>
              <a:t>M,</a:t>
            </a:r>
            <a:r>
              <a:rPr lang="ja-JP" altLang="en-US" sz="800" dirty="0">
                <a:solidFill>
                  <a:srgbClr val="212121"/>
                </a:solidFill>
                <a:latin typeface="+mn-ea"/>
                <a:ea typeface="+mn-ea"/>
              </a:rPr>
              <a:t> </a:t>
            </a:r>
            <a:r>
              <a:rPr lang="en-US" altLang="ja-JP" sz="800" dirty="0">
                <a:solidFill>
                  <a:srgbClr val="212121"/>
                </a:solidFill>
                <a:latin typeface="+mn-ea"/>
                <a:ea typeface="+mn-ea"/>
              </a:rPr>
              <a:t>et</a:t>
            </a:r>
            <a:r>
              <a:rPr lang="ja-JP" altLang="en-US" sz="800" dirty="0">
                <a:solidFill>
                  <a:srgbClr val="212121"/>
                </a:solidFill>
                <a:latin typeface="+mn-ea"/>
                <a:ea typeface="+mn-ea"/>
              </a:rPr>
              <a:t> </a:t>
            </a:r>
            <a:r>
              <a:rPr lang="en-US" altLang="ja-JP" sz="800" dirty="0">
                <a:solidFill>
                  <a:srgbClr val="212121"/>
                </a:solidFill>
                <a:latin typeface="+mn-ea"/>
                <a:ea typeface="+mn-ea"/>
              </a:rPr>
              <a:t>at.</a:t>
            </a:r>
            <a:r>
              <a:rPr lang="ja-JP" altLang="en-US" sz="800" dirty="0">
                <a:solidFill>
                  <a:srgbClr val="212121"/>
                </a:solidFill>
                <a:latin typeface="+mn-ea"/>
                <a:ea typeface="+mn-ea"/>
              </a:rPr>
              <a:t> </a:t>
            </a:r>
            <a:r>
              <a:rPr lang="en-US" altLang="ja-JP" sz="800" dirty="0">
                <a:solidFill>
                  <a:srgbClr val="212121"/>
                </a:solidFill>
                <a:latin typeface="+mn-ea"/>
                <a:ea typeface="+mn-ea"/>
              </a:rPr>
              <a:t>Clin</a:t>
            </a:r>
            <a:r>
              <a:rPr lang="ja-JP" altLang="en-US" sz="800" dirty="0">
                <a:solidFill>
                  <a:srgbClr val="212121"/>
                </a:solidFill>
                <a:latin typeface="+mn-ea"/>
                <a:ea typeface="+mn-ea"/>
              </a:rPr>
              <a:t> </a:t>
            </a:r>
            <a:r>
              <a:rPr lang="en-US" altLang="ja-JP" sz="800" dirty="0">
                <a:solidFill>
                  <a:srgbClr val="212121"/>
                </a:solidFill>
                <a:latin typeface="+mn-ea"/>
                <a:ea typeface="+mn-ea"/>
              </a:rPr>
              <a:t>Pediatr</a:t>
            </a:r>
            <a:r>
              <a:rPr lang="ja-JP" altLang="en-US" sz="800" dirty="0">
                <a:solidFill>
                  <a:srgbClr val="212121"/>
                </a:solidFill>
                <a:latin typeface="+mn-ea"/>
                <a:ea typeface="+mn-ea"/>
              </a:rPr>
              <a:t> </a:t>
            </a:r>
            <a:r>
              <a:rPr lang="en-US" altLang="ja-JP" sz="800" dirty="0">
                <a:solidFill>
                  <a:srgbClr val="212121"/>
                </a:solidFill>
                <a:latin typeface="+mn-ea"/>
                <a:ea typeface="+mn-ea"/>
              </a:rPr>
              <a:t>Endocrinol.</a:t>
            </a:r>
            <a:r>
              <a:rPr lang="ja-JP" altLang="en-US" sz="800" dirty="0">
                <a:solidFill>
                  <a:srgbClr val="212121"/>
                </a:solidFill>
                <a:latin typeface="+mn-ea"/>
                <a:ea typeface="+mn-ea"/>
              </a:rPr>
              <a:t> </a:t>
            </a:r>
            <a:r>
              <a:rPr lang="en-US" altLang="ja-JP" sz="800" dirty="0">
                <a:solidFill>
                  <a:srgbClr val="212121"/>
                </a:solidFill>
                <a:latin typeface="+mn-ea"/>
                <a:ea typeface="+mn-ea"/>
              </a:rPr>
              <a:t>2013;</a:t>
            </a:r>
            <a:r>
              <a:rPr lang="ja-JP" altLang="en-US" sz="800" dirty="0">
                <a:solidFill>
                  <a:srgbClr val="212121"/>
                </a:solidFill>
                <a:latin typeface="+mn-ea"/>
                <a:ea typeface="+mn-ea"/>
              </a:rPr>
              <a:t> </a:t>
            </a:r>
            <a:r>
              <a:rPr lang="en-US" altLang="ja-JP" sz="800" dirty="0">
                <a:solidFill>
                  <a:srgbClr val="212121"/>
                </a:solidFill>
                <a:latin typeface="+mn-ea"/>
                <a:ea typeface="+mn-ea"/>
              </a:rPr>
              <a:t>22:</a:t>
            </a:r>
            <a:r>
              <a:rPr lang="ja-JP" altLang="en-US" sz="800" dirty="0">
                <a:solidFill>
                  <a:srgbClr val="212121"/>
                </a:solidFill>
                <a:latin typeface="+mn-ea"/>
                <a:ea typeface="+mn-ea"/>
              </a:rPr>
              <a:t> </a:t>
            </a:r>
            <a:r>
              <a:rPr lang="en-US" altLang="ja-JP" sz="800" dirty="0">
                <a:solidFill>
                  <a:srgbClr val="212121"/>
                </a:solidFill>
                <a:latin typeface="+mn-ea"/>
                <a:ea typeface="+mn-ea"/>
              </a:rPr>
              <a:t>53-64.</a:t>
            </a:r>
            <a:endParaRPr lang="en-US" altLang="ja-JP" sz="800" b="0" i="0" dirty="0">
              <a:solidFill>
                <a:srgbClr val="212121"/>
              </a:solidFill>
              <a:effectLst/>
              <a:latin typeface="+mn-ea"/>
              <a:ea typeface="+mn-ea"/>
            </a:endParaRPr>
          </a:p>
        </p:txBody>
      </p:sp>
      <p:sp>
        <p:nvSpPr>
          <p:cNvPr id="5" name="正方形/長方形 4">
            <a:extLst>
              <a:ext uri="{FF2B5EF4-FFF2-40B4-BE49-F238E27FC236}">
                <a16:creationId xmlns:a16="http://schemas.microsoft.com/office/drawing/2014/main" id="{26524BAB-EEB5-77E6-F0EA-90F58AD3B853}"/>
              </a:ext>
            </a:extLst>
          </p:cNvPr>
          <p:cNvSpPr/>
          <p:nvPr/>
        </p:nvSpPr>
        <p:spPr bwMode="auto">
          <a:xfrm>
            <a:off x="3180080" y="2698867"/>
            <a:ext cx="4175760" cy="3686400"/>
          </a:xfrm>
          <a:prstGeom prst="rect">
            <a:avLst/>
          </a:prstGeom>
          <a:noFill/>
          <a:ln w="28575" cap="flat" cmpd="sng" algn="ctr">
            <a:solidFill>
              <a:srgbClr val="BC136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6" name="正方形/長方形 5">
            <a:extLst>
              <a:ext uri="{FF2B5EF4-FFF2-40B4-BE49-F238E27FC236}">
                <a16:creationId xmlns:a16="http://schemas.microsoft.com/office/drawing/2014/main" id="{1D7F4AB3-7CD3-CF25-5F2B-315EDE16649E}"/>
              </a:ext>
            </a:extLst>
          </p:cNvPr>
          <p:cNvSpPr/>
          <p:nvPr/>
        </p:nvSpPr>
        <p:spPr bwMode="auto">
          <a:xfrm>
            <a:off x="8188960" y="2698867"/>
            <a:ext cx="3324586" cy="3686400"/>
          </a:xfrm>
          <a:prstGeom prst="rect">
            <a:avLst/>
          </a:prstGeom>
          <a:noFill/>
          <a:ln w="28575" cap="flat" cmpd="sng" algn="ctr">
            <a:solidFill>
              <a:srgbClr val="BC136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Tree>
    <p:extLst>
      <p:ext uri="{BB962C8B-B14F-4D97-AF65-F5344CB8AC3E}">
        <p14:creationId xmlns:p14="http://schemas.microsoft.com/office/powerpoint/2010/main" val="2442831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6B2BD-4557-CC03-7101-474CE8F32683}"/>
            </a:ext>
          </a:extLst>
        </p:cNvPr>
        <p:cNvGrpSpPr/>
        <p:nvPr/>
      </p:nvGrpSpPr>
      <p:grpSpPr>
        <a:xfrm>
          <a:off x="0" y="0"/>
          <a:ext cx="0" cy="0"/>
          <a:chOff x="0" y="0"/>
          <a:chExt cx="0" cy="0"/>
        </a:xfrm>
      </p:grpSpPr>
      <p:sp>
        <p:nvSpPr>
          <p:cNvPr id="8" name="四角形: 角を丸くする 7">
            <a:extLst>
              <a:ext uri="{FF2B5EF4-FFF2-40B4-BE49-F238E27FC236}">
                <a16:creationId xmlns:a16="http://schemas.microsoft.com/office/drawing/2014/main" id="{ED7B3C3E-7406-AAB6-F0F7-2552BF744CCF}"/>
              </a:ext>
            </a:extLst>
          </p:cNvPr>
          <p:cNvSpPr/>
          <p:nvPr/>
        </p:nvSpPr>
        <p:spPr>
          <a:xfrm>
            <a:off x="1290918" y="2971908"/>
            <a:ext cx="8650942" cy="1313089"/>
          </a:xfrm>
          <a:prstGeom prst="roundRect">
            <a:avLst/>
          </a:prstGeom>
          <a:solidFill>
            <a:srgbClr val="E062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918679" eaLnBrk="1" fontAlgn="auto" hangingPunct="1">
              <a:lnSpc>
                <a:spcPct val="90000"/>
              </a:lnSpc>
              <a:spcAft>
                <a:spcPct val="35000"/>
              </a:spcAft>
            </a:pPr>
            <a:r>
              <a:rPr lang="en-US" altLang="ja-JP" sz="3200" dirty="0">
                <a:solidFill>
                  <a:srgbClr val="FFFFFF"/>
                </a:solidFill>
                <a:latin typeface="Meiryo UI" panose="020B0604030504040204" pitchFamily="50" charset="-128"/>
                <a:ea typeface="Meiryo UI" panose="020B0604030504040204" pitchFamily="50" charset="-128"/>
              </a:rPr>
              <a:t>2. </a:t>
            </a:r>
            <a:r>
              <a:rPr lang="ja-JP" altLang="en-US" sz="3200" dirty="0">
                <a:solidFill>
                  <a:srgbClr val="FFFFFF"/>
                </a:solidFill>
                <a:latin typeface="Meiryo UI" panose="020B0604030504040204" pitchFamily="50" charset="-128"/>
                <a:ea typeface="Meiryo UI" panose="020B0604030504040204" pitchFamily="50" charset="-128"/>
              </a:rPr>
              <a:t>脂肪萎縮症の診断・治療</a:t>
            </a:r>
          </a:p>
        </p:txBody>
      </p:sp>
    </p:spTree>
    <p:extLst>
      <p:ext uri="{BB962C8B-B14F-4D97-AF65-F5344CB8AC3E}">
        <p14:creationId xmlns:p14="http://schemas.microsoft.com/office/powerpoint/2010/main" val="3369991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15639-9426-21B4-AB95-E48F8E1D16A6}"/>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2EAE7D97-6FD5-1065-69F9-9378787E7033}"/>
              </a:ext>
            </a:extLst>
          </p:cNvPr>
          <p:cNvSpPr>
            <a:spLocks noGrp="1"/>
          </p:cNvSpPr>
          <p:nvPr>
            <p:ph type="title"/>
          </p:nvPr>
        </p:nvSpPr>
        <p:spPr/>
        <p:txBody>
          <a:bodyPr/>
          <a:lstStyle/>
          <a:p>
            <a:r>
              <a:rPr lang="ja-JP" altLang="en-US" sz="2600" b="1" dirty="0">
                <a:latin typeface="+mj-ea"/>
              </a:rPr>
              <a:t>脂肪萎縮症患者の症状発現から診断までの期間</a:t>
            </a:r>
          </a:p>
        </p:txBody>
      </p:sp>
      <p:sp>
        <p:nvSpPr>
          <p:cNvPr id="3" name="スライド番号プレースホルダー 2">
            <a:extLst>
              <a:ext uri="{FF2B5EF4-FFF2-40B4-BE49-F238E27FC236}">
                <a16:creationId xmlns:a16="http://schemas.microsoft.com/office/drawing/2014/main" id="{6752FEC4-D940-EE4D-5B52-F3AD488D689A}"/>
              </a:ext>
            </a:extLst>
          </p:cNvPr>
          <p:cNvSpPr>
            <a:spLocks noGrp="1"/>
          </p:cNvSpPr>
          <p:nvPr>
            <p:ph type="sldNum" sz="quarter" idx="10"/>
          </p:nvPr>
        </p:nvSpPr>
        <p:spPr/>
        <p:txBody>
          <a:bodyPr/>
          <a:lstStyle/>
          <a:p>
            <a:fld id="{3C22E879-25C1-4BAC-8729-693BB4353F20}" type="slidenum">
              <a:rPr kumimoji="1" lang="ja-JP" altLang="en-US" smtClean="0"/>
              <a:t>18</a:t>
            </a:fld>
            <a:endParaRPr kumimoji="1" lang="ja-JP" altLang="en-US"/>
          </a:p>
        </p:txBody>
      </p:sp>
      <p:sp>
        <p:nvSpPr>
          <p:cNvPr id="2" name="テキスト プレースホルダー 3">
            <a:extLst>
              <a:ext uri="{FF2B5EF4-FFF2-40B4-BE49-F238E27FC236}">
                <a16:creationId xmlns:a16="http://schemas.microsoft.com/office/drawing/2014/main" id="{5B6D9856-7F6F-804A-C978-B6A9650D2E77}"/>
              </a:ext>
            </a:extLst>
          </p:cNvPr>
          <p:cNvSpPr txBox="1">
            <a:spLocks/>
          </p:cNvSpPr>
          <p:nvPr/>
        </p:nvSpPr>
        <p:spPr>
          <a:xfrm>
            <a:off x="695324" y="916016"/>
            <a:ext cx="10974161" cy="1077218"/>
          </a:xfrm>
          <a:prstGeom prst="rect">
            <a:avLst/>
          </a:prstGeom>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最初の症状は、全身性脂肪萎縮症（</a:t>
            </a:r>
            <a:r>
              <a:rPr kumimoji="1" lang="en-US" altLang="ja-JP" sz="2000" i="0" dirty="0">
                <a:latin typeface="+mn-ea"/>
              </a:rPr>
              <a:t>GL</a:t>
            </a:r>
            <a:r>
              <a:rPr kumimoji="1" lang="ja-JP" altLang="en-US" sz="2000" i="0" dirty="0">
                <a:latin typeface="+mn-ea"/>
              </a:rPr>
              <a:t>）患者が小児期、部分性脂肪萎縮症（</a:t>
            </a:r>
            <a:r>
              <a:rPr kumimoji="1" lang="en-US" altLang="ja-JP" sz="2000" i="0" dirty="0">
                <a:latin typeface="+mn-ea"/>
              </a:rPr>
              <a:t>PL</a:t>
            </a:r>
            <a:r>
              <a:rPr kumimoji="1" lang="ja-JP" altLang="en-US" sz="2000" i="0" dirty="0">
                <a:latin typeface="+mn-ea"/>
              </a:rPr>
              <a:t>）患者が成人期に発現</a:t>
            </a:r>
            <a:endParaRPr kumimoji="1" lang="en-US" altLang="ja-JP" sz="2000" i="0" dirty="0">
              <a:latin typeface="+mn-ea"/>
            </a:endParaRPr>
          </a:p>
          <a:p>
            <a:pPr>
              <a:buClr>
                <a:srgbClr val="BC136B"/>
              </a:buClr>
              <a:buFont typeface="Wingdings" panose="05000000000000000000" pitchFamily="2" charset="2"/>
              <a:buChar char="l"/>
            </a:pPr>
            <a:r>
              <a:rPr kumimoji="1" lang="ja-JP" altLang="en-US" sz="2000" i="0" dirty="0">
                <a:latin typeface="+mn-ea"/>
              </a:rPr>
              <a:t>最初の症状発現から診断に至るまでの平均期間は、</a:t>
            </a:r>
            <a:r>
              <a:rPr kumimoji="1" lang="en-US" altLang="ja-JP" sz="2000" i="0" dirty="0">
                <a:latin typeface="+mn-ea"/>
              </a:rPr>
              <a:t>GL</a:t>
            </a:r>
            <a:r>
              <a:rPr kumimoji="1" lang="ja-JP" altLang="en-US" sz="2000" i="0" dirty="0">
                <a:latin typeface="+mn-ea"/>
              </a:rPr>
              <a:t>患者が</a:t>
            </a:r>
            <a:r>
              <a:rPr kumimoji="1" lang="en-US" altLang="ja-JP" sz="2000" i="0" dirty="0">
                <a:latin typeface="+mn-ea"/>
              </a:rPr>
              <a:t>3.1</a:t>
            </a:r>
            <a:r>
              <a:rPr kumimoji="1" lang="ja-JP" altLang="en-US" sz="2000" i="0" dirty="0">
                <a:latin typeface="+mn-ea"/>
              </a:rPr>
              <a:t>年、</a:t>
            </a:r>
            <a:r>
              <a:rPr kumimoji="1" lang="en-US" altLang="ja-JP" sz="2000" i="0" dirty="0">
                <a:latin typeface="+mn-ea"/>
              </a:rPr>
              <a:t>PL</a:t>
            </a:r>
            <a:r>
              <a:rPr kumimoji="1" lang="ja-JP" altLang="en-US" sz="2000" i="0" dirty="0">
                <a:latin typeface="+mn-ea"/>
              </a:rPr>
              <a:t>患者が</a:t>
            </a:r>
            <a:r>
              <a:rPr kumimoji="1" lang="en-US" altLang="ja-JP" sz="2000" i="0" dirty="0">
                <a:latin typeface="+mn-ea"/>
              </a:rPr>
              <a:t>9.0</a:t>
            </a:r>
            <a:r>
              <a:rPr kumimoji="1" lang="ja-JP" altLang="en-US" sz="2000" i="0" dirty="0">
                <a:latin typeface="+mn-ea"/>
              </a:rPr>
              <a:t>年であった</a:t>
            </a:r>
          </a:p>
        </p:txBody>
      </p:sp>
      <p:sp>
        <p:nvSpPr>
          <p:cNvPr id="10" name="テキスト ボックス 9">
            <a:extLst>
              <a:ext uri="{FF2B5EF4-FFF2-40B4-BE49-F238E27FC236}">
                <a16:creationId xmlns:a16="http://schemas.microsoft.com/office/drawing/2014/main" id="{306C912B-80D1-1428-6F86-47B28D868A12}"/>
              </a:ext>
            </a:extLst>
          </p:cNvPr>
          <p:cNvSpPr txBox="1"/>
          <p:nvPr/>
        </p:nvSpPr>
        <p:spPr>
          <a:xfrm>
            <a:off x="8157681" y="6688723"/>
            <a:ext cx="3342436" cy="169277"/>
          </a:xfrm>
          <a:prstGeom prst="rect">
            <a:avLst/>
          </a:prstGeom>
          <a:noFill/>
        </p:spPr>
        <p:txBody>
          <a:bodyPr wrap="square" lIns="0" tIns="0" rIns="0" anchor="b">
            <a:spAutoFit/>
          </a:bodyPr>
          <a:lstStyle/>
          <a:p>
            <a:pPr marL="131763" indent="-131763" algn="l">
              <a:buFont typeface="+mj-lt"/>
              <a:buAutoNum type="arabicPeriod"/>
            </a:pPr>
            <a:r>
              <a:rPr lang="en-US" altLang="ja-JP" sz="800" b="0" i="0" dirty="0">
                <a:solidFill>
                  <a:srgbClr val="212121"/>
                </a:solidFill>
                <a:effectLst/>
                <a:latin typeface="+mn-ea"/>
                <a:ea typeface="+mn-ea"/>
              </a:rPr>
              <a:t>Akinci B, et al. J Clin Endocrinol </a:t>
            </a:r>
            <a:r>
              <a:rPr lang="en-US" altLang="ja-JP" sz="800" b="0" i="0" dirty="0" err="1">
                <a:solidFill>
                  <a:srgbClr val="212121"/>
                </a:solidFill>
                <a:effectLst/>
                <a:latin typeface="+mn-ea"/>
                <a:ea typeface="+mn-ea"/>
              </a:rPr>
              <a:t>Metab</a:t>
            </a:r>
            <a:r>
              <a:rPr lang="en-US" altLang="ja-JP" sz="800" b="0" i="0" dirty="0">
                <a:solidFill>
                  <a:srgbClr val="212121"/>
                </a:solidFill>
                <a:effectLst/>
                <a:latin typeface="+mn-ea"/>
                <a:ea typeface="+mn-ea"/>
              </a:rPr>
              <a:t>. 2019; 104: 5120-5135.</a:t>
            </a:r>
          </a:p>
        </p:txBody>
      </p:sp>
      <p:sp>
        <p:nvSpPr>
          <p:cNvPr id="6" name="テキスト ボックス 5">
            <a:extLst>
              <a:ext uri="{FF2B5EF4-FFF2-40B4-BE49-F238E27FC236}">
                <a16:creationId xmlns:a16="http://schemas.microsoft.com/office/drawing/2014/main" id="{8ECD7EE7-6BD3-15C9-F2B4-00C426A279EE}"/>
              </a:ext>
            </a:extLst>
          </p:cNvPr>
          <p:cNvSpPr txBox="1"/>
          <p:nvPr/>
        </p:nvSpPr>
        <p:spPr>
          <a:xfrm>
            <a:off x="695326" y="5576142"/>
            <a:ext cx="10801350" cy="1061829"/>
          </a:xfrm>
          <a:prstGeom prst="rect">
            <a:avLst/>
          </a:prstGeom>
          <a:noFill/>
        </p:spPr>
        <p:txBody>
          <a:bodyPr wrap="square">
            <a:spAutoFit/>
          </a:bodyPr>
          <a:lstStyle/>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目的</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医療カルテ情報を利用して脂肪萎縮症の治療を受けたことがない</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および</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患者の自然歴を評価すること</a:t>
            </a:r>
          </a:p>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対象</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2015</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年</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月</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日より前に</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または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HIV</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関連脂肪萎縮症を除く）と診断され、脂肪萎縮症の治療を受けたことがない患者</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230</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81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患者</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149</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a:t>
            </a:r>
          </a:p>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方法</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2017</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年</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3</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月</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6</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日から</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2018</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年</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3</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月</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20</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日にデータを抽出し、カルテレビューを実施した。研究観察期間は患者の出生から追跡不能、死亡、またはカルテ抽出日のいずれか早い日までとした（ベースライン期間は出生から</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または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の診断日まで、追跡期間は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または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の診断日から観察期間の終了日まで）</a:t>
            </a:r>
          </a:p>
          <a:p>
            <a:pPr marL="719138" marR="0" lvl="0" indent="-719138"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リミテーション</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①研究デザインが脂肪萎縮症患者に対するコンセンサススクリーニングプロトコルが発表される前に検討されたため、脂肪萎縮症患者の多臓器障害を確実にとらえる方法でデータ収集が実施されなかった　②より重症度の低い患者への選択バイアスが生じた可能性がある　③代謝障害および臓器異常の有無は過小評価された可能性がある　④観察期間中の死亡者数が限られていた　⑤データ収集方法が限られたため、脂肪萎縮症の臨床負担推定値の正確性に影響する可能性がある　⑥データ入力エラーが結果の正確性に影響する可能性がある</a:t>
            </a:r>
          </a:p>
        </p:txBody>
      </p:sp>
      <p:graphicFrame>
        <p:nvGraphicFramePr>
          <p:cNvPr id="5" name="表 4">
            <a:extLst>
              <a:ext uri="{FF2B5EF4-FFF2-40B4-BE49-F238E27FC236}">
                <a16:creationId xmlns:a16="http://schemas.microsoft.com/office/drawing/2014/main" id="{2447E89E-25AE-1164-F1A4-34908206FDE3}"/>
              </a:ext>
            </a:extLst>
          </p:cNvPr>
          <p:cNvGraphicFramePr>
            <a:graphicFrameLocks noGrp="1"/>
          </p:cNvGraphicFramePr>
          <p:nvPr>
            <p:extLst>
              <p:ext uri="{D42A27DB-BD31-4B8C-83A1-F6EECF244321}">
                <p14:modId xmlns:p14="http://schemas.microsoft.com/office/powerpoint/2010/main" val="4270548512"/>
              </p:ext>
            </p:extLst>
          </p:nvPr>
        </p:nvGraphicFramePr>
        <p:xfrm>
          <a:off x="1160922" y="2124891"/>
          <a:ext cx="9828000" cy="3128859"/>
        </p:xfrm>
        <a:graphic>
          <a:graphicData uri="http://schemas.openxmlformats.org/drawingml/2006/table">
            <a:tbl>
              <a:tblPr firstRow="1" bandRow="1">
                <a:tableStyleId>{5940675A-B579-460E-94D1-54222C63F5DA}</a:tableStyleId>
              </a:tblPr>
              <a:tblGrid>
                <a:gridCol w="3528000">
                  <a:extLst>
                    <a:ext uri="{9D8B030D-6E8A-4147-A177-3AD203B41FA5}">
                      <a16:colId xmlns:a16="http://schemas.microsoft.com/office/drawing/2014/main" val="3696602322"/>
                    </a:ext>
                  </a:extLst>
                </a:gridCol>
                <a:gridCol w="1404000">
                  <a:extLst>
                    <a:ext uri="{9D8B030D-6E8A-4147-A177-3AD203B41FA5}">
                      <a16:colId xmlns:a16="http://schemas.microsoft.com/office/drawing/2014/main" val="2478706523"/>
                    </a:ext>
                  </a:extLst>
                </a:gridCol>
                <a:gridCol w="2448000">
                  <a:extLst>
                    <a:ext uri="{9D8B030D-6E8A-4147-A177-3AD203B41FA5}">
                      <a16:colId xmlns:a16="http://schemas.microsoft.com/office/drawing/2014/main" val="3052503761"/>
                    </a:ext>
                  </a:extLst>
                </a:gridCol>
                <a:gridCol w="2448000">
                  <a:extLst>
                    <a:ext uri="{9D8B030D-6E8A-4147-A177-3AD203B41FA5}">
                      <a16:colId xmlns:a16="http://schemas.microsoft.com/office/drawing/2014/main" val="2255165407"/>
                    </a:ext>
                  </a:extLst>
                </a:gridCol>
              </a:tblGrid>
              <a:tr h="677811">
                <a:tc gridSpan="2">
                  <a:txBody>
                    <a:bodyPr/>
                    <a:lstStyle/>
                    <a:p>
                      <a:endParaRPr kumimoji="1" lang="ja-JP" altLang="en-US" sz="1800" dirty="0">
                        <a:latin typeface="+mn-ea"/>
                        <a:ea typeface="+mn-ea"/>
                      </a:endParaRPr>
                    </a:p>
                  </a:txBody>
                  <a:tcPr anchor="ctr">
                    <a:solidFill>
                      <a:srgbClr val="D0CFD0"/>
                    </a:solidFill>
                  </a:tcPr>
                </a:tc>
                <a:tc hMerge="1">
                  <a:txBody>
                    <a:bodyPr/>
                    <a:lstStyle/>
                    <a:p>
                      <a:endParaRPr kumimoji="1" lang="ja-JP" altLang="en-US" sz="2000" dirty="0">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1800" dirty="0">
                          <a:latin typeface="+mn-ea"/>
                          <a:ea typeface="+mn-ea"/>
                        </a:rPr>
                        <a:t>全身性脂肪萎縮症</a:t>
                      </a:r>
                      <a:endParaRPr kumimoji="1" lang="en-US" altLang="ja-JP" sz="1800" dirty="0">
                        <a:latin typeface="+mn-ea"/>
                        <a:ea typeface="+mn-ea"/>
                      </a:endParaRPr>
                    </a:p>
                    <a:p>
                      <a:pPr algn="ctr"/>
                      <a:r>
                        <a:rPr kumimoji="1" lang="ja-JP" altLang="en-US" sz="1800" dirty="0">
                          <a:latin typeface="+mn-ea"/>
                          <a:ea typeface="+mn-ea"/>
                        </a:rPr>
                        <a:t>（</a:t>
                      </a:r>
                      <a:r>
                        <a:rPr kumimoji="1" lang="en-US" altLang="ja-JP" sz="1800" dirty="0">
                          <a:latin typeface="+mn-ea"/>
                          <a:ea typeface="+mn-ea"/>
                        </a:rPr>
                        <a:t>n=81</a:t>
                      </a:r>
                      <a:r>
                        <a:rPr kumimoji="1" lang="ja-JP" altLang="en-US" sz="1800" dirty="0">
                          <a:latin typeface="+mn-ea"/>
                          <a:ea typeface="+mn-ea"/>
                        </a:rPr>
                        <a:t>）</a:t>
                      </a:r>
                    </a:p>
                  </a:txBody>
                  <a:tcPr anchor="ctr">
                    <a:solidFill>
                      <a:srgbClr val="D0CFD0"/>
                    </a:solidFill>
                  </a:tcPr>
                </a:tc>
                <a:tc>
                  <a:txBody>
                    <a:bodyPr/>
                    <a:lstStyle/>
                    <a:p>
                      <a:pPr algn="ctr"/>
                      <a:r>
                        <a:rPr kumimoji="1" lang="ja-JP" altLang="en-US" sz="1800" dirty="0">
                          <a:latin typeface="+mn-ea"/>
                          <a:ea typeface="+mn-ea"/>
                        </a:rPr>
                        <a:t>部分性脂肪萎縮症</a:t>
                      </a:r>
                      <a:endParaRPr kumimoji="1" lang="en-US" altLang="ja-JP" sz="1800" dirty="0">
                        <a:latin typeface="+mn-ea"/>
                        <a:ea typeface="+mn-ea"/>
                      </a:endParaRPr>
                    </a:p>
                    <a:p>
                      <a:pPr algn="ctr"/>
                      <a:r>
                        <a:rPr kumimoji="1" lang="ja-JP" altLang="en-US" sz="1800" dirty="0">
                          <a:latin typeface="+mn-ea"/>
                          <a:ea typeface="+mn-ea"/>
                        </a:rPr>
                        <a:t>（</a:t>
                      </a:r>
                      <a:r>
                        <a:rPr kumimoji="1" lang="en-US" altLang="ja-JP" sz="1800" dirty="0">
                          <a:latin typeface="+mn-ea"/>
                          <a:ea typeface="+mn-ea"/>
                        </a:rPr>
                        <a:t>n=149</a:t>
                      </a:r>
                      <a:r>
                        <a:rPr kumimoji="1" lang="ja-JP" altLang="en-US" sz="1800" dirty="0">
                          <a:latin typeface="+mn-ea"/>
                          <a:ea typeface="+mn-ea"/>
                        </a:rPr>
                        <a:t>）</a:t>
                      </a:r>
                    </a:p>
                  </a:txBody>
                  <a:tcPr anchor="ctr">
                    <a:solidFill>
                      <a:srgbClr val="D0CFD0"/>
                    </a:solidFill>
                  </a:tcPr>
                </a:tc>
                <a:extLst>
                  <a:ext uri="{0D108BD9-81ED-4DB2-BD59-A6C34878D82A}">
                    <a16:rowId xmlns:a16="http://schemas.microsoft.com/office/drawing/2014/main" val="3988089815"/>
                  </a:ext>
                </a:extLst>
              </a:tr>
              <a:tr h="612762">
                <a:tc>
                  <a:txBody>
                    <a:bodyPr/>
                    <a:lstStyle/>
                    <a:p>
                      <a:r>
                        <a:rPr kumimoji="1" lang="ja-JP" altLang="en-US" sz="1800" dirty="0">
                          <a:latin typeface="+mn-ea"/>
                          <a:ea typeface="+mn-ea"/>
                        </a:rPr>
                        <a:t>症状発現時の年齢</a:t>
                      </a:r>
                    </a:p>
                  </a:txBody>
                  <a:tcPr anchor="ctr">
                    <a:solidFill>
                      <a:schemeClr val="bg1">
                        <a:lumMod val="95000"/>
                      </a:schemeClr>
                    </a:solidFill>
                  </a:tcPr>
                </a:tc>
                <a:tc rowSpan="4">
                  <a:txBody>
                    <a:bodyPr/>
                    <a:lstStyle/>
                    <a:p>
                      <a:pPr algn="ctr"/>
                      <a:r>
                        <a:rPr kumimoji="1" lang="ja-JP" altLang="en-US" sz="1800" dirty="0">
                          <a:latin typeface="+mn-ea"/>
                          <a:ea typeface="+mn-ea"/>
                        </a:rPr>
                        <a:t>平均値</a:t>
                      </a:r>
                      <a:r>
                        <a:rPr kumimoji="1" lang="en-US" altLang="ja-JP" sz="1800" dirty="0">
                          <a:latin typeface="+mn-ea"/>
                          <a:ea typeface="+mn-ea"/>
                        </a:rPr>
                        <a:t>±SD</a:t>
                      </a:r>
                      <a:endParaRPr kumimoji="1" lang="ja-JP" altLang="en-US" sz="1800" dirty="0">
                        <a:latin typeface="+mn-ea"/>
                        <a:ea typeface="+mn-ea"/>
                      </a:endParaRPr>
                    </a:p>
                  </a:txBody>
                  <a:tcPr anchor="ctr">
                    <a:solidFill>
                      <a:schemeClr val="bg1">
                        <a:lumMod val="95000"/>
                      </a:schemeClr>
                    </a:solidFill>
                  </a:tcPr>
                </a:tc>
                <a:tc>
                  <a:txBody>
                    <a:bodyPr/>
                    <a:lstStyle/>
                    <a:p>
                      <a:pPr algn="ctr"/>
                      <a:r>
                        <a:rPr kumimoji="1" lang="en-US" altLang="ja-JP" sz="1800" dirty="0">
                          <a:latin typeface="+mn-ea"/>
                          <a:ea typeface="+mn-ea"/>
                        </a:rPr>
                        <a:t>9.2±11.9</a:t>
                      </a:r>
                      <a:r>
                        <a:rPr kumimoji="1" lang="ja-JP" altLang="en-US" sz="1800" dirty="0">
                          <a:latin typeface="+mn-ea"/>
                          <a:ea typeface="+mn-ea"/>
                        </a:rPr>
                        <a:t>歳</a:t>
                      </a:r>
                    </a:p>
                  </a:txBody>
                  <a:tcPr anchor="ctr"/>
                </a:tc>
                <a:tc>
                  <a:txBody>
                    <a:bodyPr/>
                    <a:lstStyle/>
                    <a:p>
                      <a:pPr algn="ctr"/>
                      <a:r>
                        <a:rPr kumimoji="1" lang="en-US" altLang="ja-JP" sz="1800" dirty="0">
                          <a:latin typeface="+mn-ea"/>
                          <a:ea typeface="+mn-ea"/>
                        </a:rPr>
                        <a:t>24.7±16.1</a:t>
                      </a:r>
                      <a:r>
                        <a:rPr kumimoji="1" lang="ja-JP" altLang="en-US" sz="1800" dirty="0">
                          <a:latin typeface="+mn-ea"/>
                          <a:ea typeface="+mn-ea"/>
                        </a:rPr>
                        <a:t>歳</a:t>
                      </a:r>
                    </a:p>
                  </a:txBody>
                  <a:tcPr anchor="ctr"/>
                </a:tc>
                <a:extLst>
                  <a:ext uri="{0D108BD9-81ED-4DB2-BD59-A6C34878D82A}">
                    <a16:rowId xmlns:a16="http://schemas.microsoft.com/office/drawing/2014/main" val="668859157"/>
                  </a:ext>
                </a:extLst>
              </a:tr>
              <a:tr h="612762">
                <a:tc>
                  <a:txBody>
                    <a:bodyPr/>
                    <a:lstStyle/>
                    <a:p>
                      <a:r>
                        <a:rPr kumimoji="1" lang="ja-JP" altLang="en-US" sz="1800" dirty="0">
                          <a:latin typeface="Meiryo UI" panose="020B0604030504040204" pitchFamily="50" charset="-128"/>
                          <a:ea typeface="Meiryo UI" panose="020B0604030504040204" pitchFamily="50" charset="-128"/>
                        </a:rPr>
                        <a:t>初回診断時の年齢</a:t>
                      </a:r>
                    </a:p>
                  </a:txBody>
                  <a:tcPr anchor="ctr">
                    <a:solidFill>
                      <a:schemeClr val="bg1">
                        <a:lumMod val="95000"/>
                      </a:schemeClr>
                    </a:solidFill>
                  </a:tcPr>
                </a:tc>
                <a:tc vMerge="1">
                  <a:txBody>
                    <a:bodyPr/>
                    <a:lstStyle/>
                    <a:p>
                      <a:endParaRPr kumimoji="1" lang="ja-JP" altLang="en-US" dirty="0">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1800" dirty="0">
                          <a:latin typeface="+mn-ea"/>
                          <a:ea typeface="+mn-ea"/>
                        </a:rPr>
                        <a:t>12.3±13.7</a:t>
                      </a:r>
                      <a:r>
                        <a:rPr kumimoji="1" lang="ja-JP" altLang="en-US" sz="1800" dirty="0">
                          <a:latin typeface="+mn-ea"/>
                          <a:ea typeface="+mn-ea"/>
                        </a:rPr>
                        <a:t>歳</a:t>
                      </a:r>
                    </a:p>
                  </a:txBody>
                  <a:tcPr anchor="ctr"/>
                </a:tc>
                <a:tc>
                  <a:txBody>
                    <a:bodyPr/>
                    <a:lstStyle/>
                    <a:p>
                      <a:pPr algn="ctr"/>
                      <a:r>
                        <a:rPr kumimoji="1" lang="en-US" altLang="ja-JP" sz="1800" dirty="0">
                          <a:latin typeface="+mn-ea"/>
                          <a:ea typeface="+mn-ea"/>
                        </a:rPr>
                        <a:t>33.7±16.1</a:t>
                      </a:r>
                      <a:r>
                        <a:rPr kumimoji="1" lang="ja-JP" altLang="en-US" sz="1800" dirty="0">
                          <a:latin typeface="+mn-ea"/>
                          <a:ea typeface="+mn-ea"/>
                        </a:rPr>
                        <a:t>歳</a:t>
                      </a:r>
                    </a:p>
                  </a:txBody>
                  <a:tcPr anchor="ctr"/>
                </a:tc>
                <a:extLst>
                  <a:ext uri="{0D108BD9-81ED-4DB2-BD59-A6C34878D82A}">
                    <a16:rowId xmlns:a16="http://schemas.microsoft.com/office/drawing/2014/main" val="3277868076"/>
                  </a:ext>
                </a:extLst>
              </a:tr>
              <a:tr h="612762">
                <a:tc>
                  <a:txBody>
                    <a:bodyPr/>
                    <a:lstStyle/>
                    <a:p>
                      <a:r>
                        <a:rPr kumimoji="1" lang="ja-JP" altLang="en-US" sz="1800" dirty="0">
                          <a:latin typeface="+mn-ea"/>
                          <a:ea typeface="+mn-ea"/>
                        </a:rPr>
                        <a:t>治療センターの初回来院時の年齢</a:t>
                      </a:r>
                    </a:p>
                  </a:txBody>
                  <a:tcPr anchor="ctr">
                    <a:solidFill>
                      <a:schemeClr val="bg1">
                        <a:lumMod val="95000"/>
                      </a:schemeClr>
                    </a:solidFill>
                  </a:tcPr>
                </a:tc>
                <a:tc vMerge="1">
                  <a:txBody>
                    <a:bodyPr/>
                    <a:lstStyle/>
                    <a:p>
                      <a:endParaRPr kumimoji="1" lang="ja-JP" altLang="en-US" dirty="0">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1800" dirty="0">
                          <a:latin typeface="+mn-ea"/>
                          <a:ea typeface="+mn-ea"/>
                        </a:rPr>
                        <a:t>16.1±13.9</a:t>
                      </a:r>
                      <a:r>
                        <a:rPr kumimoji="1" lang="ja-JP" altLang="en-US" sz="1800" dirty="0">
                          <a:latin typeface="+mn-ea"/>
                          <a:ea typeface="+mn-ea"/>
                        </a:rPr>
                        <a:t>歳</a:t>
                      </a:r>
                    </a:p>
                  </a:txBody>
                  <a:tcPr anchor="ctr"/>
                </a:tc>
                <a:tc>
                  <a:txBody>
                    <a:bodyPr/>
                    <a:lstStyle/>
                    <a:p>
                      <a:pPr algn="ctr"/>
                      <a:r>
                        <a:rPr kumimoji="1" lang="en-US" altLang="ja-JP" sz="1800" dirty="0">
                          <a:latin typeface="+mn-ea"/>
                          <a:ea typeface="+mn-ea"/>
                        </a:rPr>
                        <a:t>35.6±16.6</a:t>
                      </a:r>
                      <a:r>
                        <a:rPr kumimoji="1" lang="ja-JP" altLang="en-US" sz="1800" dirty="0">
                          <a:latin typeface="+mn-ea"/>
                          <a:ea typeface="+mn-ea"/>
                        </a:rPr>
                        <a:t>歳</a:t>
                      </a:r>
                    </a:p>
                  </a:txBody>
                  <a:tcPr anchor="ctr"/>
                </a:tc>
                <a:extLst>
                  <a:ext uri="{0D108BD9-81ED-4DB2-BD59-A6C34878D82A}">
                    <a16:rowId xmlns:a16="http://schemas.microsoft.com/office/drawing/2014/main" val="2146780079"/>
                  </a:ext>
                </a:extLst>
              </a:tr>
              <a:tr h="612762">
                <a:tc>
                  <a:txBody>
                    <a:bodyPr/>
                    <a:lstStyle/>
                    <a:p>
                      <a:r>
                        <a:rPr kumimoji="1" lang="ja-JP" altLang="en-US" sz="1800" dirty="0">
                          <a:latin typeface="+mn-ea"/>
                          <a:ea typeface="+mn-ea"/>
                        </a:rPr>
                        <a:t>症状発現から診断までの期間</a:t>
                      </a:r>
                    </a:p>
                  </a:txBody>
                  <a:tcPr anchor="ctr">
                    <a:solidFill>
                      <a:schemeClr val="bg1">
                        <a:lumMod val="95000"/>
                      </a:schemeClr>
                    </a:solidFill>
                  </a:tcPr>
                </a:tc>
                <a:tc vMerge="1">
                  <a:txBody>
                    <a:bodyPr/>
                    <a:lstStyle/>
                    <a:p>
                      <a:endParaRPr kumimoji="1" lang="ja-JP" altLang="en-US" dirty="0">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1800" dirty="0">
                          <a:latin typeface="+mn-ea"/>
                          <a:ea typeface="+mn-ea"/>
                        </a:rPr>
                        <a:t>3.1±6.4</a:t>
                      </a:r>
                      <a:r>
                        <a:rPr kumimoji="1" lang="ja-JP" altLang="en-US" sz="1800" dirty="0">
                          <a:latin typeface="+mn-ea"/>
                          <a:ea typeface="+mn-ea"/>
                        </a:rPr>
                        <a:t>年</a:t>
                      </a:r>
                    </a:p>
                  </a:txBody>
                  <a:tcPr anchor="ctr"/>
                </a:tc>
                <a:tc>
                  <a:txBody>
                    <a:bodyPr/>
                    <a:lstStyle/>
                    <a:p>
                      <a:pPr algn="ctr"/>
                      <a:r>
                        <a:rPr kumimoji="1" lang="en-US" altLang="ja-JP" sz="1800" dirty="0">
                          <a:latin typeface="+mn-ea"/>
                          <a:ea typeface="+mn-ea"/>
                        </a:rPr>
                        <a:t>9.0±12.0</a:t>
                      </a:r>
                      <a:r>
                        <a:rPr kumimoji="1" lang="ja-JP" altLang="en-US" sz="1800" dirty="0">
                          <a:latin typeface="+mn-ea"/>
                          <a:ea typeface="+mn-ea"/>
                        </a:rPr>
                        <a:t>年</a:t>
                      </a:r>
                    </a:p>
                  </a:txBody>
                  <a:tcPr anchor="ctr"/>
                </a:tc>
                <a:extLst>
                  <a:ext uri="{0D108BD9-81ED-4DB2-BD59-A6C34878D82A}">
                    <a16:rowId xmlns:a16="http://schemas.microsoft.com/office/drawing/2014/main" val="3671043207"/>
                  </a:ext>
                </a:extLst>
              </a:tr>
            </a:tbl>
          </a:graphicData>
        </a:graphic>
      </p:graphicFrame>
    </p:spTree>
    <p:extLst>
      <p:ext uri="{BB962C8B-B14F-4D97-AF65-F5344CB8AC3E}">
        <p14:creationId xmlns:p14="http://schemas.microsoft.com/office/powerpoint/2010/main" val="1647075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CA687-0BB2-4301-B8AA-C04B34BA8263}"/>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36C7DF14-2F01-1DA1-91F0-7019D91CB69F}"/>
              </a:ext>
            </a:extLst>
          </p:cNvPr>
          <p:cNvSpPr>
            <a:spLocks noGrp="1"/>
          </p:cNvSpPr>
          <p:nvPr>
            <p:ph type="title"/>
          </p:nvPr>
        </p:nvSpPr>
        <p:spPr/>
        <p:txBody>
          <a:bodyPr/>
          <a:lstStyle/>
          <a:p>
            <a:r>
              <a:rPr lang="ja-JP" altLang="en-US" sz="2600" b="1" dirty="0">
                <a:latin typeface="+mj-ea"/>
              </a:rPr>
              <a:t>脂肪萎縮症の表現型</a:t>
            </a:r>
          </a:p>
        </p:txBody>
      </p:sp>
      <p:sp>
        <p:nvSpPr>
          <p:cNvPr id="3" name="スライド番号プレースホルダー 2">
            <a:extLst>
              <a:ext uri="{FF2B5EF4-FFF2-40B4-BE49-F238E27FC236}">
                <a16:creationId xmlns:a16="http://schemas.microsoft.com/office/drawing/2014/main" id="{EB60FCF6-113D-6190-ECCD-A7C0C7AA2C47}"/>
              </a:ext>
            </a:extLst>
          </p:cNvPr>
          <p:cNvSpPr>
            <a:spLocks noGrp="1"/>
          </p:cNvSpPr>
          <p:nvPr>
            <p:ph type="sldNum" sz="quarter" idx="10"/>
          </p:nvPr>
        </p:nvSpPr>
        <p:spPr/>
        <p:txBody>
          <a:bodyPr/>
          <a:lstStyle/>
          <a:p>
            <a:fld id="{3C22E879-25C1-4BAC-8729-693BB4353F20}" type="slidenum">
              <a:rPr kumimoji="1" lang="ja-JP" altLang="en-US" smtClean="0"/>
              <a:t>19</a:t>
            </a:fld>
            <a:endParaRPr kumimoji="1" lang="ja-JP" altLang="en-US"/>
          </a:p>
        </p:txBody>
      </p:sp>
      <p:sp>
        <p:nvSpPr>
          <p:cNvPr id="2" name="テキスト プレースホルダー 3">
            <a:extLst>
              <a:ext uri="{FF2B5EF4-FFF2-40B4-BE49-F238E27FC236}">
                <a16:creationId xmlns:a16="http://schemas.microsoft.com/office/drawing/2014/main" id="{CA4A1079-8B39-A6BB-C0A9-11799C45189A}"/>
              </a:ext>
            </a:extLst>
          </p:cNvPr>
          <p:cNvSpPr txBox="1">
            <a:spLocks/>
          </p:cNvSpPr>
          <p:nvPr/>
        </p:nvSpPr>
        <p:spPr>
          <a:xfrm>
            <a:off x="695325" y="916016"/>
            <a:ext cx="10801350" cy="707886"/>
          </a:xfrm>
          <a:prstGeom prst="rect">
            <a:avLst/>
          </a:prstGeom>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先天性全身性脂肪萎縮症（</a:t>
            </a:r>
            <a:r>
              <a:rPr kumimoji="1" lang="en-US" altLang="ja-JP" sz="2000" i="0" dirty="0">
                <a:latin typeface="+mn-ea"/>
              </a:rPr>
              <a:t>CGL</a:t>
            </a:r>
            <a:r>
              <a:rPr kumimoji="1" lang="ja-JP" altLang="en-US" sz="2000" i="0" dirty="0">
                <a:latin typeface="+mn-ea"/>
              </a:rPr>
              <a:t>）、後天性全身性脂肪萎縮症</a:t>
            </a:r>
            <a:r>
              <a:rPr kumimoji="1" lang="en-US" altLang="ja-JP" sz="2000" i="0" dirty="0">
                <a:latin typeface="+mn-ea"/>
              </a:rPr>
              <a:t>(AGL</a:t>
            </a:r>
            <a:r>
              <a:rPr kumimoji="1" lang="ja-JP" altLang="en-US" sz="2000" i="0" dirty="0">
                <a:latin typeface="+mn-ea"/>
              </a:rPr>
              <a:t>）、家族性部分性脂肪萎縮症（</a:t>
            </a:r>
            <a:r>
              <a:rPr kumimoji="1" lang="en-US" altLang="ja-JP" sz="2000" i="0" dirty="0">
                <a:latin typeface="+mn-ea"/>
              </a:rPr>
              <a:t>FPLD</a:t>
            </a:r>
            <a:r>
              <a:rPr kumimoji="1" lang="ja-JP" altLang="en-US" sz="2000" i="0" dirty="0">
                <a:latin typeface="+mn-ea"/>
              </a:rPr>
              <a:t>）、後天性部分性脂肪萎縮症（</a:t>
            </a:r>
            <a:r>
              <a:rPr kumimoji="1" lang="en-US" altLang="ja-JP" sz="2000" i="0" dirty="0">
                <a:latin typeface="+mn-ea"/>
              </a:rPr>
              <a:t>APL</a:t>
            </a:r>
            <a:r>
              <a:rPr kumimoji="1" lang="ja-JP" altLang="en-US" sz="2000" i="0" dirty="0">
                <a:latin typeface="+mn-ea"/>
              </a:rPr>
              <a:t>）の表現型を</a:t>
            </a:r>
            <a:r>
              <a:rPr lang="ja-JP" altLang="en-US" sz="2000" dirty="0">
                <a:latin typeface="+mn-ea"/>
              </a:rPr>
              <a:t>示す</a:t>
            </a:r>
            <a:endParaRPr kumimoji="1" lang="ja-JP" altLang="en-US" sz="2000" i="0" dirty="0">
              <a:latin typeface="+mn-ea"/>
            </a:endParaRPr>
          </a:p>
        </p:txBody>
      </p:sp>
      <p:sp>
        <p:nvSpPr>
          <p:cNvPr id="10" name="テキスト ボックス 9">
            <a:extLst>
              <a:ext uri="{FF2B5EF4-FFF2-40B4-BE49-F238E27FC236}">
                <a16:creationId xmlns:a16="http://schemas.microsoft.com/office/drawing/2014/main" id="{5FCB3338-30F8-8470-74B6-17287762AD95}"/>
              </a:ext>
            </a:extLst>
          </p:cNvPr>
          <p:cNvSpPr txBox="1"/>
          <p:nvPr/>
        </p:nvSpPr>
        <p:spPr>
          <a:xfrm>
            <a:off x="8096036" y="6319391"/>
            <a:ext cx="3404081" cy="538609"/>
          </a:xfrm>
          <a:prstGeom prst="rect">
            <a:avLst/>
          </a:prstGeom>
          <a:noFill/>
        </p:spPr>
        <p:txBody>
          <a:bodyPr wrap="square" lIns="0" tIns="0" rIns="0" anchor="b">
            <a:spAutoFit/>
          </a:bodyPr>
          <a:lstStyle/>
          <a:p>
            <a:pPr marL="131763" indent="-131763" algn="l">
              <a:buFont typeface="+mj-lt"/>
              <a:buAutoNum type="arabicPeriod"/>
            </a:pPr>
            <a:r>
              <a:rPr lang="en-US" altLang="ja-JP" sz="800" b="0" i="0" dirty="0">
                <a:solidFill>
                  <a:srgbClr val="212121"/>
                </a:solidFill>
                <a:effectLst/>
                <a:latin typeface="+mn-ea"/>
                <a:ea typeface="+mn-ea"/>
              </a:rPr>
              <a:t>Garg </a:t>
            </a:r>
            <a:r>
              <a:rPr lang="en-US" altLang="ja-JP" sz="800" b="0" i="0" dirty="0" err="1">
                <a:solidFill>
                  <a:srgbClr val="212121"/>
                </a:solidFill>
                <a:effectLst/>
                <a:latin typeface="+mn-ea"/>
                <a:ea typeface="+mn-ea"/>
              </a:rPr>
              <a:t>A,et</a:t>
            </a:r>
            <a:r>
              <a:rPr lang="en-US" altLang="ja-JP" sz="800" b="0" i="0" dirty="0">
                <a:solidFill>
                  <a:srgbClr val="212121"/>
                </a:solidFill>
                <a:effectLst/>
                <a:latin typeface="+mn-ea"/>
                <a:ea typeface="+mn-ea"/>
              </a:rPr>
              <a:t> al. </a:t>
            </a:r>
            <a:r>
              <a:rPr lang="en-US" altLang="ja-JP" sz="800" b="0" i="0" dirty="0" err="1">
                <a:solidFill>
                  <a:srgbClr val="212121"/>
                </a:solidFill>
                <a:effectLst/>
                <a:latin typeface="+mn-ea"/>
                <a:ea typeface="+mn-ea"/>
              </a:rPr>
              <a:t>Biochim</a:t>
            </a:r>
            <a:r>
              <a:rPr lang="en-US" altLang="ja-JP" sz="800" b="0" i="0" dirty="0">
                <a:solidFill>
                  <a:srgbClr val="212121"/>
                </a:solidFill>
                <a:effectLst/>
                <a:latin typeface="+mn-ea"/>
                <a:ea typeface="+mn-ea"/>
              </a:rPr>
              <a:t> </a:t>
            </a:r>
            <a:r>
              <a:rPr lang="en-US" altLang="ja-JP" sz="800" b="0" i="0" dirty="0" err="1">
                <a:solidFill>
                  <a:srgbClr val="212121"/>
                </a:solidFill>
                <a:effectLst/>
                <a:latin typeface="+mn-ea"/>
                <a:ea typeface="+mn-ea"/>
              </a:rPr>
              <a:t>Biophys</a:t>
            </a:r>
            <a:r>
              <a:rPr lang="en-US" altLang="ja-JP" sz="800" b="0" i="0" dirty="0">
                <a:solidFill>
                  <a:srgbClr val="212121"/>
                </a:solidFill>
                <a:effectLst/>
                <a:latin typeface="+mn-ea"/>
                <a:ea typeface="+mn-ea"/>
              </a:rPr>
              <a:t> Acta. 2009; 1791: 507-513.</a:t>
            </a:r>
          </a:p>
          <a:p>
            <a:pPr marL="131763" indent="-131763" algn="l">
              <a:buFont typeface="+mj-lt"/>
              <a:buAutoNum type="arabicPeriod"/>
            </a:pPr>
            <a:r>
              <a:rPr lang="en-US" altLang="ja-JP" sz="800" b="0" i="0" dirty="0">
                <a:solidFill>
                  <a:srgbClr val="212121"/>
                </a:solidFill>
                <a:effectLst/>
                <a:latin typeface="+mn-ea"/>
                <a:ea typeface="+mn-ea"/>
              </a:rPr>
              <a:t>Brown RJ, et al. J Clin Endocrinol </a:t>
            </a:r>
            <a:r>
              <a:rPr lang="en-US" altLang="ja-JP" sz="800" b="0" i="0" dirty="0" err="1">
                <a:solidFill>
                  <a:srgbClr val="212121"/>
                </a:solidFill>
                <a:effectLst/>
                <a:latin typeface="+mn-ea"/>
                <a:ea typeface="+mn-ea"/>
              </a:rPr>
              <a:t>Metab</a:t>
            </a:r>
            <a:r>
              <a:rPr lang="en-US" altLang="ja-JP" sz="800" b="0" i="0" dirty="0">
                <a:solidFill>
                  <a:srgbClr val="212121"/>
                </a:solidFill>
                <a:effectLst/>
                <a:latin typeface="+mn-ea"/>
                <a:ea typeface="+mn-ea"/>
              </a:rPr>
              <a:t>. 2016; 101: 4500-4511.</a:t>
            </a:r>
          </a:p>
          <a:p>
            <a:pPr marL="131763" indent="-131763" algn="l">
              <a:buFont typeface="+mj-lt"/>
              <a:buAutoNum type="arabicPeriod"/>
            </a:pPr>
            <a:r>
              <a:rPr lang="en-US" altLang="ja-JP" sz="800" b="0" i="0" dirty="0">
                <a:solidFill>
                  <a:srgbClr val="212121"/>
                </a:solidFill>
                <a:effectLst/>
                <a:latin typeface="+mn-ea"/>
                <a:ea typeface="+mn-ea"/>
              </a:rPr>
              <a:t>Handelsman Y, et al. </a:t>
            </a:r>
            <a:r>
              <a:rPr lang="en-US" altLang="ja-JP" sz="800" b="0" i="0" dirty="0" err="1">
                <a:solidFill>
                  <a:srgbClr val="212121"/>
                </a:solidFill>
                <a:effectLst/>
                <a:latin typeface="+mn-ea"/>
                <a:ea typeface="+mn-ea"/>
              </a:rPr>
              <a:t>Endocr</a:t>
            </a:r>
            <a:r>
              <a:rPr lang="en-US" altLang="ja-JP" sz="800" b="0" i="0" dirty="0">
                <a:solidFill>
                  <a:srgbClr val="212121"/>
                </a:solidFill>
                <a:effectLst/>
                <a:latin typeface="+mn-ea"/>
                <a:ea typeface="+mn-ea"/>
              </a:rPr>
              <a:t> </a:t>
            </a:r>
            <a:r>
              <a:rPr lang="en-US" altLang="ja-JP" sz="800" b="0" i="0" dirty="0" err="1">
                <a:solidFill>
                  <a:srgbClr val="212121"/>
                </a:solidFill>
                <a:effectLst/>
                <a:latin typeface="+mn-ea"/>
                <a:ea typeface="+mn-ea"/>
              </a:rPr>
              <a:t>Pract</a:t>
            </a:r>
            <a:r>
              <a:rPr lang="en-US" altLang="ja-JP" sz="800" b="0" i="0" dirty="0">
                <a:solidFill>
                  <a:srgbClr val="212121"/>
                </a:solidFill>
                <a:effectLst/>
                <a:latin typeface="+mn-ea"/>
                <a:ea typeface="+mn-ea"/>
              </a:rPr>
              <a:t>. 2013; 19: 107-116.</a:t>
            </a:r>
          </a:p>
          <a:p>
            <a:pPr marL="131763" indent="-131763" algn="l">
              <a:buFont typeface="+mj-lt"/>
              <a:buAutoNum type="arabicPeriod"/>
            </a:pPr>
            <a:r>
              <a:rPr lang="en-US" altLang="ja-JP" sz="800" b="0" i="0" dirty="0">
                <a:solidFill>
                  <a:srgbClr val="212121"/>
                </a:solidFill>
                <a:effectLst/>
                <a:latin typeface="+mn-ea"/>
                <a:ea typeface="+mn-ea"/>
              </a:rPr>
              <a:t>Gupta N, et al. J Clin Endocrinol </a:t>
            </a:r>
            <a:r>
              <a:rPr lang="en-US" altLang="ja-JP" sz="800" b="0" i="0" dirty="0" err="1">
                <a:solidFill>
                  <a:srgbClr val="212121"/>
                </a:solidFill>
                <a:effectLst/>
                <a:latin typeface="+mn-ea"/>
                <a:ea typeface="+mn-ea"/>
              </a:rPr>
              <a:t>Metab</a:t>
            </a:r>
            <a:r>
              <a:rPr lang="en-US" altLang="ja-JP" sz="800" b="0" i="0" dirty="0">
                <a:solidFill>
                  <a:srgbClr val="212121"/>
                </a:solidFill>
                <a:effectLst/>
                <a:latin typeface="+mn-ea"/>
                <a:ea typeface="+mn-ea"/>
              </a:rPr>
              <a:t>. 2017; 102: 363-374.</a:t>
            </a:r>
          </a:p>
        </p:txBody>
      </p:sp>
      <p:graphicFrame>
        <p:nvGraphicFramePr>
          <p:cNvPr id="7" name="表 6">
            <a:extLst>
              <a:ext uri="{FF2B5EF4-FFF2-40B4-BE49-F238E27FC236}">
                <a16:creationId xmlns:a16="http://schemas.microsoft.com/office/drawing/2014/main" id="{DEB6389E-7078-11E9-56BF-4DB133A64E8E}"/>
              </a:ext>
            </a:extLst>
          </p:cNvPr>
          <p:cNvGraphicFramePr>
            <a:graphicFrameLocks noGrp="1"/>
          </p:cNvGraphicFramePr>
          <p:nvPr>
            <p:extLst>
              <p:ext uri="{D42A27DB-BD31-4B8C-83A1-F6EECF244321}">
                <p14:modId xmlns:p14="http://schemas.microsoft.com/office/powerpoint/2010/main" val="2429899395"/>
              </p:ext>
            </p:extLst>
          </p:nvPr>
        </p:nvGraphicFramePr>
        <p:xfrm>
          <a:off x="705599" y="1623902"/>
          <a:ext cx="10800000" cy="4620720"/>
        </p:xfrm>
        <a:graphic>
          <a:graphicData uri="http://schemas.openxmlformats.org/drawingml/2006/table">
            <a:tbl>
              <a:tblPr firstRow="1" bandRow="1">
                <a:tableStyleId>{5940675A-B579-460E-94D1-54222C63F5DA}</a:tableStyleId>
              </a:tblPr>
              <a:tblGrid>
                <a:gridCol w="1476000">
                  <a:extLst>
                    <a:ext uri="{9D8B030D-6E8A-4147-A177-3AD203B41FA5}">
                      <a16:colId xmlns:a16="http://schemas.microsoft.com/office/drawing/2014/main" val="1423022853"/>
                    </a:ext>
                  </a:extLst>
                </a:gridCol>
                <a:gridCol w="2412000">
                  <a:extLst>
                    <a:ext uri="{9D8B030D-6E8A-4147-A177-3AD203B41FA5}">
                      <a16:colId xmlns:a16="http://schemas.microsoft.com/office/drawing/2014/main" val="3237967285"/>
                    </a:ext>
                  </a:extLst>
                </a:gridCol>
                <a:gridCol w="2232000">
                  <a:extLst>
                    <a:ext uri="{9D8B030D-6E8A-4147-A177-3AD203B41FA5}">
                      <a16:colId xmlns:a16="http://schemas.microsoft.com/office/drawing/2014/main" val="1915065949"/>
                    </a:ext>
                  </a:extLst>
                </a:gridCol>
                <a:gridCol w="2268000">
                  <a:extLst>
                    <a:ext uri="{9D8B030D-6E8A-4147-A177-3AD203B41FA5}">
                      <a16:colId xmlns:a16="http://schemas.microsoft.com/office/drawing/2014/main" val="285497128"/>
                    </a:ext>
                  </a:extLst>
                </a:gridCol>
                <a:gridCol w="2412000">
                  <a:extLst>
                    <a:ext uri="{9D8B030D-6E8A-4147-A177-3AD203B41FA5}">
                      <a16:colId xmlns:a16="http://schemas.microsoft.com/office/drawing/2014/main" val="3540079143"/>
                    </a:ext>
                  </a:extLst>
                </a:gridCol>
              </a:tblGrid>
              <a:tr h="0">
                <a:tc rowSpan="2">
                  <a:txBody>
                    <a:bodyPr/>
                    <a:lstStyle/>
                    <a:p>
                      <a:endParaRPr kumimoji="1" lang="ja-JP" altLang="en-US" sz="1400" dirty="0">
                        <a:latin typeface="+mn-ea"/>
                        <a:ea typeface="+mn-ea"/>
                      </a:endParaRPr>
                    </a:p>
                  </a:txBody>
                  <a:tcPr>
                    <a:solidFill>
                      <a:schemeClr val="bg1">
                        <a:lumMod val="95000"/>
                      </a:schemeClr>
                    </a:solidFill>
                  </a:tcPr>
                </a:tc>
                <a:tc>
                  <a:txBody>
                    <a:bodyPr/>
                    <a:lstStyle/>
                    <a:p>
                      <a:pPr algn="ctr"/>
                      <a:r>
                        <a:rPr kumimoji="1" lang="ja-JP" altLang="en-US" sz="1400" dirty="0">
                          <a:latin typeface="+mn-ea"/>
                          <a:ea typeface="+mn-ea"/>
                        </a:rPr>
                        <a:t>先天性全身性脂肪萎縮症</a:t>
                      </a:r>
                      <a:br>
                        <a:rPr kumimoji="1" lang="en-US" altLang="ja-JP" sz="1400" dirty="0">
                          <a:latin typeface="+mn-ea"/>
                          <a:ea typeface="+mn-ea"/>
                        </a:rPr>
                      </a:br>
                      <a:r>
                        <a:rPr kumimoji="1" lang="ja-JP" altLang="en-US" sz="1400" dirty="0">
                          <a:latin typeface="+mn-ea"/>
                          <a:ea typeface="+mn-ea"/>
                        </a:rPr>
                        <a:t>（</a:t>
                      </a:r>
                      <a:r>
                        <a:rPr kumimoji="1" lang="en-US" altLang="ja-JP" sz="1400" dirty="0">
                          <a:latin typeface="+mn-ea"/>
                          <a:ea typeface="+mn-ea"/>
                        </a:rPr>
                        <a:t>CGL</a:t>
                      </a:r>
                      <a:r>
                        <a:rPr kumimoji="1" lang="ja-JP" altLang="en-US" sz="1400" dirty="0">
                          <a:latin typeface="+mn-ea"/>
                          <a:ea typeface="+mn-ea"/>
                        </a:rPr>
                        <a:t>、</a:t>
                      </a:r>
                      <a:endParaRPr kumimoji="1" lang="en-US" altLang="ja-JP" sz="1400" dirty="0">
                        <a:latin typeface="+mn-ea"/>
                        <a:ea typeface="+mn-ea"/>
                      </a:endParaRPr>
                    </a:p>
                    <a:p>
                      <a:pPr algn="ctr"/>
                      <a:r>
                        <a:rPr kumimoji="1" lang="en-US" altLang="ja-JP" sz="1400" dirty="0">
                          <a:latin typeface="+mn-ea"/>
                          <a:ea typeface="+mn-ea"/>
                        </a:rPr>
                        <a:t>Berardinelli-Seip</a:t>
                      </a:r>
                      <a:r>
                        <a:rPr kumimoji="1" lang="ja-JP" altLang="en-US" sz="1400" dirty="0">
                          <a:latin typeface="+mn-ea"/>
                          <a:ea typeface="+mn-ea"/>
                        </a:rPr>
                        <a:t>症候群</a:t>
                      </a:r>
                      <a:endParaRPr kumimoji="1" lang="en-US" altLang="ja-JP" sz="1400" dirty="0">
                        <a:latin typeface="+mn-ea"/>
                        <a:ea typeface="+mn-ea"/>
                      </a:endParaRPr>
                    </a:p>
                    <a:p>
                      <a:pPr algn="ctr"/>
                      <a:r>
                        <a:rPr kumimoji="1" lang="ja-JP" altLang="en-US" sz="1400" dirty="0">
                          <a:latin typeface="+mn-ea"/>
                          <a:ea typeface="+mn-ea"/>
                        </a:rPr>
                        <a:t>など）</a:t>
                      </a:r>
                    </a:p>
                  </a:txBody>
                  <a:tcPr marL="36000" marR="36000">
                    <a:solidFill>
                      <a:srgbClr val="D0CFD0"/>
                    </a:solidFill>
                  </a:tcPr>
                </a:tc>
                <a:tc>
                  <a:txBody>
                    <a:bodyPr/>
                    <a:lstStyle/>
                    <a:p>
                      <a:pPr algn="ctr"/>
                      <a:r>
                        <a:rPr kumimoji="1" lang="ja-JP" altLang="en-US" sz="1400" dirty="0">
                          <a:latin typeface="+mn-ea"/>
                          <a:ea typeface="+mn-ea"/>
                        </a:rPr>
                        <a:t>後天性全身性脂肪萎縮症</a:t>
                      </a:r>
                      <a:br>
                        <a:rPr kumimoji="1" lang="en-US" altLang="ja-JP" sz="1400" dirty="0">
                          <a:latin typeface="+mn-ea"/>
                          <a:ea typeface="+mn-ea"/>
                        </a:rPr>
                      </a:br>
                      <a:r>
                        <a:rPr kumimoji="1" lang="en-US" altLang="ja-JP" sz="1400" dirty="0">
                          <a:latin typeface="+mn-ea"/>
                          <a:ea typeface="+mn-ea"/>
                        </a:rPr>
                        <a:t>(AGL</a:t>
                      </a:r>
                      <a:r>
                        <a:rPr kumimoji="1" lang="ja-JP" altLang="en-US" sz="1400" dirty="0">
                          <a:latin typeface="+mn-ea"/>
                          <a:ea typeface="+mn-ea"/>
                        </a:rPr>
                        <a:t>、</a:t>
                      </a:r>
                      <a:endParaRPr kumimoji="1" lang="en-US" altLang="ja-JP" sz="1400" dirty="0">
                        <a:latin typeface="+mn-ea"/>
                        <a:ea typeface="+mn-ea"/>
                      </a:endParaRPr>
                    </a:p>
                    <a:p>
                      <a:pPr algn="ctr"/>
                      <a:r>
                        <a:rPr kumimoji="1" lang="en-US" altLang="ja-JP" sz="1400" dirty="0">
                          <a:latin typeface="+mn-ea"/>
                          <a:ea typeface="+mn-ea"/>
                        </a:rPr>
                        <a:t>Lawrence</a:t>
                      </a:r>
                      <a:r>
                        <a:rPr kumimoji="1" lang="ja-JP" altLang="en-US" sz="1400" dirty="0">
                          <a:latin typeface="+mn-ea"/>
                          <a:ea typeface="+mn-ea"/>
                        </a:rPr>
                        <a:t>症候群）</a:t>
                      </a:r>
                    </a:p>
                  </a:txBody>
                  <a:tcPr marL="36000" marR="36000">
                    <a:solidFill>
                      <a:srgbClr val="D0CFD0"/>
                    </a:solidFill>
                  </a:tcPr>
                </a:tc>
                <a:tc>
                  <a:txBody>
                    <a:bodyPr/>
                    <a:lstStyle/>
                    <a:p>
                      <a:pPr algn="ctr"/>
                      <a:r>
                        <a:rPr kumimoji="1" lang="ja-JP" altLang="en-US" sz="1400" dirty="0">
                          <a:latin typeface="+mn-ea"/>
                          <a:ea typeface="+mn-ea"/>
                        </a:rPr>
                        <a:t>家族性部分性脂肪萎縮症</a:t>
                      </a:r>
                      <a:endParaRPr kumimoji="1" lang="en-US" altLang="ja-JP" sz="1400" dirty="0">
                        <a:latin typeface="+mn-ea"/>
                        <a:ea typeface="+mn-ea"/>
                      </a:endParaRPr>
                    </a:p>
                    <a:p>
                      <a:pPr algn="ctr"/>
                      <a:r>
                        <a:rPr kumimoji="1" lang="ja-JP" altLang="en-US" sz="1400" dirty="0">
                          <a:latin typeface="+mn-ea"/>
                          <a:ea typeface="+mn-ea"/>
                        </a:rPr>
                        <a:t>（</a:t>
                      </a:r>
                      <a:r>
                        <a:rPr kumimoji="1" lang="en-US" altLang="ja-JP" sz="1400" dirty="0">
                          <a:latin typeface="+mn-ea"/>
                          <a:ea typeface="+mn-ea"/>
                        </a:rPr>
                        <a:t>FPLD</a:t>
                      </a:r>
                      <a:r>
                        <a:rPr kumimoji="1" lang="ja-JP" altLang="en-US" sz="1400" dirty="0">
                          <a:latin typeface="+mn-ea"/>
                          <a:ea typeface="+mn-ea"/>
                        </a:rPr>
                        <a:t>、</a:t>
                      </a:r>
                      <a:endParaRPr kumimoji="1" lang="en-US" altLang="ja-JP" sz="1400" dirty="0">
                        <a:latin typeface="+mn-ea"/>
                        <a:ea typeface="+mn-ea"/>
                      </a:endParaRPr>
                    </a:p>
                    <a:p>
                      <a:pPr algn="ctr"/>
                      <a:r>
                        <a:rPr lang="en-US" altLang="ja-JP" sz="1400" b="0" i="0" u="none" strike="noStrike" kern="1200" baseline="0" dirty="0" err="1">
                          <a:solidFill>
                            <a:schemeClr val="tx1"/>
                          </a:solidFill>
                          <a:latin typeface="+mn-ea"/>
                          <a:ea typeface="+mn-ea"/>
                          <a:cs typeface="+mn-cs"/>
                        </a:rPr>
                        <a:t>Köbberling</a:t>
                      </a:r>
                      <a:r>
                        <a:rPr kumimoji="1" lang="ja-JP" altLang="en-US" sz="1400" dirty="0">
                          <a:latin typeface="+mn-ea"/>
                          <a:ea typeface="+mn-ea"/>
                        </a:rPr>
                        <a:t>症候群</a:t>
                      </a:r>
                      <a:r>
                        <a:rPr lang="ja-JP" altLang="en-US" sz="1400" b="0" i="0" u="none" strike="noStrike" kern="1200" baseline="0" dirty="0">
                          <a:solidFill>
                            <a:schemeClr val="tx1"/>
                          </a:solidFill>
                          <a:latin typeface="+mn-ea"/>
                          <a:ea typeface="+mn-ea"/>
                          <a:cs typeface="+mn-cs"/>
                        </a:rPr>
                        <a:t>、</a:t>
                      </a:r>
                      <a:br>
                        <a:rPr lang="en-US" altLang="ja-JP" sz="1400" b="0" i="0" u="none" strike="noStrike" kern="1200" baseline="0" dirty="0">
                          <a:solidFill>
                            <a:schemeClr val="tx1"/>
                          </a:solidFill>
                          <a:latin typeface="+mn-ea"/>
                          <a:ea typeface="+mn-ea"/>
                          <a:cs typeface="+mn-cs"/>
                        </a:rPr>
                      </a:br>
                      <a:r>
                        <a:rPr kumimoji="1" lang="en-US" altLang="ja-JP" sz="1400" dirty="0">
                          <a:latin typeface="+mn-ea"/>
                          <a:ea typeface="+mn-ea"/>
                        </a:rPr>
                        <a:t>Dunnigan</a:t>
                      </a:r>
                      <a:r>
                        <a:rPr kumimoji="1" lang="ja-JP" altLang="en-US" sz="1400" dirty="0">
                          <a:latin typeface="+mn-ea"/>
                          <a:ea typeface="+mn-ea"/>
                        </a:rPr>
                        <a:t>症候群など）</a:t>
                      </a:r>
                    </a:p>
                  </a:txBody>
                  <a:tcPr marL="36000" marR="36000">
                    <a:solidFill>
                      <a:srgbClr val="D0CFD0"/>
                    </a:solidFill>
                  </a:tcPr>
                </a:tc>
                <a:tc>
                  <a:txBody>
                    <a:bodyPr/>
                    <a:lstStyle/>
                    <a:p>
                      <a:pPr algn="ctr"/>
                      <a:r>
                        <a:rPr kumimoji="1" lang="ja-JP" altLang="en-US" sz="1400" dirty="0">
                          <a:latin typeface="+mn-ea"/>
                          <a:ea typeface="+mn-ea"/>
                        </a:rPr>
                        <a:t>後天性部分性脂肪萎縮症</a:t>
                      </a:r>
                      <a:endParaRPr kumimoji="1" lang="en-US" altLang="ja-JP" sz="1400" dirty="0">
                        <a:latin typeface="+mn-ea"/>
                        <a:ea typeface="+mn-ea"/>
                      </a:endParaRPr>
                    </a:p>
                    <a:p>
                      <a:pPr algn="ctr"/>
                      <a:r>
                        <a:rPr kumimoji="1" lang="ja-JP" altLang="en-US" sz="1400" dirty="0">
                          <a:latin typeface="+mn-ea"/>
                          <a:ea typeface="+mn-ea"/>
                        </a:rPr>
                        <a:t>（</a:t>
                      </a:r>
                      <a:r>
                        <a:rPr kumimoji="1" lang="en-US" altLang="ja-JP" sz="1400" dirty="0">
                          <a:latin typeface="+mn-ea"/>
                          <a:ea typeface="+mn-ea"/>
                        </a:rPr>
                        <a:t>APL</a:t>
                      </a:r>
                      <a:r>
                        <a:rPr kumimoji="1" lang="ja-JP" altLang="en-US" sz="1400" dirty="0">
                          <a:latin typeface="+mn-ea"/>
                          <a:ea typeface="+mn-ea"/>
                        </a:rPr>
                        <a:t>、</a:t>
                      </a:r>
                      <a:endParaRPr kumimoji="1" lang="en-US" altLang="ja-JP" sz="1400" dirty="0">
                        <a:latin typeface="+mn-ea"/>
                        <a:ea typeface="+mn-ea"/>
                      </a:endParaRPr>
                    </a:p>
                    <a:p>
                      <a:pPr algn="ctr"/>
                      <a:r>
                        <a:rPr kumimoji="1" lang="en-US" altLang="ja-JP" sz="1400" dirty="0" err="1">
                          <a:latin typeface="+mn-ea"/>
                          <a:ea typeface="+mn-ea"/>
                        </a:rPr>
                        <a:t>Barraquer</a:t>
                      </a:r>
                      <a:r>
                        <a:rPr kumimoji="1" lang="en-US" altLang="ja-JP" sz="1400" dirty="0">
                          <a:latin typeface="+mn-ea"/>
                          <a:ea typeface="+mn-ea"/>
                        </a:rPr>
                        <a:t>-Simons</a:t>
                      </a:r>
                      <a:r>
                        <a:rPr kumimoji="1" lang="ja-JP" altLang="en-US" sz="1400" dirty="0">
                          <a:latin typeface="+mn-ea"/>
                          <a:ea typeface="+mn-ea"/>
                        </a:rPr>
                        <a:t>症候群）</a:t>
                      </a:r>
                    </a:p>
                  </a:txBody>
                  <a:tcPr marL="36000" marR="36000">
                    <a:solidFill>
                      <a:srgbClr val="D0CFD0"/>
                    </a:solidFill>
                  </a:tcPr>
                </a:tc>
                <a:extLst>
                  <a:ext uri="{0D108BD9-81ED-4DB2-BD59-A6C34878D82A}">
                    <a16:rowId xmlns:a16="http://schemas.microsoft.com/office/drawing/2014/main" val="1845104241"/>
                  </a:ext>
                </a:extLst>
              </a:tr>
              <a:tr h="1908000">
                <a:tc vMerge="1">
                  <a:txBody>
                    <a:bodyPr/>
                    <a:lstStyle/>
                    <a:p>
                      <a:endParaRPr kumimoji="1" lang="ja-JP" altLang="en-US" sz="1800" dirty="0">
                        <a:latin typeface="Meiryo UI" panose="020B0604030504040204" pitchFamily="50" charset="-128"/>
                        <a:ea typeface="Meiryo UI" panose="020B0604030504040204" pitchFamily="50" charset="-128"/>
                      </a:endParaRPr>
                    </a:p>
                  </a:txBody>
                  <a:tcPr/>
                </a:tc>
                <a:tc>
                  <a:txBody>
                    <a:bodyPr/>
                    <a:lstStyle/>
                    <a:p>
                      <a:endParaRPr kumimoji="1" lang="ja-JP" altLang="en-US" sz="1400" dirty="0">
                        <a:latin typeface="+mn-ea"/>
                        <a:ea typeface="+mn-ea"/>
                      </a:endParaRPr>
                    </a:p>
                  </a:txBody>
                  <a:tcPr/>
                </a:tc>
                <a:tc>
                  <a:txBody>
                    <a:bodyPr/>
                    <a:lstStyle/>
                    <a:p>
                      <a:endParaRPr kumimoji="1" lang="ja-JP" altLang="en-US" sz="1400" dirty="0">
                        <a:latin typeface="+mn-ea"/>
                        <a:ea typeface="+mn-ea"/>
                      </a:endParaRPr>
                    </a:p>
                  </a:txBody>
                  <a:tcPr/>
                </a:tc>
                <a:tc>
                  <a:txBody>
                    <a:bodyPr/>
                    <a:lstStyle/>
                    <a:p>
                      <a:endParaRPr kumimoji="1" lang="ja-JP" altLang="en-US" sz="1400" dirty="0">
                        <a:latin typeface="+mn-ea"/>
                        <a:ea typeface="+mn-ea"/>
                      </a:endParaRPr>
                    </a:p>
                  </a:txBody>
                  <a:tcPr/>
                </a:tc>
                <a:tc>
                  <a:txBody>
                    <a:bodyPr/>
                    <a:lstStyle/>
                    <a:p>
                      <a:endParaRPr kumimoji="1" lang="ja-JP" altLang="en-US" sz="1400" dirty="0">
                        <a:latin typeface="+mn-ea"/>
                        <a:ea typeface="+mn-ea"/>
                      </a:endParaRPr>
                    </a:p>
                  </a:txBody>
                  <a:tcPr/>
                </a:tc>
                <a:extLst>
                  <a:ext uri="{0D108BD9-81ED-4DB2-BD59-A6C34878D82A}">
                    <a16:rowId xmlns:a16="http://schemas.microsoft.com/office/drawing/2014/main" val="3926788080"/>
                  </a:ext>
                </a:extLst>
              </a:tr>
              <a:tr h="0">
                <a:tc>
                  <a:txBody>
                    <a:bodyPr/>
                    <a:lstStyle/>
                    <a:p>
                      <a:r>
                        <a:rPr kumimoji="1" lang="ja-JP" altLang="en-US" sz="1400" dirty="0">
                          <a:latin typeface="+mn-ea"/>
                          <a:ea typeface="+mn-ea"/>
                        </a:rPr>
                        <a:t>病因</a:t>
                      </a:r>
                    </a:p>
                  </a:txBody>
                  <a:tcPr>
                    <a:solidFill>
                      <a:schemeClr val="bg1">
                        <a:lumMod val="95000"/>
                      </a:schemeClr>
                    </a:solidFill>
                  </a:tcPr>
                </a:tc>
                <a:tc>
                  <a:txBody>
                    <a:bodyPr/>
                    <a:lstStyle/>
                    <a:p>
                      <a:pPr marL="174625" indent="-174625">
                        <a:buClr>
                          <a:srgbClr val="BC136B"/>
                        </a:buClr>
                        <a:buFont typeface="Arial" panose="020B0604020202020204" pitchFamily="34" charset="0"/>
                        <a:buChar char="•"/>
                      </a:pPr>
                      <a:r>
                        <a:rPr kumimoji="1" lang="ja-JP" altLang="en-US" sz="1400" dirty="0">
                          <a:latin typeface="+mn-ea"/>
                          <a:ea typeface="+mn-ea"/>
                        </a:rPr>
                        <a:t>病原性</a:t>
                      </a:r>
                      <a:r>
                        <a:rPr kumimoji="1" lang="en-US" altLang="ja-JP" sz="1400" dirty="0">
                          <a:latin typeface="+mn-ea"/>
                          <a:ea typeface="+mn-ea"/>
                        </a:rPr>
                        <a:t>DNA</a:t>
                      </a:r>
                      <a:r>
                        <a:rPr kumimoji="1" lang="ja-JP" altLang="en-US" sz="1400" dirty="0">
                          <a:latin typeface="+mn-ea"/>
                          <a:ea typeface="+mn-ea"/>
                        </a:rPr>
                        <a:t>変異</a:t>
                      </a:r>
                    </a:p>
                  </a:txBody>
                  <a:tcPr/>
                </a:tc>
                <a:tc>
                  <a:txBody>
                    <a:bodyPr/>
                    <a:lstStyle/>
                    <a:p>
                      <a:pPr marL="174625" indent="-174625">
                        <a:buClr>
                          <a:srgbClr val="BC136B"/>
                        </a:buClr>
                        <a:buFont typeface="Arial" panose="020B0604020202020204" pitchFamily="34" charset="0"/>
                        <a:buChar char="•"/>
                      </a:pPr>
                      <a:r>
                        <a:rPr kumimoji="1" lang="ja-JP" altLang="en-US" sz="1400" dirty="0">
                          <a:latin typeface="+mn-ea"/>
                          <a:ea typeface="+mn-ea"/>
                        </a:rPr>
                        <a:t>自己免疫疾患に関連</a:t>
                      </a:r>
                    </a:p>
                  </a:txBody>
                  <a:tcPr/>
                </a:tc>
                <a:tc>
                  <a:txBody>
                    <a:bodyPr/>
                    <a:lstStyle/>
                    <a:p>
                      <a:pPr marL="174625" indent="-174625">
                        <a:buClr>
                          <a:srgbClr val="BC136B"/>
                        </a:buClr>
                        <a:buFont typeface="Arial" panose="020B0604020202020204" pitchFamily="34" charset="0"/>
                        <a:buChar char="•"/>
                      </a:pPr>
                      <a:r>
                        <a:rPr kumimoji="1" lang="ja-JP" altLang="en-US" sz="1400" dirty="0">
                          <a:latin typeface="+mn-ea"/>
                          <a:ea typeface="+mn-ea"/>
                        </a:rPr>
                        <a:t>病原性</a:t>
                      </a:r>
                      <a:r>
                        <a:rPr kumimoji="1" lang="en-US" altLang="ja-JP" sz="1400" dirty="0">
                          <a:latin typeface="+mn-ea"/>
                          <a:ea typeface="+mn-ea"/>
                        </a:rPr>
                        <a:t>DNA</a:t>
                      </a:r>
                      <a:r>
                        <a:rPr kumimoji="1" lang="ja-JP" altLang="en-US" sz="1400" dirty="0">
                          <a:latin typeface="+mn-ea"/>
                          <a:ea typeface="+mn-ea"/>
                        </a:rPr>
                        <a:t>変異</a:t>
                      </a:r>
                    </a:p>
                  </a:txBody>
                  <a:tcPr/>
                </a:tc>
                <a:tc>
                  <a:txBody>
                    <a:bodyPr/>
                    <a:lstStyle/>
                    <a:p>
                      <a:pPr marL="174625" indent="-174625">
                        <a:buClr>
                          <a:srgbClr val="BC136B"/>
                        </a:buClr>
                        <a:buFont typeface="Arial" panose="020B0604020202020204" pitchFamily="34" charset="0"/>
                        <a:buChar char="•"/>
                      </a:pPr>
                      <a:r>
                        <a:rPr kumimoji="1" lang="ja-JP" altLang="en-US" sz="1400" dirty="0">
                          <a:latin typeface="+mn-ea"/>
                          <a:ea typeface="+mn-ea"/>
                        </a:rPr>
                        <a:t>自己免疫疾患に関連</a:t>
                      </a:r>
                    </a:p>
                  </a:txBody>
                  <a:tcPr/>
                </a:tc>
                <a:extLst>
                  <a:ext uri="{0D108BD9-81ED-4DB2-BD59-A6C34878D82A}">
                    <a16:rowId xmlns:a16="http://schemas.microsoft.com/office/drawing/2014/main" val="3604260655"/>
                  </a:ext>
                </a:extLst>
              </a:tr>
              <a:tr h="0">
                <a:tc>
                  <a:txBody>
                    <a:bodyPr/>
                    <a:lstStyle/>
                    <a:p>
                      <a:r>
                        <a:rPr kumimoji="1" lang="ja-JP" altLang="en-US" sz="1400" dirty="0">
                          <a:latin typeface="+mn-ea"/>
                          <a:ea typeface="+mn-ea"/>
                        </a:rPr>
                        <a:t>脂肪組織の減少</a:t>
                      </a:r>
                      <a:r>
                        <a:rPr kumimoji="1" lang="en-US" altLang="ja-JP" sz="1400" dirty="0">
                          <a:latin typeface="+mn-ea"/>
                          <a:ea typeface="+mn-ea"/>
                        </a:rPr>
                        <a:t>/</a:t>
                      </a:r>
                      <a:r>
                        <a:rPr kumimoji="1" lang="ja-JP" altLang="en-US" sz="1400" dirty="0">
                          <a:latin typeface="+mn-ea"/>
                          <a:ea typeface="+mn-ea"/>
                        </a:rPr>
                        <a:t>消失</a:t>
                      </a:r>
                    </a:p>
                  </a:txBody>
                  <a:tcPr>
                    <a:solidFill>
                      <a:schemeClr val="bg1">
                        <a:lumMod val="95000"/>
                      </a:schemeClr>
                    </a:solidFill>
                  </a:tcPr>
                </a:tc>
                <a:tc>
                  <a:txBody>
                    <a:bodyPr/>
                    <a:lstStyle/>
                    <a:p>
                      <a:pPr marL="174625" indent="-174625">
                        <a:buClr>
                          <a:srgbClr val="BC136B"/>
                        </a:buClr>
                        <a:buFont typeface="Arial" panose="020B0604020202020204" pitchFamily="34" charset="0"/>
                        <a:buChar char="•"/>
                      </a:pPr>
                      <a:r>
                        <a:rPr kumimoji="1" lang="ja-JP" altLang="en-US" sz="1400" dirty="0">
                          <a:latin typeface="+mn-ea"/>
                          <a:ea typeface="+mn-ea"/>
                        </a:rPr>
                        <a:t>一般的に出生時または幼少期に現れる</a:t>
                      </a:r>
                    </a:p>
                  </a:txBody>
                  <a:tcPr/>
                </a:tc>
                <a:tc>
                  <a:txBody>
                    <a:bodyPr/>
                    <a:lstStyle/>
                    <a:p>
                      <a:pPr marL="174625" indent="-174625">
                        <a:buClr>
                          <a:srgbClr val="BC136B"/>
                        </a:buClr>
                        <a:buFont typeface="Arial" panose="020B0604020202020204" pitchFamily="34" charset="0"/>
                        <a:buChar char="•"/>
                      </a:pPr>
                      <a:r>
                        <a:rPr kumimoji="1" lang="ja-JP" altLang="en-US" sz="1400" dirty="0">
                          <a:latin typeface="+mn-ea"/>
                          <a:ea typeface="+mn-ea"/>
                        </a:rPr>
                        <a:t>幼少期または青年期に消失</a:t>
                      </a:r>
                      <a:endParaRPr kumimoji="1" lang="en-US" altLang="ja-JP" sz="1400" dirty="0">
                        <a:latin typeface="+mn-ea"/>
                        <a:ea typeface="+mn-ea"/>
                      </a:endParaRPr>
                    </a:p>
                    <a:p>
                      <a:pPr marL="174625" indent="-174625">
                        <a:buClr>
                          <a:srgbClr val="BC136B"/>
                        </a:buClr>
                        <a:buFont typeface="Arial" panose="020B0604020202020204" pitchFamily="34" charset="0"/>
                        <a:buChar char="•"/>
                      </a:pPr>
                      <a:r>
                        <a:rPr kumimoji="1" lang="ja-JP" altLang="en-US" sz="1400" dirty="0">
                          <a:latin typeface="+mn-ea"/>
                          <a:ea typeface="+mn-ea"/>
                        </a:rPr>
                        <a:t>数週間から数年かけて起こる</a:t>
                      </a:r>
                    </a:p>
                  </a:txBody>
                  <a:tcPr/>
                </a:tc>
                <a:tc>
                  <a:txBody>
                    <a:bodyPr/>
                    <a:lstStyle/>
                    <a:p>
                      <a:pPr marL="174625" indent="-174625">
                        <a:buClr>
                          <a:srgbClr val="BC136B"/>
                        </a:buClr>
                        <a:buFont typeface="Arial" panose="020B0604020202020204" pitchFamily="34" charset="0"/>
                        <a:buChar char="•"/>
                      </a:pPr>
                      <a:r>
                        <a:rPr kumimoji="1" lang="ja-JP" altLang="en-US" sz="1400" dirty="0">
                          <a:latin typeface="+mn-ea"/>
                          <a:ea typeface="+mn-ea"/>
                        </a:rPr>
                        <a:t>思春期頃</a:t>
                      </a:r>
                      <a:endParaRPr kumimoji="1" lang="en-US" altLang="ja-JP" sz="1400" dirty="0">
                        <a:latin typeface="+mn-ea"/>
                        <a:ea typeface="+mn-ea"/>
                      </a:endParaRPr>
                    </a:p>
                    <a:p>
                      <a:pPr marL="174625" indent="-174625">
                        <a:buClr>
                          <a:srgbClr val="BC136B"/>
                        </a:buClr>
                        <a:buFont typeface="Arial" panose="020B0604020202020204" pitchFamily="34" charset="0"/>
                        <a:buChar char="•"/>
                      </a:pPr>
                      <a:r>
                        <a:rPr kumimoji="1" lang="ja-JP" altLang="en-US" sz="1400" dirty="0">
                          <a:latin typeface="+mn-ea"/>
                          <a:ea typeface="+mn-ea"/>
                        </a:rPr>
                        <a:t>脂肪減少のパターンはさまざま、通常は下半身</a:t>
                      </a:r>
                    </a:p>
                  </a:txBody>
                  <a:tcPr/>
                </a:tc>
                <a:tc>
                  <a:txBody>
                    <a:bodyPr/>
                    <a:lstStyle/>
                    <a:p>
                      <a:pPr marL="174625" indent="-174625">
                        <a:buClr>
                          <a:srgbClr val="BC136B"/>
                        </a:buClr>
                        <a:buFont typeface="Arial" panose="020B0604020202020204" pitchFamily="34" charset="0"/>
                        <a:buChar char="•"/>
                      </a:pPr>
                      <a:r>
                        <a:rPr kumimoji="1" lang="ja-JP" altLang="en-US" sz="1400" dirty="0">
                          <a:latin typeface="+mn-ea"/>
                          <a:ea typeface="+mn-ea"/>
                        </a:rPr>
                        <a:t>幼少期または青年期に消失</a:t>
                      </a:r>
                      <a:endParaRPr kumimoji="1" lang="en-US" altLang="ja-JP" sz="1400" dirty="0">
                        <a:latin typeface="+mn-ea"/>
                        <a:ea typeface="+mn-ea"/>
                      </a:endParaRPr>
                    </a:p>
                    <a:p>
                      <a:pPr marL="174625" indent="-174625">
                        <a:buClr>
                          <a:srgbClr val="BC136B"/>
                        </a:buClr>
                        <a:buFont typeface="Arial" panose="020B0604020202020204" pitchFamily="34" charset="0"/>
                        <a:buChar char="•"/>
                      </a:pPr>
                      <a:r>
                        <a:rPr kumimoji="1" lang="ja-JP" altLang="en-US" sz="1400" dirty="0">
                          <a:latin typeface="+mn-ea"/>
                          <a:ea typeface="+mn-ea"/>
                        </a:rPr>
                        <a:t>数週間から数年かけて起こる</a:t>
                      </a:r>
                      <a:endParaRPr kumimoji="1" lang="en-US" altLang="ja-JP" sz="1400" dirty="0">
                        <a:latin typeface="+mn-ea"/>
                        <a:ea typeface="+mn-ea"/>
                      </a:endParaRPr>
                    </a:p>
                    <a:p>
                      <a:pPr marL="174625" indent="-174625">
                        <a:buClr>
                          <a:srgbClr val="BC136B"/>
                        </a:buClr>
                        <a:buFont typeface="Arial" panose="020B0604020202020204" pitchFamily="34" charset="0"/>
                        <a:buChar char="•"/>
                      </a:pPr>
                      <a:r>
                        <a:rPr kumimoji="1" lang="ja-JP" altLang="en-US" sz="1400" dirty="0">
                          <a:latin typeface="+mn-ea"/>
                          <a:ea typeface="+mn-ea"/>
                        </a:rPr>
                        <a:t>通常は上半身の脂肪が減少する</a:t>
                      </a:r>
                    </a:p>
                  </a:txBody>
                  <a:tcPr/>
                </a:tc>
                <a:extLst>
                  <a:ext uri="{0D108BD9-81ED-4DB2-BD59-A6C34878D82A}">
                    <a16:rowId xmlns:a16="http://schemas.microsoft.com/office/drawing/2014/main" val="1801726868"/>
                  </a:ext>
                </a:extLst>
              </a:tr>
              <a:tr h="0">
                <a:tc>
                  <a:txBody>
                    <a:bodyPr/>
                    <a:lstStyle/>
                    <a:p>
                      <a:r>
                        <a:rPr kumimoji="1" lang="ja-JP" altLang="en-US" sz="1400" dirty="0">
                          <a:latin typeface="+mn-ea"/>
                          <a:ea typeface="+mn-ea"/>
                        </a:rPr>
                        <a:t>代謝異常</a:t>
                      </a:r>
                    </a:p>
                  </a:txBody>
                  <a:tcPr>
                    <a:solidFill>
                      <a:schemeClr val="bg1">
                        <a:lumMod val="95000"/>
                      </a:schemeClr>
                    </a:solidFill>
                  </a:tcPr>
                </a:tc>
                <a:tc gridSpan="2">
                  <a:txBody>
                    <a:bodyPr/>
                    <a:lstStyle/>
                    <a:p>
                      <a:pPr marL="174625" indent="-174625">
                        <a:buClr>
                          <a:srgbClr val="BC136B"/>
                        </a:buClr>
                        <a:buFont typeface="Arial" panose="020B0604020202020204" pitchFamily="34" charset="0"/>
                        <a:buChar char="•"/>
                      </a:pPr>
                      <a:r>
                        <a:rPr kumimoji="1" lang="ja-JP" altLang="en-US" sz="1400" dirty="0">
                          <a:latin typeface="+mn-ea"/>
                          <a:ea typeface="+mn-ea"/>
                        </a:rPr>
                        <a:t>通常は幼少期に発現する</a:t>
                      </a:r>
                      <a:endParaRPr kumimoji="1" lang="en-US" altLang="ja-JP" sz="1400" dirty="0">
                        <a:latin typeface="+mn-ea"/>
                        <a:ea typeface="+mn-ea"/>
                      </a:endParaRPr>
                    </a:p>
                    <a:p>
                      <a:pPr marL="174625" indent="-174625">
                        <a:buClr>
                          <a:srgbClr val="BC136B"/>
                        </a:buClr>
                        <a:buFont typeface="Arial" panose="020B0604020202020204" pitchFamily="34" charset="0"/>
                        <a:buChar char="•"/>
                      </a:pPr>
                      <a:r>
                        <a:rPr kumimoji="1" lang="ja-JP" altLang="en-US" sz="1400" dirty="0">
                          <a:latin typeface="+mn-ea"/>
                          <a:ea typeface="+mn-ea"/>
                        </a:rPr>
                        <a:t>一般的に重症</a:t>
                      </a:r>
                    </a:p>
                  </a:txBody>
                  <a:tcPr/>
                </a:tc>
                <a:tc hMerge="1">
                  <a:txBody>
                    <a:bodyPr/>
                    <a:lstStyle/>
                    <a:p>
                      <a:pPr marL="342900" indent="-342900">
                        <a:buFont typeface="Arial" panose="020B0604020202020204" pitchFamily="34" charset="0"/>
                        <a:buChar char="•"/>
                      </a:pPr>
                      <a:endParaRPr kumimoji="1" lang="ja-JP" altLang="en-US" sz="1800" dirty="0">
                        <a:latin typeface="Meiryo UI" panose="020B0604030504040204" pitchFamily="50" charset="-128"/>
                        <a:ea typeface="Meiryo UI" panose="020B0604030504040204" pitchFamily="50" charset="-128"/>
                      </a:endParaRPr>
                    </a:p>
                  </a:txBody>
                  <a:tcPr/>
                </a:tc>
                <a:tc>
                  <a:txBody>
                    <a:bodyPr/>
                    <a:lstStyle/>
                    <a:p>
                      <a:pPr marL="174625" indent="-174625">
                        <a:buClr>
                          <a:srgbClr val="BC136B"/>
                        </a:buClr>
                        <a:buFont typeface="Arial" panose="020B0604020202020204" pitchFamily="34" charset="0"/>
                        <a:buChar char="•"/>
                      </a:pPr>
                      <a:r>
                        <a:rPr kumimoji="1" lang="ja-JP" altLang="en-US" sz="1400" dirty="0">
                          <a:latin typeface="+mn-ea"/>
                          <a:ea typeface="+mn-ea"/>
                        </a:rPr>
                        <a:t>成人期</a:t>
                      </a:r>
                      <a:endParaRPr kumimoji="1" lang="en-US" altLang="ja-JP" sz="1400" dirty="0">
                        <a:latin typeface="+mn-ea"/>
                        <a:ea typeface="+mn-ea"/>
                      </a:endParaRPr>
                    </a:p>
                    <a:p>
                      <a:pPr marL="174625" indent="-174625">
                        <a:buClr>
                          <a:srgbClr val="BC136B"/>
                        </a:buClr>
                        <a:buFont typeface="Arial" panose="020B0604020202020204" pitchFamily="34" charset="0"/>
                        <a:buChar char="•"/>
                      </a:pPr>
                      <a:r>
                        <a:rPr kumimoji="1" lang="ja-JP" altLang="en-US" sz="1400" dirty="0">
                          <a:latin typeface="+mn-ea"/>
                          <a:ea typeface="+mn-ea"/>
                        </a:rPr>
                        <a:t>重症度はさまざま</a:t>
                      </a:r>
                    </a:p>
                  </a:txBody>
                  <a:tcPr/>
                </a:tc>
                <a:tc>
                  <a:txBody>
                    <a:bodyPr/>
                    <a:lstStyle/>
                    <a:p>
                      <a:pPr marL="174625" indent="-174625">
                        <a:buClr>
                          <a:srgbClr val="BC136B"/>
                        </a:buClr>
                        <a:buFont typeface="Arial" panose="020B0604020202020204" pitchFamily="34" charset="0"/>
                        <a:buChar char="•"/>
                      </a:pPr>
                      <a:r>
                        <a:rPr kumimoji="1" lang="ja-JP" altLang="en-US" sz="1400" dirty="0">
                          <a:latin typeface="+mn-ea"/>
                          <a:ea typeface="+mn-ea"/>
                        </a:rPr>
                        <a:t>重症度はさまざま</a:t>
                      </a:r>
                    </a:p>
                  </a:txBody>
                  <a:tcPr/>
                </a:tc>
                <a:extLst>
                  <a:ext uri="{0D108BD9-81ED-4DB2-BD59-A6C34878D82A}">
                    <a16:rowId xmlns:a16="http://schemas.microsoft.com/office/drawing/2014/main" val="4078874782"/>
                  </a:ext>
                </a:extLst>
              </a:tr>
            </a:tbl>
          </a:graphicData>
        </a:graphic>
      </p:graphicFrame>
      <p:grpSp>
        <p:nvGrpSpPr>
          <p:cNvPr id="17" name="グループ化 16">
            <a:extLst>
              <a:ext uri="{FF2B5EF4-FFF2-40B4-BE49-F238E27FC236}">
                <a16:creationId xmlns:a16="http://schemas.microsoft.com/office/drawing/2014/main" id="{17A57B62-61FF-6C14-1632-60429EEBBFC0}"/>
              </a:ext>
            </a:extLst>
          </p:cNvPr>
          <p:cNvGrpSpPr/>
          <p:nvPr/>
        </p:nvGrpSpPr>
        <p:grpSpPr>
          <a:xfrm>
            <a:off x="2973901" y="2610089"/>
            <a:ext cx="7591378" cy="1800000"/>
            <a:chOff x="2830680" y="2422800"/>
            <a:chExt cx="7591378" cy="1800000"/>
          </a:xfrm>
        </p:grpSpPr>
        <p:pic>
          <p:nvPicPr>
            <p:cNvPr id="5" name="Image 18">
              <a:extLst>
                <a:ext uri="{FF2B5EF4-FFF2-40B4-BE49-F238E27FC236}">
                  <a16:creationId xmlns:a16="http://schemas.microsoft.com/office/drawing/2014/main" id="{5BFAAB32-8E14-9828-A5BB-1DC5E2217B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0680" y="2422800"/>
              <a:ext cx="759731" cy="1800000"/>
            </a:xfrm>
            <a:prstGeom prst="rect">
              <a:avLst/>
            </a:prstGeom>
            <a:noFill/>
            <a:ln w="76200">
              <a:noFill/>
              <a:miter lim="800000"/>
              <a:headEnd/>
              <a:tailEnd/>
            </a:ln>
            <a:extLst>
              <a:ext uri="{909E8E84-426E-40DD-AFC4-6F175D3DCCD1}">
                <a14:hiddenFill xmlns:a14="http://schemas.microsoft.com/office/drawing/2010/main">
                  <a:solidFill>
                    <a:srgbClr val="FFFFFF"/>
                  </a:solidFill>
                </a14:hiddenFill>
              </a:ext>
            </a:extLst>
          </p:spPr>
        </p:pic>
        <p:pic>
          <p:nvPicPr>
            <p:cNvPr id="6" name="Picture 15">
              <a:extLst>
                <a:ext uri="{FF2B5EF4-FFF2-40B4-BE49-F238E27FC236}">
                  <a16:creationId xmlns:a16="http://schemas.microsoft.com/office/drawing/2014/main" id="{ADF94451-5D62-35E2-2FEF-4E8BD3CF60F1}"/>
                </a:ext>
              </a:extLst>
            </p:cNvPr>
            <p:cNvPicPr>
              <a:picLocks noChangeAspect="1"/>
            </p:cNvPicPr>
            <p:nvPr/>
          </p:nvPicPr>
          <p:blipFill>
            <a:blip r:embed="rId4"/>
            <a:stretch>
              <a:fillRect/>
            </a:stretch>
          </p:blipFill>
          <p:spPr>
            <a:xfrm>
              <a:off x="5096061" y="2422800"/>
              <a:ext cx="927038" cy="1800000"/>
            </a:xfrm>
            <a:prstGeom prst="rect">
              <a:avLst/>
            </a:prstGeom>
            <a:ln w="76200">
              <a:noFill/>
            </a:ln>
          </p:spPr>
        </p:pic>
        <p:pic>
          <p:nvPicPr>
            <p:cNvPr id="8" name="Picture 17">
              <a:extLst>
                <a:ext uri="{FF2B5EF4-FFF2-40B4-BE49-F238E27FC236}">
                  <a16:creationId xmlns:a16="http://schemas.microsoft.com/office/drawing/2014/main" id="{24A38A7E-E535-5B9E-8885-CB6A66AFD174}"/>
                </a:ext>
              </a:extLst>
            </p:cNvPr>
            <p:cNvPicPr>
              <a:picLocks noChangeAspect="1"/>
            </p:cNvPicPr>
            <p:nvPr/>
          </p:nvPicPr>
          <p:blipFill>
            <a:blip r:embed="rId5"/>
            <a:stretch>
              <a:fillRect/>
            </a:stretch>
          </p:blipFill>
          <p:spPr>
            <a:xfrm>
              <a:off x="7453980" y="2422800"/>
              <a:ext cx="708566" cy="1800000"/>
            </a:xfrm>
            <a:prstGeom prst="rect">
              <a:avLst/>
            </a:prstGeom>
            <a:ln w="76200">
              <a:noFill/>
            </a:ln>
          </p:spPr>
        </p:pic>
        <p:pic>
          <p:nvPicPr>
            <p:cNvPr id="9" name="Groupe 1">
              <a:extLst>
                <a:ext uri="{FF2B5EF4-FFF2-40B4-BE49-F238E27FC236}">
                  <a16:creationId xmlns:a16="http://schemas.microsoft.com/office/drawing/2014/main" id="{A360FF29-4135-D59A-363E-FA6CD4259B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b="-81"/>
            <a:stretch>
              <a:fillRect/>
            </a:stretch>
          </p:blipFill>
          <p:spPr bwMode="auto">
            <a:xfrm>
              <a:off x="9855245" y="2422800"/>
              <a:ext cx="566813" cy="1800000"/>
            </a:xfrm>
            <a:prstGeom prst="rect">
              <a:avLst/>
            </a:prstGeom>
            <a:noFill/>
            <a:ln w="76200">
              <a:no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85705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64D25-685D-62BC-1270-37C804E9A809}"/>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A21E9CF0-C1C3-03F2-A90C-8C5B3148CA14}"/>
              </a:ext>
            </a:extLst>
          </p:cNvPr>
          <p:cNvSpPr>
            <a:spLocks noGrp="1"/>
          </p:cNvSpPr>
          <p:nvPr>
            <p:ph type="title"/>
          </p:nvPr>
        </p:nvSpPr>
        <p:spPr/>
        <p:txBody>
          <a:bodyPr/>
          <a:lstStyle/>
          <a:p>
            <a:r>
              <a:rPr lang="ja-JP" altLang="en-US" sz="2600" b="1" dirty="0">
                <a:latin typeface="+mj-ea"/>
              </a:rPr>
              <a:t>脂肪萎縮症の診断検査</a:t>
            </a:r>
          </a:p>
        </p:txBody>
      </p:sp>
      <p:sp>
        <p:nvSpPr>
          <p:cNvPr id="3" name="スライド番号プレースホルダー 2">
            <a:extLst>
              <a:ext uri="{FF2B5EF4-FFF2-40B4-BE49-F238E27FC236}">
                <a16:creationId xmlns:a16="http://schemas.microsoft.com/office/drawing/2014/main" id="{EFBC6E00-D913-04EE-B67C-707CD11770AF}"/>
              </a:ext>
            </a:extLst>
          </p:cNvPr>
          <p:cNvSpPr>
            <a:spLocks noGrp="1"/>
          </p:cNvSpPr>
          <p:nvPr>
            <p:ph type="sldNum" sz="quarter" idx="10"/>
          </p:nvPr>
        </p:nvSpPr>
        <p:spPr/>
        <p:txBody>
          <a:bodyPr/>
          <a:lstStyle/>
          <a:p>
            <a:fld id="{3C22E879-25C1-4BAC-8729-693BB4353F20}" type="slidenum">
              <a:rPr kumimoji="1" lang="ja-JP" altLang="en-US" smtClean="0"/>
              <a:t>20</a:t>
            </a:fld>
            <a:endParaRPr kumimoji="1" lang="ja-JP" altLang="en-US"/>
          </a:p>
        </p:txBody>
      </p:sp>
      <p:sp>
        <p:nvSpPr>
          <p:cNvPr id="2" name="テキスト プレースホルダー 3">
            <a:extLst>
              <a:ext uri="{FF2B5EF4-FFF2-40B4-BE49-F238E27FC236}">
                <a16:creationId xmlns:a16="http://schemas.microsoft.com/office/drawing/2014/main" id="{B85A6F16-52A4-9667-A552-ADD11DEA5719}"/>
              </a:ext>
            </a:extLst>
          </p:cNvPr>
          <p:cNvSpPr txBox="1">
            <a:spLocks/>
          </p:cNvSpPr>
          <p:nvPr/>
        </p:nvSpPr>
        <p:spPr>
          <a:xfrm>
            <a:off x="695324" y="916016"/>
            <a:ext cx="10974162" cy="1384995"/>
          </a:xfrm>
          <a:prstGeom prst="rect">
            <a:avLst/>
          </a:prstGeom>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脂肪萎縮とともに重度のインスリン抵抗性、糖尿病、高中性脂肪血症、脂肪肝などの代謝異常（症）が認められる場合に脂肪萎縮症を疑う</a:t>
            </a:r>
          </a:p>
          <a:p>
            <a:pPr>
              <a:buClr>
                <a:srgbClr val="BC136B"/>
              </a:buClr>
              <a:buFont typeface="Wingdings" panose="05000000000000000000" pitchFamily="2" charset="2"/>
              <a:buChar char="l"/>
            </a:pPr>
            <a:r>
              <a:rPr kumimoji="1" lang="ja-JP" altLang="en-US" sz="2000" i="0" dirty="0">
                <a:latin typeface="+mn-ea"/>
              </a:rPr>
              <a:t>発症時期と持続期間を含む脂肪分布の経時的変化、既往歴、家族歴の確認、身体検査と臨床検査、体組成測定、遺伝子検査などを行い、病因、脂肪萎縮症の</a:t>
            </a:r>
            <a:r>
              <a:rPr kumimoji="1" lang="en-US" altLang="ja-JP" sz="2000" i="0" dirty="0">
                <a:latin typeface="+mn-ea"/>
              </a:rPr>
              <a:t>4</a:t>
            </a:r>
            <a:r>
              <a:rPr kumimoji="1" lang="ja-JP" altLang="en-US" sz="2000" i="0" dirty="0">
                <a:latin typeface="+mn-ea"/>
              </a:rPr>
              <a:t>分類のどれに該当するか、重症度を評価</a:t>
            </a:r>
          </a:p>
        </p:txBody>
      </p:sp>
      <p:sp>
        <p:nvSpPr>
          <p:cNvPr id="10" name="テキスト ボックス 9">
            <a:extLst>
              <a:ext uri="{FF2B5EF4-FFF2-40B4-BE49-F238E27FC236}">
                <a16:creationId xmlns:a16="http://schemas.microsoft.com/office/drawing/2014/main" id="{3D2522A3-6F40-53E1-5079-5EE376B727E7}"/>
              </a:ext>
            </a:extLst>
          </p:cNvPr>
          <p:cNvSpPr txBox="1"/>
          <p:nvPr/>
        </p:nvSpPr>
        <p:spPr>
          <a:xfrm>
            <a:off x="7952198" y="6565612"/>
            <a:ext cx="3547919" cy="292388"/>
          </a:xfrm>
          <a:prstGeom prst="rect">
            <a:avLst/>
          </a:prstGeom>
          <a:noFill/>
        </p:spPr>
        <p:txBody>
          <a:bodyPr wrap="square" lIns="0" tIns="0" rIns="0" anchor="b">
            <a:spAutoFit/>
          </a:bodyPr>
          <a:lstStyle/>
          <a:p>
            <a:pPr marL="131763" indent="-131763" algn="l">
              <a:buFont typeface="+mj-lt"/>
              <a:buAutoNum type="arabicPeriod"/>
            </a:pPr>
            <a:r>
              <a:rPr lang="en-US" altLang="ja-JP" sz="800" b="0" i="0" dirty="0" err="1">
                <a:solidFill>
                  <a:srgbClr val="212121"/>
                </a:solidFill>
                <a:effectLst/>
                <a:latin typeface="+mn-ea"/>
                <a:ea typeface="+mn-ea"/>
              </a:rPr>
              <a:t>Fourman</a:t>
            </a:r>
            <a:r>
              <a:rPr lang="en-US" altLang="ja-JP" sz="800" b="0" i="0" dirty="0">
                <a:solidFill>
                  <a:srgbClr val="212121"/>
                </a:solidFill>
                <a:effectLst/>
                <a:latin typeface="+mn-ea"/>
                <a:ea typeface="+mn-ea"/>
              </a:rPr>
              <a:t> LT, et al. J Clin Endocrinol </a:t>
            </a:r>
            <a:r>
              <a:rPr lang="en-US" altLang="ja-JP" sz="800" b="0" i="0" dirty="0" err="1">
                <a:solidFill>
                  <a:srgbClr val="212121"/>
                </a:solidFill>
                <a:effectLst/>
                <a:latin typeface="+mn-ea"/>
                <a:ea typeface="+mn-ea"/>
              </a:rPr>
              <a:t>Metab</a:t>
            </a:r>
            <a:r>
              <a:rPr lang="en-US" altLang="ja-JP" sz="800" b="0" i="0" dirty="0">
                <a:solidFill>
                  <a:srgbClr val="212121"/>
                </a:solidFill>
                <a:effectLst/>
                <a:latin typeface="+mn-ea"/>
                <a:ea typeface="+mn-ea"/>
              </a:rPr>
              <a:t>. 2022; 107: 1714-1726.</a:t>
            </a:r>
          </a:p>
          <a:p>
            <a:pPr marL="131763" indent="-131763" algn="l">
              <a:buFont typeface="+mj-lt"/>
              <a:buAutoNum type="arabicPeriod"/>
            </a:pPr>
            <a:r>
              <a:rPr lang="ja-JP" altLang="en-US" sz="800" b="0" i="0" dirty="0">
                <a:solidFill>
                  <a:srgbClr val="212121"/>
                </a:solidFill>
                <a:effectLst/>
                <a:latin typeface="+mn-ea"/>
                <a:ea typeface="+mn-ea"/>
              </a:rPr>
              <a:t>日本内分泌学会雑誌</a:t>
            </a:r>
            <a:r>
              <a:rPr lang="en-US" altLang="ja-JP" sz="800" b="0" i="0" dirty="0">
                <a:solidFill>
                  <a:srgbClr val="212121"/>
                </a:solidFill>
                <a:effectLst/>
                <a:latin typeface="+mn-ea"/>
                <a:ea typeface="+mn-ea"/>
              </a:rPr>
              <a:t>Vol. 94 Suppl. September 2018</a:t>
            </a:r>
          </a:p>
        </p:txBody>
      </p:sp>
      <p:sp>
        <p:nvSpPr>
          <p:cNvPr id="5" name="テキスト ボックス 4">
            <a:extLst>
              <a:ext uri="{FF2B5EF4-FFF2-40B4-BE49-F238E27FC236}">
                <a16:creationId xmlns:a16="http://schemas.microsoft.com/office/drawing/2014/main" id="{6AD1299C-F282-0C64-4B87-BBA12A80B7E2}"/>
              </a:ext>
            </a:extLst>
          </p:cNvPr>
          <p:cNvSpPr txBox="1"/>
          <p:nvPr/>
        </p:nvSpPr>
        <p:spPr>
          <a:xfrm>
            <a:off x="703541" y="6304214"/>
            <a:ext cx="6848350" cy="253916"/>
          </a:xfrm>
          <a:prstGeom prst="rect">
            <a:avLst/>
          </a:prstGeom>
          <a:noFill/>
        </p:spPr>
        <p:txBody>
          <a:bodyPr wrap="none">
            <a:spAutoFit/>
          </a:bodyPr>
          <a:lstStyle/>
          <a:p>
            <a:pPr defTabSz="457200" eaLnBrk="1" fontAlgn="auto" hangingPunct="1">
              <a:spcBef>
                <a:spcPts val="0"/>
              </a:spcBef>
              <a:spcAft>
                <a:spcPts val="0"/>
              </a:spcAft>
            </a:pPr>
            <a:r>
              <a:rPr kumimoji="0" lang="en-US" altLang="ja-JP" sz="1050" dirty="0">
                <a:solidFill>
                  <a:srgbClr val="1B1B1B"/>
                </a:solidFill>
                <a:latin typeface="+mn-ea"/>
                <a:ea typeface="+mn-ea"/>
              </a:rPr>
              <a:t>DXA</a:t>
            </a:r>
            <a:r>
              <a:rPr kumimoji="0" lang="ja-JP" altLang="en-US" sz="1050" dirty="0">
                <a:solidFill>
                  <a:srgbClr val="1B1B1B"/>
                </a:solidFill>
                <a:latin typeface="+mn-ea"/>
                <a:ea typeface="+mn-ea"/>
              </a:rPr>
              <a:t>：二重エネルギー</a:t>
            </a:r>
            <a:r>
              <a:rPr kumimoji="0" lang="en-US" altLang="ja-JP" sz="1050" dirty="0">
                <a:solidFill>
                  <a:srgbClr val="1B1B1B"/>
                </a:solidFill>
                <a:latin typeface="+mn-ea"/>
                <a:ea typeface="+mn-ea"/>
              </a:rPr>
              <a:t>X</a:t>
            </a:r>
            <a:r>
              <a:rPr kumimoji="0" lang="ja-JP" altLang="en-US" sz="1050" dirty="0">
                <a:solidFill>
                  <a:srgbClr val="1B1B1B"/>
                </a:solidFill>
                <a:latin typeface="+mn-ea"/>
                <a:ea typeface="+mn-ea"/>
              </a:rPr>
              <a:t>線吸収測定法、</a:t>
            </a:r>
            <a:r>
              <a:rPr kumimoji="0" lang="en-US" altLang="ja-JP" sz="1050" dirty="0">
                <a:solidFill>
                  <a:srgbClr val="1B1B1B"/>
                </a:solidFill>
                <a:latin typeface="+mn-ea"/>
                <a:ea typeface="+mn-ea"/>
              </a:rPr>
              <a:t>OGTT</a:t>
            </a:r>
            <a:r>
              <a:rPr kumimoji="0" lang="ja-JP" altLang="en-US" sz="1050" dirty="0">
                <a:solidFill>
                  <a:srgbClr val="1B1B1B"/>
                </a:solidFill>
                <a:latin typeface="+mn-ea"/>
                <a:ea typeface="+mn-ea"/>
              </a:rPr>
              <a:t>：経口ブドウ糖負荷試験、</a:t>
            </a:r>
            <a:r>
              <a:rPr kumimoji="0" lang="en-US" altLang="ja-JP" sz="1050" dirty="0">
                <a:solidFill>
                  <a:srgbClr val="1B1B1B"/>
                </a:solidFill>
                <a:latin typeface="+mn-ea"/>
                <a:ea typeface="+mn-ea"/>
              </a:rPr>
              <a:t>C3</a:t>
            </a:r>
            <a:r>
              <a:rPr kumimoji="0" lang="ja-JP" altLang="en-US" sz="1050" dirty="0">
                <a:solidFill>
                  <a:srgbClr val="1B1B1B"/>
                </a:solidFill>
                <a:latin typeface="+mn-ea"/>
                <a:ea typeface="+mn-ea"/>
              </a:rPr>
              <a:t>：補体</a:t>
            </a:r>
            <a:r>
              <a:rPr kumimoji="0" lang="en-US" altLang="ja-JP" sz="1050" dirty="0">
                <a:solidFill>
                  <a:srgbClr val="1B1B1B"/>
                </a:solidFill>
                <a:latin typeface="+mn-ea"/>
                <a:ea typeface="+mn-ea"/>
              </a:rPr>
              <a:t>3</a:t>
            </a:r>
            <a:r>
              <a:rPr kumimoji="0" lang="ja-JP" altLang="en-US" sz="1050" dirty="0">
                <a:solidFill>
                  <a:srgbClr val="1B1B1B"/>
                </a:solidFill>
                <a:latin typeface="+mn-ea"/>
                <a:ea typeface="+mn-ea"/>
              </a:rPr>
              <a:t>、</a:t>
            </a:r>
            <a:r>
              <a:rPr kumimoji="0" lang="en-US" altLang="ja-JP" sz="1050" dirty="0">
                <a:solidFill>
                  <a:srgbClr val="1B1B1B"/>
                </a:solidFill>
                <a:latin typeface="+mn-ea"/>
                <a:ea typeface="+mn-ea"/>
              </a:rPr>
              <a:t>APL</a:t>
            </a:r>
            <a:r>
              <a:rPr kumimoji="0" lang="ja-JP" altLang="en-US" sz="1050" dirty="0">
                <a:solidFill>
                  <a:srgbClr val="1B1B1B"/>
                </a:solidFill>
                <a:latin typeface="+mn-ea"/>
                <a:ea typeface="+mn-ea"/>
              </a:rPr>
              <a:t>：後天性部分性脂肪萎縮症</a:t>
            </a:r>
          </a:p>
        </p:txBody>
      </p:sp>
      <p:grpSp>
        <p:nvGrpSpPr>
          <p:cNvPr id="22" name="グループ化 21">
            <a:extLst>
              <a:ext uri="{FF2B5EF4-FFF2-40B4-BE49-F238E27FC236}">
                <a16:creationId xmlns:a16="http://schemas.microsoft.com/office/drawing/2014/main" id="{8F4CB9D1-38F6-FF6C-B69B-C8BA40FF5422}"/>
              </a:ext>
            </a:extLst>
          </p:cNvPr>
          <p:cNvGrpSpPr/>
          <p:nvPr/>
        </p:nvGrpSpPr>
        <p:grpSpPr>
          <a:xfrm>
            <a:off x="888473" y="2575906"/>
            <a:ext cx="10430146" cy="3558057"/>
            <a:chOff x="2262043" y="4329857"/>
            <a:chExt cx="13945517" cy="4757261"/>
          </a:xfrm>
        </p:grpSpPr>
        <p:sp>
          <p:nvSpPr>
            <p:cNvPr id="6" name="楕円 5">
              <a:extLst>
                <a:ext uri="{FF2B5EF4-FFF2-40B4-BE49-F238E27FC236}">
                  <a16:creationId xmlns:a16="http://schemas.microsoft.com/office/drawing/2014/main" id="{E98CCE00-1EE7-8252-674A-308001FF0D48}"/>
                </a:ext>
              </a:extLst>
            </p:cNvPr>
            <p:cNvSpPr/>
            <p:nvPr/>
          </p:nvSpPr>
          <p:spPr>
            <a:xfrm>
              <a:off x="7757650" y="4329857"/>
              <a:ext cx="2939710" cy="746200"/>
            </a:xfrm>
            <a:prstGeom prst="ellipse">
              <a:avLst/>
            </a:prstGeom>
            <a:solidFill>
              <a:srgbClr val="BC136B"/>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tIns="0" rtlCol="0" anchor="ctr"/>
            <a:lstStyle/>
            <a:p>
              <a:pPr algn="ctr"/>
              <a:r>
                <a:rPr kumimoji="1" lang="en-US" altLang="ja-JP" sz="1800" b="1" dirty="0">
                  <a:latin typeface="+mn-ea"/>
                </a:rPr>
                <a:t>3</a:t>
              </a:r>
              <a:r>
                <a:rPr kumimoji="1" lang="ja-JP" altLang="en-US" sz="1800" b="1" dirty="0">
                  <a:latin typeface="+mn-ea"/>
                </a:rPr>
                <a:t>つの主な質問</a:t>
              </a:r>
            </a:p>
          </p:txBody>
        </p:sp>
        <p:sp>
          <p:nvSpPr>
            <p:cNvPr id="8" name="正方形/長方形 7">
              <a:extLst>
                <a:ext uri="{FF2B5EF4-FFF2-40B4-BE49-F238E27FC236}">
                  <a16:creationId xmlns:a16="http://schemas.microsoft.com/office/drawing/2014/main" id="{828D2155-40D3-044C-1811-377C7E3B1AC7}"/>
                </a:ext>
              </a:extLst>
            </p:cNvPr>
            <p:cNvSpPr/>
            <p:nvPr/>
          </p:nvSpPr>
          <p:spPr>
            <a:xfrm>
              <a:off x="2262043" y="6372977"/>
              <a:ext cx="3610008" cy="2714141"/>
            </a:xfrm>
            <a:prstGeom prst="rect">
              <a:avLst/>
            </a:prstGeom>
            <a:solidFill>
              <a:srgbClr val="D0CFD0"/>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Ins="108000" rtlCol="0" anchor="ctr"/>
            <a:lstStyle/>
            <a:p>
              <a:pPr marL="174625" indent="-174625">
                <a:buFont typeface="Arial" panose="020B0604020202020204" pitchFamily="34" charset="0"/>
                <a:buChar char="•"/>
              </a:pPr>
              <a:r>
                <a:rPr kumimoji="1" lang="ja-JP" altLang="en-US" sz="1600" dirty="0">
                  <a:solidFill>
                    <a:srgbClr val="BC136B"/>
                  </a:solidFill>
                  <a:latin typeface="+mn-ea"/>
                </a:rPr>
                <a:t>既往歴</a:t>
              </a:r>
              <a:endParaRPr kumimoji="1" lang="en-US" altLang="ja-JP" sz="1600" dirty="0">
                <a:solidFill>
                  <a:srgbClr val="BC136B"/>
                </a:solidFill>
                <a:latin typeface="+mn-ea"/>
              </a:endParaRPr>
            </a:p>
            <a:p>
              <a:pPr marL="174625" indent="-174625">
                <a:buFont typeface="Arial" panose="020B0604020202020204" pitchFamily="34" charset="0"/>
                <a:buChar char="•"/>
              </a:pPr>
              <a:r>
                <a:rPr kumimoji="1" lang="ja-JP" altLang="en-US" sz="1600" dirty="0">
                  <a:solidFill>
                    <a:srgbClr val="BC136B"/>
                  </a:solidFill>
                  <a:latin typeface="+mn-ea"/>
                </a:rPr>
                <a:t>身体検査</a:t>
              </a:r>
              <a:endParaRPr kumimoji="1" lang="en-US" altLang="ja-JP" sz="1600" dirty="0">
                <a:solidFill>
                  <a:srgbClr val="BC136B"/>
                </a:solidFill>
                <a:latin typeface="+mn-ea"/>
              </a:endParaRPr>
            </a:p>
            <a:p>
              <a:pPr marL="174625" indent="-174625">
                <a:buFont typeface="Arial" panose="020B0604020202020204" pitchFamily="34" charset="0"/>
                <a:buChar char="•"/>
              </a:pPr>
              <a:r>
                <a:rPr kumimoji="1" lang="en-US" altLang="ja-JP" sz="1600" dirty="0">
                  <a:solidFill>
                    <a:srgbClr val="BC136B"/>
                  </a:solidFill>
                  <a:latin typeface="+mn-ea"/>
                </a:rPr>
                <a:t>DXA</a:t>
              </a:r>
              <a:r>
                <a:rPr kumimoji="1" lang="ja-JP" altLang="en-US" sz="1600" dirty="0">
                  <a:solidFill>
                    <a:srgbClr val="BC136B"/>
                  </a:solidFill>
                  <a:latin typeface="+mn-ea"/>
                </a:rPr>
                <a:t>スキャン</a:t>
              </a:r>
              <a:endParaRPr kumimoji="1" lang="en-US" altLang="ja-JP" sz="1600" dirty="0">
                <a:solidFill>
                  <a:srgbClr val="BC136B"/>
                </a:solidFill>
                <a:latin typeface="+mn-ea"/>
              </a:endParaRPr>
            </a:p>
            <a:p>
              <a:pPr marL="174625" indent="-174625">
                <a:buFont typeface="Arial" panose="020B0604020202020204" pitchFamily="34" charset="0"/>
                <a:buChar char="•"/>
              </a:pPr>
              <a:r>
                <a:rPr kumimoji="1" lang="ja-JP" altLang="en-US" sz="1600" dirty="0">
                  <a:solidFill>
                    <a:srgbClr val="BC136B"/>
                  </a:solidFill>
                  <a:latin typeface="+mn-ea"/>
                </a:rPr>
                <a:t>レプチンレベル</a:t>
              </a:r>
              <a:endParaRPr kumimoji="1" lang="en-US" altLang="ja-JP" sz="1600" dirty="0">
                <a:solidFill>
                  <a:srgbClr val="BC136B"/>
                </a:solidFill>
                <a:latin typeface="+mn-ea"/>
              </a:endParaRPr>
            </a:p>
            <a:p>
              <a:pPr marL="174625" indent="-174625">
                <a:buFont typeface="Arial" panose="020B0604020202020204" pitchFamily="34" charset="0"/>
                <a:buChar char="•"/>
              </a:pPr>
              <a:r>
                <a:rPr kumimoji="1" lang="ja-JP" altLang="en-US" sz="1600" dirty="0">
                  <a:solidFill>
                    <a:srgbClr val="BC136B"/>
                  </a:solidFill>
                  <a:latin typeface="+mn-ea"/>
                </a:rPr>
                <a:t>アディポネクチン</a:t>
              </a:r>
            </a:p>
          </p:txBody>
        </p:sp>
        <p:sp>
          <p:nvSpPr>
            <p:cNvPr id="9" name="正方形/長方形 8">
              <a:extLst>
                <a:ext uri="{FF2B5EF4-FFF2-40B4-BE49-F238E27FC236}">
                  <a16:creationId xmlns:a16="http://schemas.microsoft.com/office/drawing/2014/main" id="{7591FAAC-02B4-F815-474D-37998E884441}"/>
                </a:ext>
              </a:extLst>
            </p:cNvPr>
            <p:cNvSpPr/>
            <p:nvPr/>
          </p:nvSpPr>
          <p:spPr>
            <a:xfrm>
              <a:off x="7422430" y="6372977"/>
              <a:ext cx="3610008" cy="2714141"/>
            </a:xfrm>
            <a:prstGeom prst="rect">
              <a:avLst/>
            </a:prstGeom>
            <a:solidFill>
              <a:srgbClr val="D0CFD0"/>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Ins="108000" rtlCol="0" anchor="ctr"/>
            <a:lstStyle/>
            <a:p>
              <a:pPr marL="174625" indent="-174625">
                <a:buFont typeface="Arial" panose="020B0604020202020204" pitchFamily="34" charset="0"/>
                <a:buChar char="•"/>
              </a:pPr>
              <a:r>
                <a:rPr kumimoji="1" lang="en-US" altLang="ja-JP" sz="1600" dirty="0">
                  <a:solidFill>
                    <a:srgbClr val="0070C0"/>
                  </a:solidFill>
                  <a:latin typeface="+mn-ea"/>
                </a:rPr>
                <a:t>HbA1c</a:t>
              </a:r>
              <a:r>
                <a:rPr kumimoji="1" lang="ja-JP" altLang="en-US" sz="1600" dirty="0">
                  <a:solidFill>
                    <a:srgbClr val="0070C0"/>
                  </a:solidFill>
                  <a:latin typeface="+mn-ea"/>
                </a:rPr>
                <a:t>、空腹時血糖値とインスリン（または</a:t>
              </a:r>
              <a:r>
                <a:rPr kumimoji="1" lang="en-US" altLang="ja-JP" sz="1600" dirty="0">
                  <a:solidFill>
                    <a:srgbClr val="0070C0"/>
                  </a:solidFill>
                  <a:latin typeface="+mn-ea"/>
                </a:rPr>
                <a:t>OGTT</a:t>
              </a:r>
              <a:r>
                <a:rPr kumimoji="1" lang="ja-JP" altLang="en-US" sz="1600" dirty="0">
                  <a:solidFill>
                    <a:srgbClr val="0070C0"/>
                  </a:solidFill>
                  <a:latin typeface="+mn-ea"/>
                </a:rPr>
                <a:t>）</a:t>
              </a:r>
              <a:endParaRPr kumimoji="1" lang="en-US" altLang="ja-JP" sz="1600" dirty="0">
                <a:solidFill>
                  <a:srgbClr val="0070C0"/>
                </a:solidFill>
                <a:latin typeface="+mn-ea"/>
              </a:endParaRPr>
            </a:p>
            <a:p>
              <a:pPr marL="174625" indent="-174625">
                <a:buFont typeface="Arial" panose="020B0604020202020204" pitchFamily="34" charset="0"/>
                <a:buChar char="•"/>
              </a:pPr>
              <a:r>
                <a:rPr kumimoji="1" lang="ja-JP" altLang="en-US" sz="1600" dirty="0">
                  <a:solidFill>
                    <a:srgbClr val="0070C0"/>
                  </a:solidFill>
                  <a:latin typeface="+mn-ea"/>
                </a:rPr>
                <a:t>脂質</a:t>
              </a:r>
              <a:endParaRPr kumimoji="1" lang="en-US" altLang="ja-JP" sz="1600" dirty="0">
                <a:solidFill>
                  <a:srgbClr val="0070C0"/>
                </a:solidFill>
                <a:latin typeface="+mn-ea"/>
              </a:endParaRPr>
            </a:p>
            <a:p>
              <a:pPr marL="174625" indent="-174625">
                <a:buFont typeface="Arial" panose="020B0604020202020204" pitchFamily="34" charset="0"/>
                <a:buChar char="•"/>
              </a:pPr>
              <a:r>
                <a:rPr kumimoji="1" lang="ja-JP" altLang="en-US" sz="1600" dirty="0">
                  <a:solidFill>
                    <a:srgbClr val="0070C0"/>
                  </a:solidFill>
                  <a:latin typeface="+mn-ea"/>
                </a:rPr>
                <a:t>肝酵素</a:t>
              </a:r>
              <a:endParaRPr kumimoji="1" lang="en-US" altLang="ja-JP" sz="1600" dirty="0">
                <a:solidFill>
                  <a:srgbClr val="0070C0"/>
                </a:solidFill>
                <a:latin typeface="+mn-ea"/>
              </a:endParaRPr>
            </a:p>
            <a:p>
              <a:pPr marL="174625" indent="-174625">
                <a:buFont typeface="Arial" panose="020B0604020202020204" pitchFamily="34" charset="0"/>
                <a:buChar char="•"/>
              </a:pPr>
              <a:r>
                <a:rPr kumimoji="1" lang="ja-JP" altLang="en-US" sz="1600" dirty="0">
                  <a:solidFill>
                    <a:srgbClr val="0070C0"/>
                  </a:solidFill>
                  <a:latin typeface="+mn-ea"/>
                </a:rPr>
                <a:t>一過性エラストグラフィ</a:t>
              </a:r>
              <a:br>
                <a:rPr kumimoji="1" lang="en-US" altLang="ja-JP" sz="1600" dirty="0">
                  <a:solidFill>
                    <a:srgbClr val="0070C0"/>
                  </a:solidFill>
                  <a:latin typeface="+mn-ea"/>
                </a:rPr>
              </a:br>
              <a:r>
                <a:rPr kumimoji="1" lang="ja-JP" altLang="en-US" sz="1500" dirty="0">
                  <a:solidFill>
                    <a:srgbClr val="0070C0"/>
                  </a:solidFill>
                  <a:latin typeface="+mn-ea"/>
                </a:rPr>
                <a:t>（肝臓組織の固さを評価）</a:t>
              </a:r>
              <a:endParaRPr kumimoji="1" lang="en-US" altLang="ja-JP" sz="1500" dirty="0">
                <a:solidFill>
                  <a:srgbClr val="0070C0"/>
                </a:solidFill>
                <a:latin typeface="+mn-ea"/>
              </a:endParaRPr>
            </a:p>
            <a:p>
              <a:pPr marL="174625" indent="-174625">
                <a:buFont typeface="Arial" panose="020B0604020202020204" pitchFamily="34" charset="0"/>
                <a:buChar char="•"/>
              </a:pPr>
              <a:r>
                <a:rPr kumimoji="1" lang="ja-JP" altLang="en-US" sz="1600" dirty="0">
                  <a:solidFill>
                    <a:srgbClr val="0070C0"/>
                  </a:solidFill>
                  <a:latin typeface="+mn-ea"/>
                </a:rPr>
                <a:t>尿タンパク：クレアチニン比</a:t>
              </a:r>
            </a:p>
          </p:txBody>
        </p:sp>
        <p:sp>
          <p:nvSpPr>
            <p:cNvPr id="11" name="正方形/長方形 10">
              <a:extLst>
                <a:ext uri="{FF2B5EF4-FFF2-40B4-BE49-F238E27FC236}">
                  <a16:creationId xmlns:a16="http://schemas.microsoft.com/office/drawing/2014/main" id="{A88BEFAE-AFD3-DDBF-E052-011078AE9F51}"/>
                </a:ext>
              </a:extLst>
            </p:cNvPr>
            <p:cNvSpPr/>
            <p:nvPr/>
          </p:nvSpPr>
          <p:spPr>
            <a:xfrm>
              <a:off x="12597553" y="6372977"/>
              <a:ext cx="3610007" cy="2714141"/>
            </a:xfrm>
            <a:prstGeom prst="rect">
              <a:avLst/>
            </a:prstGeom>
            <a:solidFill>
              <a:srgbClr val="D0CFD0"/>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Ins="108000" rtlCol="0" anchor="ctr"/>
            <a:lstStyle/>
            <a:p>
              <a:pPr marL="174625" indent="-174625">
                <a:buFont typeface="Arial" panose="020B0604020202020204" pitchFamily="34" charset="0"/>
                <a:buChar char="•"/>
              </a:pPr>
              <a:r>
                <a:rPr kumimoji="1" lang="ja-JP" altLang="en-US" sz="1600" dirty="0">
                  <a:solidFill>
                    <a:schemeClr val="accent6"/>
                  </a:solidFill>
                  <a:latin typeface="+mn-ea"/>
                </a:rPr>
                <a:t>既往歴</a:t>
              </a:r>
              <a:endParaRPr kumimoji="1" lang="en-US" altLang="ja-JP" sz="1600" dirty="0">
                <a:solidFill>
                  <a:schemeClr val="accent6"/>
                </a:solidFill>
                <a:latin typeface="+mn-ea"/>
              </a:endParaRPr>
            </a:p>
            <a:p>
              <a:pPr marL="174625" indent="-174625">
                <a:buFont typeface="Arial" panose="020B0604020202020204" pitchFamily="34" charset="0"/>
                <a:buChar char="•"/>
              </a:pPr>
              <a:r>
                <a:rPr kumimoji="1" lang="ja-JP" altLang="en-US" sz="1600" dirty="0">
                  <a:solidFill>
                    <a:schemeClr val="accent6"/>
                  </a:solidFill>
                  <a:latin typeface="+mn-ea"/>
                </a:rPr>
                <a:t>家族歴</a:t>
              </a:r>
              <a:endParaRPr kumimoji="1" lang="en-US" altLang="ja-JP" sz="1600" dirty="0">
                <a:solidFill>
                  <a:schemeClr val="accent6"/>
                </a:solidFill>
                <a:latin typeface="+mn-ea"/>
              </a:endParaRPr>
            </a:p>
            <a:p>
              <a:pPr marL="174625" indent="-174625">
                <a:buFont typeface="Arial" panose="020B0604020202020204" pitchFamily="34" charset="0"/>
                <a:buChar char="•"/>
              </a:pPr>
              <a:r>
                <a:rPr kumimoji="1" lang="ja-JP" altLang="en-US" sz="1600" dirty="0">
                  <a:solidFill>
                    <a:schemeClr val="accent6"/>
                  </a:solidFill>
                  <a:latin typeface="+mn-ea"/>
                </a:rPr>
                <a:t>遺伝子検査</a:t>
              </a:r>
              <a:endParaRPr kumimoji="1" lang="en-US" altLang="ja-JP" sz="1600" dirty="0">
                <a:solidFill>
                  <a:schemeClr val="accent6"/>
                </a:solidFill>
                <a:latin typeface="+mn-ea"/>
              </a:endParaRPr>
            </a:p>
            <a:p>
              <a:pPr marL="174625" indent="-174625">
                <a:buFont typeface="Arial" panose="020B0604020202020204" pitchFamily="34" charset="0"/>
                <a:buChar char="•"/>
              </a:pPr>
              <a:r>
                <a:rPr kumimoji="1" lang="ja-JP" altLang="en-US" sz="1600" dirty="0">
                  <a:solidFill>
                    <a:schemeClr val="accent6"/>
                  </a:solidFill>
                  <a:latin typeface="+mn-ea"/>
                </a:rPr>
                <a:t>心エコー検査</a:t>
              </a:r>
              <a:endParaRPr kumimoji="1" lang="en-US" altLang="ja-JP" sz="1600" dirty="0">
                <a:solidFill>
                  <a:schemeClr val="accent6"/>
                </a:solidFill>
                <a:latin typeface="+mn-ea"/>
              </a:endParaRPr>
            </a:p>
            <a:p>
              <a:pPr marL="174625" indent="-174625">
                <a:buFont typeface="Arial" panose="020B0604020202020204" pitchFamily="34" charset="0"/>
                <a:buChar char="•"/>
              </a:pPr>
              <a:r>
                <a:rPr kumimoji="1" lang="en-US" altLang="ja-JP" sz="1600" dirty="0">
                  <a:solidFill>
                    <a:schemeClr val="accent6"/>
                  </a:solidFill>
                  <a:latin typeface="+mn-ea"/>
                </a:rPr>
                <a:t>C3</a:t>
              </a:r>
              <a:r>
                <a:rPr kumimoji="1" lang="ja-JP" altLang="en-US" sz="1600" dirty="0">
                  <a:solidFill>
                    <a:schemeClr val="accent6"/>
                  </a:solidFill>
                  <a:latin typeface="+mn-ea"/>
                </a:rPr>
                <a:t>、</a:t>
              </a:r>
              <a:r>
                <a:rPr kumimoji="1" lang="en-US" altLang="ja-JP" sz="1600" dirty="0">
                  <a:solidFill>
                    <a:schemeClr val="accent6"/>
                  </a:solidFill>
                  <a:latin typeface="+mn-ea"/>
                </a:rPr>
                <a:t>C3</a:t>
              </a:r>
              <a:r>
                <a:rPr kumimoji="1" lang="ja-JP" altLang="en-US" sz="1600" dirty="0">
                  <a:solidFill>
                    <a:schemeClr val="accent6"/>
                  </a:solidFill>
                  <a:latin typeface="+mn-ea"/>
                </a:rPr>
                <a:t>腎炎因子（</a:t>
              </a:r>
              <a:r>
                <a:rPr kumimoji="1" lang="en-US" altLang="ja-JP" sz="1600" dirty="0">
                  <a:solidFill>
                    <a:schemeClr val="accent6"/>
                  </a:solidFill>
                  <a:latin typeface="+mn-ea"/>
                </a:rPr>
                <a:t>APL</a:t>
              </a:r>
              <a:r>
                <a:rPr kumimoji="1" lang="ja-JP" altLang="en-US" sz="1600" dirty="0">
                  <a:solidFill>
                    <a:schemeClr val="accent6"/>
                  </a:solidFill>
                  <a:latin typeface="+mn-ea"/>
                </a:rPr>
                <a:t>に特有）</a:t>
              </a:r>
            </a:p>
          </p:txBody>
        </p:sp>
        <p:sp>
          <p:nvSpPr>
            <p:cNvPr id="12" name="正方形/長方形 11">
              <a:extLst>
                <a:ext uri="{FF2B5EF4-FFF2-40B4-BE49-F238E27FC236}">
                  <a16:creationId xmlns:a16="http://schemas.microsoft.com/office/drawing/2014/main" id="{AEAE8349-42BF-DF8D-E8F3-77024F2432D3}"/>
                </a:ext>
              </a:extLst>
            </p:cNvPr>
            <p:cNvSpPr/>
            <p:nvPr/>
          </p:nvSpPr>
          <p:spPr>
            <a:xfrm>
              <a:off x="2262043" y="5713549"/>
              <a:ext cx="3610008" cy="663889"/>
            </a:xfrm>
            <a:prstGeom prst="rect">
              <a:avLst/>
            </a:prstGeom>
            <a:solidFill>
              <a:srgbClr val="BC13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bg1"/>
                  </a:solidFill>
                  <a:latin typeface="+mn-ea"/>
                </a:rPr>
                <a:t>これは脂肪萎縮症ですか？</a:t>
              </a:r>
            </a:p>
          </p:txBody>
        </p:sp>
        <p:sp>
          <p:nvSpPr>
            <p:cNvPr id="17" name="正方形/長方形 16">
              <a:extLst>
                <a:ext uri="{FF2B5EF4-FFF2-40B4-BE49-F238E27FC236}">
                  <a16:creationId xmlns:a16="http://schemas.microsoft.com/office/drawing/2014/main" id="{A0ACBF51-2A05-F2DF-B694-1DB78331DC74}"/>
                </a:ext>
              </a:extLst>
            </p:cNvPr>
            <p:cNvSpPr/>
            <p:nvPr/>
          </p:nvSpPr>
          <p:spPr>
            <a:xfrm>
              <a:off x="7422430" y="5713549"/>
              <a:ext cx="3610008" cy="66389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bg1"/>
                  </a:solidFill>
                  <a:latin typeface="+mn-ea"/>
                </a:rPr>
                <a:t>代謝異常の重症度は？</a:t>
              </a:r>
            </a:p>
          </p:txBody>
        </p:sp>
        <p:sp>
          <p:nvSpPr>
            <p:cNvPr id="18" name="正方形/長方形 17">
              <a:extLst>
                <a:ext uri="{FF2B5EF4-FFF2-40B4-BE49-F238E27FC236}">
                  <a16:creationId xmlns:a16="http://schemas.microsoft.com/office/drawing/2014/main" id="{2750BF7F-893D-B83F-CB80-2CF5120409C4}"/>
                </a:ext>
              </a:extLst>
            </p:cNvPr>
            <p:cNvSpPr/>
            <p:nvPr/>
          </p:nvSpPr>
          <p:spPr>
            <a:xfrm>
              <a:off x="12597553" y="5713549"/>
              <a:ext cx="3610007" cy="66388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bg1"/>
                  </a:solidFill>
                  <a:latin typeface="+mn-ea"/>
                </a:rPr>
                <a:t>病因は何ですか？</a:t>
              </a:r>
            </a:p>
          </p:txBody>
        </p:sp>
        <p:cxnSp>
          <p:nvCxnSpPr>
            <p:cNvPr id="19" name="コネクタ: カギ線 18">
              <a:extLst>
                <a:ext uri="{FF2B5EF4-FFF2-40B4-BE49-F238E27FC236}">
                  <a16:creationId xmlns:a16="http://schemas.microsoft.com/office/drawing/2014/main" id="{123AC670-574C-8C03-1B00-136A670A138C}"/>
                </a:ext>
              </a:extLst>
            </p:cNvPr>
            <p:cNvCxnSpPr>
              <a:cxnSpLocks/>
              <a:stCxn id="6" idx="2"/>
              <a:endCxn id="12" idx="0"/>
            </p:cNvCxnSpPr>
            <p:nvPr/>
          </p:nvCxnSpPr>
          <p:spPr>
            <a:xfrm rot="10800000" flipV="1">
              <a:off x="4067049" y="4702956"/>
              <a:ext cx="3690602" cy="1010592"/>
            </a:xfrm>
            <a:prstGeom prst="bentConnector2">
              <a:avLst/>
            </a:prstGeom>
            <a:ln w="101600">
              <a:solidFill>
                <a:srgbClr val="D0CFD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コネクタ: カギ線 19">
              <a:extLst>
                <a:ext uri="{FF2B5EF4-FFF2-40B4-BE49-F238E27FC236}">
                  <a16:creationId xmlns:a16="http://schemas.microsoft.com/office/drawing/2014/main" id="{CFFB6E1B-6B4E-F67B-CD58-258E09AC1240}"/>
                </a:ext>
              </a:extLst>
            </p:cNvPr>
            <p:cNvCxnSpPr>
              <a:cxnSpLocks/>
              <a:stCxn id="6" idx="4"/>
              <a:endCxn id="17" idx="0"/>
            </p:cNvCxnSpPr>
            <p:nvPr/>
          </p:nvCxnSpPr>
          <p:spPr>
            <a:xfrm rot="5400000">
              <a:off x="8908724" y="5394768"/>
              <a:ext cx="637492" cy="71"/>
            </a:xfrm>
            <a:prstGeom prst="bentConnector3">
              <a:avLst>
                <a:gd name="adj1" fmla="val 50000"/>
              </a:avLst>
            </a:prstGeom>
            <a:ln w="101600">
              <a:solidFill>
                <a:srgbClr val="D0CFD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コネクタ: カギ線 20">
              <a:extLst>
                <a:ext uri="{FF2B5EF4-FFF2-40B4-BE49-F238E27FC236}">
                  <a16:creationId xmlns:a16="http://schemas.microsoft.com/office/drawing/2014/main" id="{3F1BF954-22F5-C407-F2DC-C6F0C1A8668A}"/>
                </a:ext>
              </a:extLst>
            </p:cNvPr>
            <p:cNvCxnSpPr>
              <a:cxnSpLocks/>
              <a:stCxn id="6" idx="6"/>
              <a:endCxn id="18" idx="0"/>
            </p:cNvCxnSpPr>
            <p:nvPr/>
          </p:nvCxnSpPr>
          <p:spPr>
            <a:xfrm>
              <a:off x="10697361" y="4702958"/>
              <a:ext cx="3705196" cy="1010592"/>
            </a:xfrm>
            <a:prstGeom prst="bentConnector2">
              <a:avLst/>
            </a:prstGeom>
            <a:ln w="101600">
              <a:solidFill>
                <a:srgbClr val="D0CFD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18240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F1F15-5EB8-95AD-4B1F-29662E4FD1DA}"/>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121E72FB-CB2A-D52E-F812-8C31BDB977E0}"/>
              </a:ext>
            </a:extLst>
          </p:cNvPr>
          <p:cNvSpPr>
            <a:spLocks noGrp="1"/>
          </p:cNvSpPr>
          <p:nvPr>
            <p:ph type="title"/>
          </p:nvPr>
        </p:nvSpPr>
        <p:spPr/>
        <p:txBody>
          <a:bodyPr/>
          <a:lstStyle/>
          <a:p>
            <a:r>
              <a:rPr lang="ja-JP" altLang="en-US" sz="2600" b="1" dirty="0">
                <a:latin typeface="+mj-ea"/>
              </a:rPr>
              <a:t>脂肪萎縮症の臨床的特徴</a:t>
            </a:r>
          </a:p>
        </p:txBody>
      </p:sp>
      <p:sp>
        <p:nvSpPr>
          <p:cNvPr id="3" name="スライド番号プレースホルダー 2">
            <a:extLst>
              <a:ext uri="{FF2B5EF4-FFF2-40B4-BE49-F238E27FC236}">
                <a16:creationId xmlns:a16="http://schemas.microsoft.com/office/drawing/2014/main" id="{C016D004-F6D7-B2BB-9781-AF698D60EF82}"/>
              </a:ext>
            </a:extLst>
          </p:cNvPr>
          <p:cNvSpPr>
            <a:spLocks noGrp="1"/>
          </p:cNvSpPr>
          <p:nvPr>
            <p:ph type="sldNum" sz="quarter" idx="10"/>
          </p:nvPr>
        </p:nvSpPr>
        <p:spPr/>
        <p:txBody>
          <a:bodyPr/>
          <a:lstStyle/>
          <a:p>
            <a:fld id="{3C22E879-25C1-4BAC-8729-693BB4353F20}" type="slidenum">
              <a:rPr kumimoji="1" lang="ja-JP" altLang="en-US" smtClean="0"/>
              <a:t>21</a:t>
            </a:fld>
            <a:endParaRPr kumimoji="1" lang="ja-JP" altLang="en-US"/>
          </a:p>
        </p:txBody>
      </p:sp>
      <p:sp>
        <p:nvSpPr>
          <p:cNvPr id="2" name="テキスト プレースホルダー 3">
            <a:extLst>
              <a:ext uri="{FF2B5EF4-FFF2-40B4-BE49-F238E27FC236}">
                <a16:creationId xmlns:a16="http://schemas.microsoft.com/office/drawing/2014/main" id="{D3CB2531-4833-17AC-6EE0-0F63B5C25EBB}"/>
              </a:ext>
            </a:extLst>
          </p:cNvPr>
          <p:cNvSpPr txBox="1">
            <a:spLocks/>
          </p:cNvSpPr>
          <p:nvPr/>
        </p:nvSpPr>
        <p:spPr>
          <a:xfrm>
            <a:off x="695325" y="916016"/>
            <a:ext cx="10801350" cy="707886"/>
          </a:xfrm>
          <a:prstGeom prst="rect">
            <a:avLst/>
          </a:prstGeom>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先天性全身性脂肪萎縮症（</a:t>
            </a:r>
            <a:r>
              <a:rPr kumimoji="1" lang="en-US" altLang="ja-JP" sz="2000" i="0" dirty="0">
                <a:latin typeface="+mn-ea"/>
              </a:rPr>
              <a:t>CGL</a:t>
            </a:r>
            <a:r>
              <a:rPr kumimoji="1" lang="ja-JP" altLang="en-US" sz="2000" i="0" dirty="0">
                <a:latin typeface="+mn-ea"/>
              </a:rPr>
              <a:t>）、後天性全身性脂肪萎縮症</a:t>
            </a:r>
            <a:r>
              <a:rPr kumimoji="1" lang="en-US" altLang="ja-JP" sz="2000" i="0" dirty="0">
                <a:latin typeface="+mn-ea"/>
              </a:rPr>
              <a:t>(AGL</a:t>
            </a:r>
            <a:r>
              <a:rPr kumimoji="1" lang="ja-JP" altLang="en-US" sz="2000" i="0" dirty="0">
                <a:latin typeface="+mn-ea"/>
              </a:rPr>
              <a:t>）、家族性部分性脂肪萎縮症（</a:t>
            </a:r>
            <a:r>
              <a:rPr kumimoji="1" lang="en-US" altLang="ja-JP" sz="2000" i="0" dirty="0">
                <a:latin typeface="+mn-ea"/>
              </a:rPr>
              <a:t>FPLD</a:t>
            </a:r>
            <a:r>
              <a:rPr kumimoji="1" lang="ja-JP" altLang="en-US" sz="2000" i="0" dirty="0">
                <a:latin typeface="+mn-ea"/>
              </a:rPr>
              <a:t>）、後天性部分性脂肪萎縮症（</a:t>
            </a:r>
            <a:r>
              <a:rPr kumimoji="1" lang="en-US" altLang="ja-JP" sz="2000" i="0" dirty="0">
                <a:latin typeface="+mn-ea"/>
              </a:rPr>
              <a:t>APL</a:t>
            </a:r>
            <a:r>
              <a:rPr kumimoji="1" lang="ja-JP" altLang="en-US" sz="2000" i="0" dirty="0">
                <a:latin typeface="+mn-ea"/>
              </a:rPr>
              <a:t>）の臨床的特徴を示す</a:t>
            </a:r>
          </a:p>
        </p:txBody>
      </p:sp>
      <p:sp>
        <p:nvSpPr>
          <p:cNvPr id="10" name="テキスト ボックス 9">
            <a:extLst>
              <a:ext uri="{FF2B5EF4-FFF2-40B4-BE49-F238E27FC236}">
                <a16:creationId xmlns:a16="http://schemas.microsoft.com/office/drawing/2014/main" id="{97C9757D-7232-68E0-71AE-A62A34193787}"/>
              </a:ext>
            </a:extLst>
          </p:cNvPr>
          <p:cNvSpPr txBox="1"/>
          <p:nvPr/>
        </p:nvSpPr>
        <p:spPr>
          <a:xfrm>
            <a:off x="7840718" y="6688723"/>
            <a:ext cx="3659400" cy="169277"/>
          </a:xfrm>
          <a:prstGeom prst="rect">
            <a:avLst/>
          </a:prstGeom>
          <a:noFill/>
        </p:spPr>
        <p:txBody>
          <a:bodyPr wrap="square" lIns="0" tIns="0" rIns="0" anchor="b">
            <a:spAutoFit/>
          </a:bodyPr>
          <a:lstStyle/>
          <a:p>
            <a:pPr marL="131763" indent="-131763" algn="l">
              <a:buFont typeface="+mj-lt"/>
              <a:buAutoNum type="arabicPeriod"/>
            </a:pPr>
            <a:r>
              <a:rPr lang="en-US" altLang="ja-JP" sz="800" b="0" i="0" dirty="0" err="1">
                <a:solidFill>
                  <a:srgbClr val="212121"/>
                </a:solidFill>
                <a:effectLst/>
                <a:latin typeface="+mn-ea"/>
                <a:ea typeface="+mn-ea"/>
              </a:rPr>
              <a:t>Fourman</a:t>
            </a:r>
            <a:r>
              <a:rPr lang="en-US" altLang="ja-JP" sz="800" b="0" i="0" dirty="0">
                <a:solidFill>
                  <a:srgbClr val="212121"/>
                </a:solidFill>
                <a:effectLst/>
                <a:latin typeface="+mn-ea"/>
                <a:ea typeface="+mn-ea"/>
              </a:rPr>
              <a:t> LT, et al. Front Endocrinol</a:t>
            </a:r>
            <a:r>
              <a:rPr lang="ja-JP" altLang="en-US" sz="800" b="0" i="0" dirty="0">
                <a:solidFill>
                  <a:srgbClr val="212121"/>
                </a:solidFill>
                <a:effectLst/>
                <a:latin typeface="+mn-ea"/>
                <a:ea typeface="+mn-ea"/>
              </a:rPr>
              <a:t>（</a:t>
            </a:r>
            <a:r>
              <a:rPr lang="en-US" altLang="ja-JP" sz="800" b="0" i="0" dirty="0">
                <a:solidFill>
                  <a:srgbClr val="212121"/>
                </a:solidFill>
                <a:effectLst/>
                <a:latin typeface="+mn-ea"/>
                <a:ea typeface="+mn-ea"/>
              </a:rPr>
              <a:t>Lausanne.</a:t>
            </a:r>
            <a:r>
              <a:rPr lang="ja-JP" altLang="en-US" sz="800" b="0" i="0" dirty="0">
                <a:solidFill>
                  <a:srgbClr val="212121"/>
                </a:solidFill>
                <a:effectLst/>
                <a:latin typeface="+mn-ea"/>
                <a:ea typeface="+mn-ea"/>
              </a:rPr>
              <a:t>）</a:t>
            </a:r>
            <a:r>
              <a:rPr lang="en-US" altLang="ja-JP" sz="800" b="0" i="0" dirty="0">
                <a:solidFill>
                  <a:srgbClr val="212121"/>
                </a:solidFill>
                <a:effectLst/>
                <a:latin typeface="+mn-ea"/>
                <a:ea typeface="+mn-ea"/>
              </a:rPr>
              <a:t>2024; 15: 1383318.</a:t>
            </a:r>
          </a:p>
        </p:txBody>
      </p:sp>
      <p:graphicFrame>
        <p:nvGraphicFramePr>
          <p:cNvPr id="5" name="表 4">
            <a:extLst>
              <a:ext uri="{FF2B5EF4-FFF2-40B4-BE49-F238E27FC236}">
                <a16:creationId xmlns:a16="http://schemas.microsoft.com/office/drawing/2014/main" id="{D66DC3E5-16D2-6DF0-BA85-CACA3C094389}"/>
              </a:ext>
            </a:extLst>
          </p:cNvPr>
          <p:cNvGraphicFramePr>
            <a:graphicFrameLocks noGrp="1"/>
          </p:cNvGraphicFramePr>
          <p:nvPr>
            <p:extLst>
              <p:ext uri="{D42A27DB-BD31-4B8C-83A1-F6EECF244321}">
                <p14:modId xmlns:p14="http://schemas.microsoft.com/office/powerpoint/2010/main" val="2910600915"/>
              </p:ext>
            </p:extLst>
          </p:nvPr>
        </p:nvGraphicFramePr>
        <p:xfrm>
          <a:off x="695325" y="1631868"/>
          <a:ext cx="10800000" cy="4587360"/>
        </p:xfrm>
        <a:graphic>
          <a:graphicData uri="http://schemas.openxmlformats.org/drawingml/2006/table">
            <a:tbl>
              <a:tblPr firstRow="1" bandRow="1">
                <a:tableStyleId>{5940675A-B579-460E-94D1-54222C63F5DA}</a:tableStyleId>
              </a:tblPr>
              <a:tblGrid>
                <a:gridCol w="2016000">
                  <a:extLst>
                    <a:ext uri="{9D8B030D-6E8A-4147-A177-3AD203B41FA5}">
                      <a16:colId xmlns:a16="http://schemas.microsoft.com/office/drawing/2014/main" val="1585997051"/>
                    </a:ext>
                  </a:extLst>
                </a:gridCol>
                <a:gridCol w="2196000">
                  <a:extLst>
                    <a:ext uri="{9D8B030D-6E8A-4147-A177-3AD203B41FA5}">
                      <a16:colId xmlns:a16="http://schemas.microsoft.com/office/drawing/2014/main" val="954943046"/>
                    </a:ext>
                  </a:extLst>
                </a:gridCol>
                <a:gridCol w="2196000">
                  <a:extLst>
                    <a:ext uri="{9D8B030D-6E8A-4147-A177-3AD203B41FA5}">
                      <a16:colId xmlns:a16="http://schemas.microsoft.com/office/drawing/2014/main" val="2354854278"/>
                    </a:ext>
                  </a:extLst>
                </a:gridCol>
                <a:gridCol w="2196000">
                  <a:extLst>
                    <a:ext uri="{9D8B030D-6E8A-4147-A177-3AD203B41FA5}">
                      <a16:colId xmlns:a16="http://schemas.microsoft.com/office/drawing/2014/main" val="2048495742"/>
                    </a:ext>
                  </a:extLst>
                </a:gridCol>
                <a:gridCol w="2196000">
                  <a:extLst>
                    <a:ext uri="{9D8B030D-6E8A-4147-A177-3AD203B41FA5}">
                      <a16:colId xmlns:a16="http://schemas.microsoft.com/office/drawing/2014/main" val="2142538655"/>
                    </a:ext>
                  </a:extLst>
                </a:gridCol>
              </a:tblGrid>
              <a:tr h="0">
                <a:tc rowSpan="2">
                  <a:txBody>
                    <a:bodyPr/>
                    <a:lstStyle/>
                    <a:p>
                      <a:pPr algn="ctr"/>
                      <a:r>
                        <a:rPr kumimoji="1" lang="ja-JP" altLang="en-US" sz="1400" dirty="0">
                          <a:latin typeface="+mn-ea"/>
                          <a:ea typeface="+mn-ea"/>
                        </a:rPr>
                        <a:t>臨床的特徴</a:t>
                      </a:r>
                    </a:p>
                  </a:txBody>
                  <a:tcPr marL="36000" marR="36000">
                    <a:solidFill>
                      <a:schemeClr val="bg1">
                        <a:lumMod val="95000"/>
                      </a:schemeClr>
                    </a:solidFill>
                  </a:tcPr>
                </a:tc>
                <a:tc gridSpan="2">
                  <a:txBody>
                    <a:bodyPr/>
                    <a:lstStyle/>
                    <a:p>
                      <a:pPr algn="ctr"/>
                      <a:r>
                        <a:rPr kumimoji="1" lang="ja-JP" altLang="en-US" sz="1400" dirty="0">
                          <a:latin typeface="+mn-ea"/>
                          <a:ea typeface="+mn-ea"/>
                        </a:rPr>
                        <a:t>全身性脂肪萎縮症</a:t>
                      </a:r>
                    </a:p>
                  </a:txBody>
                  <a:tcPr marL="36000" marR="36000">
                    <a:solidFill>
                      <a:srgbClr val="D0CFD0"/>
                    </a:solidFill>
                  </a:tcPr>
                </a:tc>
                <a:tc hMerge="1">
                  <a:txBody>
                    <a:bodyPr/>
                    <a:lstStyle/>
                    <a:p>
                      <a:endParaRPr kumimoji="1" lang="ja-JP" altLang="en-US" sz="2000" dirty="0">
                        <a:latin typeface="Meiryo UI" panose="020B0604030504040204" pitchFamily="50" charset="-128"/>
                        <a:ea typeface="Meiryo UI" panose="020B0604030504040204" pitchFamily="50" charset="-128"/>
                      </a:endParaRPr>
                    </a:p>
                  </a:txBody>
                  <a:tcPr/>
                </a:tc>
                <a:tc gridSpan="2">
                  <a:txBody>
                    <a:bodyPr/>
                    <a:lstStyle/>
                    <a:p>
                      <a:pPr algn="ctr"/>
                      <a:r>
                        <a:rPr kumimoji="1" lang="ja-JP" altLang="en-US" sz="1400" dirty="0">
                          <a:latin typeface="+mn-ea"/>
                          <a:ea typeface="+mn-ea"/>
                        </a:rPr>
                        <a:t>部分性脂肪萎縮症</a:t>
                      </a:r>
                    </a:p>
                  </a:txBody>
                  <a:tcPr marL="36000" marR="36000">
                    <a:solidFill>
                      <a:srgbClr val="D0CFD0"/>
                    </a:solidFill>
                  </a:tcPr>
                </a:tc>
                <a:tc hMerge="1">
                  <a:txBody>
                    <a:bodyPr/>
                    <a:lstStyle/>
                    <a:p>
                      <a:endParaRPr kumimoji="1" lang="ja-JP" altLang="en-US" sz="20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631868798"/>
                  </a:ext>
                </a:extLst>
              </a:tr>
              <a:tr h="2088000">
                <a:tc vMerge="1">
                  <a:txBody>
                    <a:bodyPr/>
                    <a:lstStyle/>
                    <a:p>
                      <a:endParaRPr kumimoji="1" lang="ja-JP" altLang="en-US" sz="2000" dirty="0">
                        <a:latin typeface="Meiryo UI" panose="020B0604030504040204" pitchFamily="50" charset="-128"/>
                        <a:ea typeface="Meiryo UI" panose="020B0604030504040204" pitchFamily="50" charset="-128"/>
                      </a:endParaRPr>
                    </a:p>
                  </a:txBody>
                  <a:tcPr/>
                </a:tc>
                <a:tc>
                  <a:txBody>
                    <a:bodyPr/>
                    <a:lstStyle/>
                    <a:p>
                      <a:pPr algn="ctr"/>
                      <a:r>
                        <a:rPr kumimoji="1" lang="ja-JP" altLang="en-US" sz="1400" dirty="0">
                          <a:latin typeface="+mn-ea"/>
                          <a:ea typeface="+mn-ea"/>
                        </a:rPr>
                        <a:t>先天性全身性脂肪萎縮症</a:t>
                      </a:r>
                      <a:endParaRPr kumimoji="1" lang="en-US" altLang="ja-JP" sz="1400" dirty="0">
                        <a:latin typeface="+mn-ea"/>
                        <a:ea typeface="+mn-ea"/>
                      </a:endParaRPr>
                    </a:p>
                    <a:p>
                      <a:pPr algn="l"/>
                      <a:r>
                        <a:rPr kumimoji="1" lang="ja-JP" altLang="en-US" sz="1400" dirty="0">
                          <a:latin typeface="+mn-ea"/>
                          <a:ea typeface="+mn-ea"/>
                        </a:rPr>
                        <a:t>（</a:t>
                      </a:r>
                      <a:r>
                        <a:rPr kumimoji="1" lang="en-US" altLang="ja-JP" sz="1400" dirty="0">
                          <a:latin typeface="+mn-ea"/>
                          <a:ea typeface="+mn-ea"/>
                        </a:rPr>
                        <a:t>CGL</a:t>
                      </a:r>
                      <a:r>
                        <a:rPr kumimoji="1" lang="ja-JP" altLang="en-US" sz="1400" dirty="0">
                          <a:latin typeface="+mn-ea"/>
                          <a:ea typeface="+mn-ea"/>
                        </a:rPr>
                        <a:t>）</a:t>
                      </a:r>
                    </a:p>
                  </a:txBody>
                  <a:tcPr marL="36000" marR="36000"/>
                </a:tc>
                <a:tc>
                  <a:txBody>
                    <a:bodyPr/>
                    <a:lstStyle/>
                    <a:p>
                      <a:pPr algn="ctr"/>
                      <a:r>
                        <a:rPr kumimoji="1" lang="ja-JP" altLang="en-US" sz="1400" dirty="0">
                          <a:latin typeface="+mn-ea"/>
                          <a:ea typeface="+mn-ea"/>
                        </a:rPr>
                        <a:t>後天性全身性脂肪萎縮症</a:t>
                      </a:r>
                      <a:endParaRPr kumimoji="1" lang="en-US" altLang="ja-JP" sz="1400" dirty="0">
                        <a:latin typeface="+mn-ea"/>
                        <a:ea typeface="+mn-ea"/>
                      </a:endParaRPr>
                    </a:p>
                    <a:p>
                      <a:pPr algn="l"/>
                      <a:r>
                        <a:rPr kumimoji="1" lang="ja-JP" altLang="en-US" sz="1400" dirty="0">
                          <a:latin typeface="+mn-ea"/>
                          <a:ea typeface="+mn-ea"/>
                        </a:rPr>
                        <a:t>（</a:t>
                      </a:r>
                      <a:r>
                        <a:rPr kumimoji="1" lang="en-US" altLang="ja-JP" sz="1400" dirty="0">
                          <a:latin typeface="+mn-ea"/>
                          <a:ea typeface="+mn-ea"/>
                        </a:rPr>
                        <a:t>AGL</a:t>
                      </a:r>
                      <a:r>
                        <a:rPr kumimoji="1" lang="ja-JP" altLang="en-US" sz="1400" dirty="0">
                          <a:latin typeface="+mn-ea"/>
                          <a:ea typeface="+mn-ea"/>
                        </a:rPr>
                        <a:t>）</a:t>
                      </a:r>
                    </a:p>
                  </a:txBody>
                  <a:tcPr marL="36000" marR="36000"/>
                </a:tc>
                <a:tc>
                  <a:txBody>
                    <a:bodyPr/>
                    <a:lstStyle/>
                    <a:p>
                      <a:pPr algn="ctr"/>
                      <a:r>
                        <a:rPr kumimoji="1" lang="ja-JP" altLang="en-US" sz="1400" dirty="0">
                          <a:latin typeface="+mn-ea"/>
                          <a:ea typeface="+mn-ea"/>
                        </a:rPr>
                        <a:t>家族性部分性脂肪萎縮症</a:t>
                      </a:r>
                      <a:endParaRPr kumimoji="1" lang="en-US" altLang="ja-JP" sz="1400" dirty="0">
                        <a:latin typeface="+mn-ea"/>
                        <a:ea typeface="+mn-ea"/>
                      </a:endParaRPr>
                    </a:p>
                    <a:p>
                      <a:pPr algn="l"/>
                      <a:r>
                        <a:rPr kumimoji="1" lang="ja-JP" altLang="en-US" sz="1400" dirty="0">
                          <a:latin typeface="+mn-ea"/>
                          <a:ea typeface="+mn-ea"/>
                        </a:rPr>
                        <a:t>（</a:t>
                      </a:r>
                      <a:r>
                        <a:rPr kumimoji="1" lang="en-US" altLang="ja-JP" sz="1400" i="0" dirty="0">
                          <a:latin typeface="+mn-ea"/>
                          <a:ea typeface="+mn-ea"/>
                        </a:rPr>
                        <a:t>FPLD</a:t>
                      </a:r>
                      <a:r>
                        <a:rPr kumimoji="1" lang="ja-JP" altLang="en-US" sz="1400" dirty="0">
                          <a:latin typeface="+mn-ea"/>
                          <a:ea typeface="+mn-ea"/>
                        </a:rPr>
                        <a:t>）</a:t>
                      </a:r>
                    </a:p>
                  </a:txBody>
                  <a:tcPr marL="36000" marR="36000"/>
                </a:tc>
                <a:tc>
                  <a:txBody>
                    <a:bodyPr/>
                    <a:lstStyle/>
                    <a:p>
                      <a:pPr algn="ctr"/>
                      <a:r>
                        <a:rPr kumimoji="1" lang="ja-JP" altLang="en-US" sz="1400" dirty="0">
                          <a:latin typeface="+mn-ea"/>
                          <a:ea typeface="+mn-ea"/>
                        </a:rPr>
                        <a:t>後天性部分性脂肪萎縮症</a:t>
                      </a:r>
                      <a:endParaRPr kumimoji="1" lang="en-US" altLang="ja-JP" sz="1400" dirty="0">
                        <a:latin typeface="+mn-ea"/>
                        <a:ea typeface="+mn-ea"/>
                      </a:endParaRPr>
                    </a:p>
                    <a:p>
                      <a:pPr algn="l"/>
                      <a:r>
                        <a:rPr kumimoji="1" lang="ja-JP" altLang="en-US" sz="1400" dirty="0">
                          <a:latin typeface="+mn-ea"/>
                          <a:ea typeface="+mn-ea"/>
                        </a:rPr>
                        <a:t>（</a:t>
                      </a:r>
                      <a:r>
                        <a:rPr kumimoji="1" lang="en-US" altLang="ja-JP" sz="1400" dirty="0">
                          <a:latin typeface="+mn-ea"/>
                          <a:ea typeface="+mn-ea"/>
                        </a:rPr>
                        <a:t>APL</a:t>
                      </a:r>
                      <a:r>
                        <a:rPr kumimoji="1" lang="ja-JP" altLang="en-US" sz="1400" dirty="0">
                          <a:latin typeface="+mn-ea"/>
                          <a:ea typeface="+mn-ea"/>
                        </a:rPr>
                        <a:t>）</a:t>
                      </a:r>
                    </a:p>
                  </a:txBody>
                  <a:tcPr marL="36000" marR="36000"/>
                </a:tc>
                <a:extLst>
                  <a:ext uri="{0D108BD9-81ED-4DB2-BD59-A6C34878D82A}">
                    <a16:rowId xmlns:a16="http://schemas.microsoft.com/office/drawing/2014/main" val="600142183"/>
                  </a:ext>
                </a:extLst>
              </a:tr>
              <a:tr h="0">
                <a:tc>
                  <a:txBody>
                    <a:bodyPr/>
                    <a:lstStyle/>
                    <a:p>
                      <a:r>
                        <a:rPr kumimoji="1" lang="ja-JP" altLang="en-US" sz="1400" dirty="0">
                          <a:latin typeface="+mn-ea"/>
                          <a:ea typeface="+mn-ea"/>
                        </a:rPr>
                        <a:t>脂肪の減少と分布パターン</a:t>
                      </a:r>
                    </a:p>
                  </a:txBody>
                  <a:tcPr marL="36000" marR="36000">
                    <a:solidFill>
                      <a:schemeClr val="bg1">
                        <a:lumMod val="95000"/>
                      </a:schemeClr>
                    </a:solidFill>
                  </a:tcPr>
                </a:tc>
                <a:tc>
                  <a:txBody>
                    <a:bodyPr/>
                    <a:lstStyle/>
                    <a:p>
                      <a:r>
                        <a:rPr kumimoji="1" lang="ja-JP" altLang="en-US" sz="1400" dirty="0">
                          <a:latin typeface="+mn-ea"/>
                          <a:ea typeface="+mn-ea"/>
                        </a:rPr>
                        <a:t>出生時または出生直後から</a:t>
                      </a:r>
                      <a:br>
                        <a:rPr kumimoji="1" lang="en-US" altLang="ja-JP" sz="1400" dirty="0">
                          <a:latin typeface="+mn-ea"/>
                          <a:ea typeface="+mn-ea"/>
                        </a:rPr>
                      </a:br>
                      <a:r>
                        <a:rPr kumimoji="1" lang="ja-JP" altLang="en-US" sz="1400" dirty="0">
                          <a:latin typeface="+mn-ea"/>
                          <a:ea typeface="+mn-ea"/>
                        </a:rPr>
                        <a:t>体脂肪がほぼ完全に消失する</a:t>
                      </a:r>
                    </a:p>
                  </a:txBody>
                  <a:tcPr marL="36000" marR="36000"/>
                </a:tc>
                <a:tc>
                  <a:txBody>
                    <a:bodyPr/>
                    <a:lstStyle/>
                    <a:p>
                      <a:r>
                        <a:rPr kumimoji="1" lang="ja-JP" altLang="en-US" sz="1400" dirty="0">
                          <a:latin typeface="+mn-ea"/>
                          <a:ea typeface="+mn-ea"/>
                        </a:rPr>
                        <a:t>脂肪が徐々に減少し、脂肪組織がほぼ完全に消失する</a:t>
                      </a:r>
                    </a:p>
                  </a:txBody>
                  <a:tcPr marL="36000" marR="36000"/>
                </a:tc>
                <a:tc>
                  <a:txBody>
                    <a:bodyPr/>
                    <a:lstStyle/>
                    <a:p>
                      <a:r>
                        <a:rPr kumimoji="1" lang="ja-JP" altLang="en-US" sz="1400" dirty="0">
                          <a:latin typeface="+mn-ea"/>
                          <a:ea typeface="+mn-ea"/>
                        </a:rPr>
                        <a:t>部分的（主に四肢に影響を及ぼす）に脂肪が減少する</a:t>
                      </a:r>
                    </a:p>
                  </a:txBody>
                  <a:tcPr marL="36000" marR="36000"/>
                </a:tc>
                <a:tc>
                  <a:txBody>
                    <a:bodyPr/>
                    <a:lstStyle/>
                    <a:p>
                      <a:r>
                        <a:rPr kumimoji="1" lang="ja-JP" altLang="en-US" sz="1400" dirty="0">
                          <a:latin typeface="+mn-ea"/>
                          <a:ea typeface="+mn-ea"/>
                        </a:rPr>
                        <a:t>頭から下に向かって脂肪組織が徐々に失われる</a:t>
                      </a:r>
                    </a:p>
                  </a:txBody>
                  <a:tcPr marL="36000" marR="36000"/>
                </a:tc>
                <a:extLst>
                  <a:ext uri="{0D108BD9-81ED-4DB2-BD59-A6C34878D82A}">
                    <a16:rowId xmlns:a16="http://schemas.microsoft.com/office/drawing/2014/main" val="3803963633"/>
                  </a:ext>
                </a:extLst>
              </a:tr>
              <a:tr h="0">
                <a:tc>
                  <a:txBody>
                    <a:bodyPr/>
                    <a:lstStyle/>
                    <a:p>
                      <a:r>
                        <a:rPr kumimoji="1" lang="ja-JP" altLang="en-US" sz="1400" dirty="0">
                          <a:latin typeface="+mn-ea"/>
                          <a:ea typeface="+mn-ea"/>
                        </a:rPr>
                        <a:t>家族歴</a:t>
                      </a:r>
                    </a:p>
                  </a:txBody>
                  <a:tcPr marL="36000" marR="36000">
                    <a:solidFill>
                      <a:schemeClr val="bg1">
                        <a:lumMod val="95000"/>
                      </a:schemeClr>
                    </a:solidFill>
                  </a:tcPr>
                </a:tc>
                <a:tc>
                  <a:txBody>
                    <a:bodyPr/>
                    <a:lstStyle/>
                    <a:p>
                      <a:r>
                        <a:rPr kumimoji="1" lang="ja-JP" altLang="en-US" sz="1400" dirty="0">
                          <a:latin typeface="+mn-ea"/>
                          <a:ea typeface="+mn-ea"/>
                        </a:rPr>
                        <a:t>あり、血縁関係（通常は常染色体</a:t>
                      </a:r>
                      <a:r>
                        <a:rPr kumimoji="1" lang="zh-CN" altLang="en-US" sz="1400" dirty="0">
                          <a:latin typeface="+mn-ea"/>
                          <a:ea typeface="+mn-ea"/>
                        </a:rPr>
                        <a:t>潜性（劣性）</a:t>
                      </a:r>
                      <a:r>
                        <a:rPr kumimoji="1" lang="ja-JP" altLang="en-US" sz="1400" dirty="0">
                          <a:latin typeface="+mn-ea"/>
                          <a:ea typeface="+mn-ea"/>
                        </a:rPr>
                        <a:t>）</a:t>
                      </a:r>
                    </a:p>
                  </a:txBody>
                  <a:tcPr marL="36000" marR="36000"/>
                </a:tc>
                <a:tc>
                  <a:txBody>
                    <a:bodyPr/>
                    <a:lstStyle/>
                    <a:p>
                      <a:r>
                        <a:rPr kumimoji="1" lang="ja-JP" altLang="en-US" sz="1400" dirty="0">
                          <a:latin typeface="+mn-ea"/>
                          <a:ea typeface="+mn-ea"/>
                        </a:rPr>
                        <a:t>なし</a:t>
                      </a:r>
                    </a:p>
                  </a:txBody>
                  <a:tcPr marL="36000" marR="36000"/>
                </a:tc>
                <a:tc>
                  <a:txBody>
                    <a:bodyPr/>
                    <a:lstStyle/>
                    <a:p>
                      <a:r>
                        <a:rPr kumimoji="1" lang="ja-JP" altLang="en-US" sz="1400" dirty="0">
                          <a:latin typeface="+mn-ea"/>
                          <a:ea typeface="+mn-ea"/>
                        </a:rPr>
                        <a:t>あり（通常は常染色体</a:t>
                      </a:r>
                      <a:r>
                        <a:rPr kumimoji="1" lang="zh-TW" altLang="en-US" sz="1400" dirty="0">
                          <a:latin typeface="+mn-ea"/>
                          <a:ea typeface="+mn-ea"/>
                        </a:rPr>
                        <a:t>顕性（優性）</a:t>
                      </a:r>
                      <a:r>
                        <a:rPr kumimoji="1" lang="ja-JP" altLang="en-US" sz="1400" dirty="0">
                          <a:latin typeface="+mn-ea"/>
                          <a:ea typeface="+mn-ea"/>
                        </a:rPr>
                        <a:t>）</a:t>
                      </a:r>
                    </a:p>
                  </a:txBody>
                  <a:tcPr marL="36000" marR="36000"/>
                </a:tc>
                <a:tc>
                  <a:txBody>
                    <a:bodyPr/>
                    <a:lstStyle/>
                    <a:p>
                      <a:r>
                        <a:rPr kumimoji="1" lang="ja-JP" altLang="en-US" sz="1400" dirty="0">
                          <a:latin typeface="+mn-ea"/>
                          <a:ea typeface="+mn-ea"/>
                        </a:rPr>
                        <a:t>なし</a:t>
                      </a:r>
                    </a:p>
                  </a:txBody>
                  <a:tcPr marL="36000" marR="36000"/>
                </a:tc>
                <a:extLst>
                  <a:ext uri="{0D108BD9-81ED-4DB2-BD59-A6C34878D82A}">
                    <a16:rowId xmlns:a16="http://schemas.microsoft.com/office/drawing/2014/main" val="1585665413"/>
                  </a:ext>
                </a:extLst>
              </a:tr>
              <a:tr h="0">
                <a:tc>
                  <a:txBody>
                    <a:bodyPr/>
                    <a:lstStyle/>
                    <a:p>
                      <a:r>
                        <a:rPr kumimoji="1" lang="ja-JP" altLang="en-US" sz="1400" dirty="0">
                          <a:latin typeface="+mn-ea"/>
                          <a:ea typeface="+mn-ea"/>
                        </a:rPr>
                        <a:t>関連疾患および併存疾患</a:t>
                      </a:r>
                    </a:p>
                  </a:txBody>
                  <a:tcPr marL="36000" marR="36000">
                    <a:solidFill>
                      <a:schemeClr val="bg1">
                        <a:lumMod val="95000"/>
                      </a:schemeClr>
                    </a:solidFill>
                  </a:tcPr>
                </a:tc>
                <a:tc>
                  <a:txBody>
                    <a:bodyPr/>
                    <a:lstStyle/>
                    <a:p>
                      <a:r>
                        <a:rPr kumimoji="1" lang="ja-JP" altLang="en-US" sz="1400" dirty="0">
                          <a:latin typeface="+mn-ea"/>
                          <a:ea typeface="+mn-ea"/>
                        </a:rPr>
                        <a:t>代謝異常は重篤で、通常は幼少期に始まる</a:t>
                      </a:r>
                      <a:endParaRPr kumimoji="1" lang="en-US" altLang="ja-JP" sz="1400" dirty="0">
                        <a:latin typeface="+mn-ea"/>
                        <a:ea typeface="+mn-ea"/>
                      </a:endParaRPr>
                    </a:p>
                    <a:p>
                      <a:r>
                        <a:rPr kumimoji="1" lang="ja-JP" altLang="en-US" sz="1400" dirty="0">
                          <a:latin typeface="+mn-ea"/>
                          <a:ea typeface="+mn-ea"/>
                        </a:rPr>
                        <a:t>サブタイプ特有の特徴がある</a:t>
                      </a:r>
                      <a:r>
                        <a:rPr kumimoji="1" lang="ja-JP" altLang="en-US" sz="1400" baseline="30000" dirty="0">
                          <a:latin typeface="+mn-ea"/>
                          <a:ea typeface="+mn-ea"/>
                        </a:rPr>
                        <a:t>*</a:t>
                      </a:r>
                      <a:r>
                        <a:rPr kumimoji="1" lang="en-US" altLang="ja-JP" sz="1400" baseline="30000" dirty="0">
                          <a:latin typeface="+mn-ea"/>
                          <a:ea typeface="+mn-ea"/>
                        </a:rPr>
                        <a:t>1</a:t>
                      </a:r>
                    </a:p>
                    <a:p>
                      <a:endParaRPr kumimoji="1" lang="ja-JP" altLang="en-US" sz="1400" dirty="0">
                        <a:latin typeface="+mn-ea"/>
                        <a:ea typeface="+mn-ea"/>
                      </a:endParaRPr>
                    </a:p>
                  </a:txBody>
                  <a:tcPr marL="36000" marR="36000"/>
                </a:tc>
                <a:tc>
                  <a:txBody>
                    <a:bodyPr/>
                    <a:lstStyle/>
                    <a:p>
                      <a:r>
                        <a:rPr kumimoji="1" lang="en-US" altLang="ja-JP" sz="1400" dirty="0">
                          <a:latin typeface="+mn-ea"/>
                          <a:ea typeface="+mn-ea"/>
                        </a:rPr>
                        <a:t>C3</a:t>
                      </a:r>
                      <a:r>
                        <a:rPr kumimoji="1" lang="ja-JP" altLang="en-US" sz="1400" dirty="0">
                          <a:latin typeface="+mn-ea"/>
                          <a:ea typeface="+mn-ea"/>
                        </a:rPr>
                        <a:t>値および</a:t>
                      </a:r>
                      <a:r>
                        <a:rPr kumimoji="1" lang="en-US" altLang="ja-JP" sz="1400" dirty="0">
                          <a:latin typeface="+mn-ea"/>
                          <a:ea typeface="+mn-ea"/>
                        </a:rPr>
                        <a:t>C4</a:t>
                      </a:r>
                      <a:r>
                        <a:rPr kumimoji="1" lang="ja-JP" altLang="en-US" sz="1400" dirty="0">
                          <a:latin typeface="+mn-ea"/>
                          <a:ea typeface="+mn-ea"/>
                        </a:rPr>
                        <a:t>値の低下：ペリリピン</a:t>
                      </a:r>
                      <a:r>
                        <a:rPr kumimoji="1" lang="en-US" altLang="ja-JP" sz="1400" dirty="0">
                          <a:latin typeface="+mn-ea"/>
                          <a:ea typeface="+mn-ea"/>
                        </a:rPr>
                        <a:t>1</a:t>
                      </a:r>
                      <a:r>
                        <a:rPr kumimoji="1" lang="ja-JP" altLang="en-US" sz="1400" dirty="0">
                          <a:latin typeface="+mn-ea"/>
                          <a:ea typeface="+mn-ea"/>
                        </a:rPr>
                        <a:t>抗体</a:t>
                      </a:r>
                      <a:endParaRPr kumimoji="1" lang="en-US" altLang="ja-JP" sz="1400" dirty="0">
                        <a:latin typeface="+mn-ea"/>
                        <a:ea typeface="+mn-ea"/>
                      </a:endParaRPr>
                    </a:p>
                    <a:p>
                      <a:r>
                        <a:rPr kumimoji="1" lang="ja-JP" altLang="en-US" sz="1400" dirty="0">
                          <a:latin typeface="+mn-ea"/>
                          <a:ea typeface="+mn-ea"/>
                        </a:rPr>
                        <a:t>自己免疫に関連する可能性がある</a:t>
                      </a:r>
                      <a:r>
                        <a:rPr kumimoji="1" lang="ja-JP" altLang="en-US" sz="1400" baseline="30000" dirty="0">
                          <a:latin typeface="+mn-ea"/>
                          <a:ea typeface="+mn-ea"/>
                        </a:rPr>
                        <a:t>*</a:t>
                      </a:r>
                      <a:r>
                        <a:rPr kumimoji="1" lang="en-US" altLang="ja-JP" sz="1400" baseline="30000" dirty="0">
                          <a:latin typeface="+mn-ea"/>
                          <a:ea typeface="+mn-ea"/>
                        </a:rPr>
                        <a:t>2</a:t>
                      </a:r>
                    </a:p>
                    <a:p>
                      <a:r>
                        <a:rPr kumimoji="1" lang="ja-JP" altLang="en-US" sz="1400" dirty="0">
                          <a:latin typeface="+mn-ea"/>
                          <a:ea typeface="+mn-ea"/>
                        </a:rPr>
                        <a:t>通常、代謝異常は重度である</a:t>
                      </a:r>
                    </a:p>
                  </a:txBody>
                  <a:tcPr marL="36000" marR="36000"/>
                </a:tc>
                <a:tc>
                  <a:txBody>
                    <a:bodyPr/>
                    <a:lstStyle/>
                    <a:p>
                      <a:r>
                        <a:rPr kumimoji="1" lang="ja-JP" altLang="en-US" sz="1400" dirty="0">
                          <a:latin typeface="+mn-ea"/>
                          <a:ea typeface="+mn-ea"/>
                        </a:rPr>
                        <a:t>代謝異常がよくある</a:t>
                      </a:r>
                      <a:endParaRPr kumimoji="1" lang="en-US" altLang="ja-JP" sz="1400" dirty="0">
                        <a:latin typeface="+mn-ea"/>
                        <a:ea typeface="+mn-ea"/>
                      </a:endParaRPr>
                    </a:p>
                    <a:p>
                      <a:r>
                        <a:rPr kumimoji="1" lang="ja-JP" altLang="en-US" sz="1400" dirty="0">
                          <a:latin typeface="+mn-ea"/>
                          <a:ea typeface="+mn-ea"/>
                        </a:rPr>
                        <a:t>代謝異常は</a:t>
                      </a:r>
                      <a:r>
                        <a:rPr kumimoji="1" lang="en-US" altLang="ja-JP" sz="1400" dirty="0">
                          <a:latin typeface="+mn-ea"/>
                          <a:ea typeface="+mn-ea"/>
                        </a:rPr>
                        <a:t>CGL</a:t>
                      </a:r>
                      <a:r>
                        <a:rPr kumimoji="1" lang="ja-JP" altLang="en-US" sz="1400" dirty="0">
                          <a:latin typeface="+mn-ea"/>
                          <a:ea typeface="+mn-ea"/>
                        </a:rPr>
                        <a:t>よりも遅く始まることもあるが、成人期には</a:t>
                      </a:r>
                      <a:r>
                        <a:rPr kumimoji="1" lang="en-US" altLang="ja-JP" sz="1400" dirty="0">
                          <a:latin typeface="+mn-ea"/>
                          <a:ea typeface="+mn-ea"/>
                        </a:rPr>
                        <a:t>CGL</a:t>
                      </a:r>
                      <a:r>
                        <a:rPr kumimoji="1" lang="ja-JP" altLang="en-US" sz="1400" dirty="0">
                          <a:latin typeface="+mn-ea"/>
                          <a:ea typeface="+mn-ea"/>
                        </a:rPr>
                        <a:t>と同じくらい重篤になることがある</a:t>
                      </a:r>
                    </a:p>
                  </a:txBody>
                  <a:tcPr marL="36000" marR="36000"/>
                </a:tc>
                <a:tc>
                  <a:txBody>
                    <a:bodyPr/>
                    <a:lstStyle/>
                    <a:p>
                      <a:r>
                        <a:rPr kumimoji="1" lang="en-US" altLang="ja-JP" sz="1400" dirty="0">
                          <a:latin typeface="+mn-ea"/>
                          <a:ea typeface="+mn-ea"/>
                        </a:rPr>
                        <a:t>C3</a:t>
                      </a:r>
                      <a:r>
                        <a:rPr kumimoji="1" lang="ja-JP" altLang="en-US" sz="1400" dirty="0">
                          <a:latin typeface="+mn-ea"/>
                          <a:ea typeface="+mn-ea"/>
                        </a:rPr>
                        <a:t>値の低下、糸球体腎炎代謝異常は全てにみられるわけではないが、重症度はさまざまである</a:t>
                      </a:r>
                    </a:p>
                  </a:txBody>
                  <a:tcPr marL="36000" marR="36000"/>
                </a:tc>
                <a:extLst>
                  <a:ext uri="{0D108BD9-81ED-4DB2-BD59-A6C34878D82A}">
                    <a16:rowId xmlns:a16="http://schemas.microsoft.com/office/drawing/2014/main" val="805203808"/>
                  </a:ext>
                </a:extLst>
              </a:tr>
            </a:tbl>
          </a:graphicData>
        </a:graphic>
      </p:graphicFrame>
      <p:sp>
        <p:nvSpPr>
          <p:cNvPr id="6" name="テキスト ボックス 5">
            <a:extLst>
              <a:ext uri="{FF2B5EF4-FFF2-40B4-BE49-F238E27FC236}">
                <a16:creationId xmlns:a16="http://schemas.microsoft.com/office/drawing/2014/main" id="{F28EFC7A-73B1-DBE1-353E-C766DDBAD8D4}"/>
              </a:ext>
            </a:extLst>
          </p:cNvPr>
          <p:cNvSpPr txBox="1"/>
          <p:nvPr/>
        </p:nvSpPr>
        <p:spPr>
          <a:xfrm>
            <a:off x="702191" y="6196280"/>
            <a:ext cx="10793134" cy="577081"/>
          </a:xfrm>
          <a:prstGeom prst="rect">
            <a:avLst/>
          </a:prstGeom>
          <a:noFill/>
        </p:spPr>
        <p:txBody>
          <a:bodyPr wrap="square">
            <a:spAutoFit/>
          </a:bodyPr>
          <a:lstStyle/>
          <a:p>
            <a:pPr marL="266700" indent="-266700"/>
            <a:r>
              <a:rPr lang="ja-JP" altLang="en-US" sz="1050" b="0" i="0" dirty="0">
                <a:effectLst/>
                <a:latin typeface="+mn-ea"/>
                <a:ea typeface="+mn-ea"/>
              </a:rPr>
              <a:t>*</a:t>
            </a:r>
            <a:r>
              <a:rPr lang="en-US" altLang="ja-JP" sz="1050" b="0" i="0" dirty="0">
                <a:effectLst/>
                <a:latin typeface="+mn-ea"/>
                <a:ea typeface="+mn-ea"/>
              </a:rPr>
              <a:t>1</a:t>
            </a:r>
            <a:r>
              <a:rPr lang="en-US" altLang="ja-JP" sz="1050" dirty="0">
                <a:latin typeface="+mn-ea"/>
                <a:ea typeface="+mn-ea"/>
              </a:rPr>
              <a:t>	</a:t>
            </a:r>
            <a:r>
              <a:rPr lang="en-US" altLang="ja-JP" sz="1050" b="0" i="0" dirty="0">
                <a:effectLst/>
                <a:latin typeface="+mn-ea"/>
                <a:ea typeface="+mn-ea"/>
              </a:rPr>
              <a:t>CGL4</a:t>
            </a:r>
            <a:r>
              <a:rPr lang="ja-JP" altLang="en-US" sz="1050" b="0" i="0" dirty="0">
                <a:effectLst/>
                <a:latin typeface="+mn-ea"/>
                <a:ea typeface="+mn-ea"/>
              </a:rPr>
              <a:t>（</a:t>
            </a:r>
            <a:r>
              <a:rPr lang="en-US" altLang="ja-JP" sz="1050" b="0" i="1" dirty="0">
                <a:effectLst/>
                <a:latin typeface="+mn-ea"/>
                <a:ea typeface="+mn-ea"/>
              </a:rPr>
              <a:t>PTRF</a:t>
            </a:r>
            <a:r>
              <a:rPr lang="ja-JP" altLang="en-US" sz="1050" b="0" i="0" dirty="0">
                <a:effectLst/>
                <a:latin typeface="+mn-ea"/>
                <a:ea typeface="+mn-ea"/>
              </a:rPr>
              <a:t>遺伝子異常症）の患者は、ミオパチー、骨格異常、幽門狭窄、消化管運動障害、および不整脈を呈す</a:t>
            </a:r>
            <a:r>
              <a:rPr lang="ja-JP" altLang="en-US" sz="1050" dirty="0">
                <a:latin typeface="+mn-ea"/>
                <a:ea typeface="+mn-ea"/>
              </a:rPr>
              <a:t>る</a:t>
            </a:r>
            <a:endParaRPr lang="en-US" altLang="ja-JP" sz="1050" b="0" i="0" dirty="0">
              <a:effectLst/>
              <a:latin typeface="+mn-ea"/>
              <a:ea typeface="+mn-ea"/>
            </a:endParaRPr>
          </a:p>
          <a:p>
            <a:pPr marL="266700" indent="-266700"/>
            <a:r>
              <a:rPr lang="ja-JP" altLang="en-US" sz="1050" b="0" i="0" dirty="0">
                <a:effectLst/>
                <a:latin typeface="+mn-ea"/>
                <a:ea typeface="+mn-ea"/>
              </a:rPr>
              <a:t>*</a:t>
            </a:r>
            <a:r>
              <a:rPr lang="en-US" altLang="ja-JP" sz="1050" b="0" i="0" dirty="0">
                <a:effectLst/>
                <a:latin typeface="+mn-ea"/>
                <a:ea typeface="+mn-ea"/>
              </a:rPr>
              <a:t>2	</a:t>
            </a:r>
            <a:r>
              <a:rPr lang="ja-JP" altLang="en-US" sz="1050" b="0" i="0" dirty="0">
                <a:effectLst/>
                <a:latin typeface="+mn-ea"/>
                <a:ea typeface="+mn-ea"/>
              </a:rPr>
              <a:t>例えば若年性皮膚筋炎、自己免疫性肝炎、</a:t>
            </a:r>
            <a:r>
              <a:rPr lang="en-US" altLang="ja-JP" sz="1050" b="0" i="0" dirty="0">
                <a:effectLst/>
                <a:latin typeface="+mn-ea"/>
                <a:ea typeface="+mn-ea"/>
              </a:rPr>
              <a:t>1</a:t>
            </a:r>
            <a:r>
              <a:rPr lang="ja-JP" altLang="en-US" sz="1050" b="0" i="0" dirty="0">
                <a:effectLst/>
                <a:latin typeface="+mn-ea"/>
                <a:ea typeface="+mn-ea"/>
              </a:rPr>
              <a:t>型糖尿病、脂肪織炎。これらの古典的な分類に加えて、早老症候群、複合遺伝性症候群、自己炎症性症候群、</a:t>
            </a:r>
            <a:r>
              <a:rPr lang="en-US" altLang="ja-JP" sz="1050" dirty="0">
                <a:latin typeface="+mn-ea"/>
                <a:ea typeface="+mn-ea"/>
              </a:rPr>
              <a:t>GL</a:t>
            </a:r>
            <a:r>
              <a:rPr lang="ja-JP" altLang="en-US" sz="1050" b="0" i="0" dirty="0">
                <a:effectLst/>
                <a:latin typeface="+mn-ea"/>
                <a:ea typeface="+mn-ea"/>
              </a:rPr>
              <a:t>および</a:t>
            </a:r>
            <a:r>
              <a:rPr lang="en-US" altLang="ja-JP" sz="1050" b="0" i="0" dirty="0">
                <a:effectLst/>
                <a:latin typeface="+mn-ea"/>
                <a:ea typeface="+mn-ea"/>
              </a:rPr>
              <a:t>PL</a:t>
            </a:r>
            <a:r>
              <a:rPr lang="ja-JP" altLang="en-US" sz="1050" b="0" i="0" dirty="0">
                <a:effectLst/>
                <a:latin typeface="+mn-ea"/>
                <a:ea typeface="+mn-ea"/>
              </a:rPr>
              <a:t>を呈することがある骨髄破壊療法誘発性脂肪萎縮症などの追加の病因がある</a:t>
            </a:r>
            <a:endParaRPr lang="ja-JP" altLang="en-US" sz="1050" dirty="0">
              <a:latin typeface="+mn-ea"/>
              <a:ea typeface="+mn-ea"/>
            </a:endParaRPr>
          </a:p>
        </p:txBody>
      </p:sp>
      <p:grpSp>
        <p:nvGrpSpPr>
          <p:cNvPr id="7" name="グループ化 6">
            <a:extLst>
              <a:ext uri="{FF2B5EF4-FFF2-40B4-BE49-F238E27FC236}">
                <a16:creationId xmlns:a16="http://schemas.microsoft.com/office/drawing/2014/main" id="{B3FB9D84-D500-CD6F-2CAE-54F066D4C59C}"/>
              </a:ext>
            </a:extLst>
          </p:cNvPr>
          <p:cNvGrpSpPr/>
          <p:nvPr/>
        </p:nvGrpSpPr>
        <p:grpSpPr>
          <a:xfrm>
            <a:off x="3435790" y="2280904"/>
            <a:ext cx="7238018" cy="1699051"/>
            <a:chOff x="2851181" y="2422800"/>
            <a:chExt cx="7668067" cy="1800000"/>
          </a:xfrm>
        </p:grpSpPr>
        <p:pic>
          <p:nvPicPr>
            <p:cNvPr id="8" name="Image 18">
              <a:extLst>
                <a:ext uri="{FF2B5EF4-FFF2-40B4-BE49-F238E27FC236}">
                  <a16:creationId xmlns:a16="http://schemas.microsoft.com/office/drawing/2014/main" id="{04AB2FEF-D044-DF11-CA41-F2487F6CF3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1181" y="2422800"/>
              <a:ext cx="759731" cy="1800000"/>
            </a:xfrm>
            <a:prstGeom prst="rect">
              <a:avLst/>
            </a:prstGeom>
            <a:noFill/>
            <a:ln w="76200">
              <a:noFill/>
              <a:miter lim="800000"/>
              <a:headEnd/>
              <a:tailEnd/>
            </a:ln>
            <a:extLst>
              <a:ext uri="{909E8E84-426E-40DD-AFC4-6F175D3DCCD1}">
                <a14:hiddenFill xmlns:a14="http://schemas.microsoft.com/office/drawing/2010/main">
                  <a:solidFill>
                    <a:srgbClr val="FFFFFF"/>
                  </a:solidFill>
                </a14:hiddenFill>
              </a:ext>
            </a:extLst>
          </p:spPr>
        </p:pic>
        <p:pic>
          <p:nvPicPr>
            <p:cNvPr id="9" name="Picture 15">
              <a:extLst>
                <a:ext uri="{FF2B5EF4-FFF2-40B4-BE49-F238E27FC236}">
                  <a16:creationId xmlns:a16="http://schemas.microsoft.com/office/drawing/2014/main" id="{DDBB3D42-B606-C866-09CD-93F2B4AE385C}"/>
                </a:ext>
              </a:extLst>
            </p:cNvPr>
            <p:cNvPicPr>
              <a:picLocks noChangeAspect="1"/>
            </p:cNvPicPr>
            <p:nvPr/>
          </p:nvPicPr>
          <p:blipFill>
            <a:blip r:embed="rId4"/>
            <a:stretch>
              <a:fillRect/>
            </a:stretch>
          </p:blipFill>
          <p:spPr>
            <a:xfrm>
              <a:off x="5122871" y="2422800"/>
              <a:ext cx="927038" cy="1800000"/>
            </a:xfrm>
            <a:prstGeom prst="rect">
              <a:avLst/>
            </a:prstGeom>
            <a:ln w="76200">
              <a:noFill/>
            </a:ln>
          </p:spPr>
        </p:pic>
        <p:pic>
          <p:nvPicPr>
            <p:cNvPr id="11" name="Picture 17">
              <a:extLst>
                <a:ext uri="{FF2B5EF4-FFF2-40B4-BE49-F238E27FC236}">
                  <a16:creationId xmlns:a16="http://schemas.microsoft.com/office/drawing/2014/main" id="{C7DE25FD-A53A-7407-B8DB-F76D42AE98D1}"/>
                </a:ext>
              </a:extLst>
            </p:cNvPr>
            <p:cNvPicPr>
              <a:picLocks noChangeAspect="1"/>
            </p:cNvPicPr>
            <p:nvPr/>
          </p:nvPicPr>
          <p:blipFill>
            <a:blip r:embed="rId5"/>
            <a:stretch>
              <a:fillRect/>
            </a:stretch>
          </p:blipFill>
          <p:spPr>
            <a:xfrm>
              <a:off x="7549590" y="2422800"/>
              <a:ext cx="708566" cy="1800000"/>
            </a:xfrm>
            <a:prstGeom prst="rect">
              <a:avLst/>
            </a:prstGeom>
            <a:ln w="76200">
              <a:noFill/>
            </a:ln>
          </p:spPr>
        </p:pic>
        <p:pic>
          <p:nvPicPr>
            <p:cNvPr id="12" name="Groupe 1">
              <a:extLst>
                <a:ext uri="{FF2B5EF4-FFF2-40B4-BE49-F238E27FC236}">
                  <a16:creationId xmlns:a16="http://schemas.microsoft.com/office/drawing/2014/main" id="{9A980DC3-2699-128A-50FD-376CD031671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b="-81"/>
            <a:stretch>
              <a:fillRect/>
            </a:stretch>
          </p:blipFill>
          <p:spPr bwMode="auto">
            <a:xfrm>
              <a:off x="9952435" y="2422800"/>
              <a:ext cx="566813" cy="1800000"/>
            </a:xfrm>
            <a:prstGeom prst="rect">
              <a:avLst/>
            </a:prstGeom>
            <a:noFill/>
            <a:ln w="76200">
              <a:no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2804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26443-4FD6-415F-E5DA-C7FD10BDE6C6}"/>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A16CD5EB-A807-BD7B-413C-E780168EB5C9}"/>
              </a:ext>
            </a:extLst>
          </p:cNvPr>
          <p:cNvSpPr>
            <a:spLocks noGrp="1"/>
          </p:cNvSpPr>
          <p:nvPr>
            <p:ph type="title"/>
          </p:nvPr>
        </p:nvSpPr>
        <p:spPr/>
        <p:txBody>
          <a:bodyPr/>
          <a:lstStyle/>
          <a:p>
            <a:r>
              <a:rPr lang="ja-JP" altLang="en-US" sz="2600" b="1" dirty="0">
                <a:latin typeface="+mj-ea"/>
              </a:rPr>
              <a:t>脂肪萎縮症の鑑別診断</a:t>
            </a:r>
          </a:p>
        </p:txBody>
      </p:sp>
      <p:sp>
        <p:nvSpPr>
          <p:cNvPr id="3" name="スライド番号プレースホルダー 2">
            <a:extLst>
              <a:ext uri="{FF2B5EF4-FFF2-40B4-BE49-F238E27FC236}">
                <a16:creationId xmlns:a16="http://schemas.microsoft.com/office/drawing/2014/main" id="{03753360-320E-9C2F-79AB-A8B0D1FA9DB7}"/>
              </a:ext>
            </a:extLst>
          </p:cNvPr>
          <p:cNvSpPr>
            <a:spLocks noGrp="1"/>
          </p:cNvSpPr>
          <p:nvPr>
            <p:ph type="sldNum" sz="quarter" idx="10"/>
          </p:nvPr>
        </p:nvSpPr>
        <p:spPr/>
        <p:txBody>
          <a:bodyPr/>
          <a:lstStyle/>
          <a:p>
            <a:fld id="{3C22E879-25C1-4BAC-8729-693BB4353F20}" type="slidenum">
              <a:rPr kumimoji="1" lang="ja-JP" altLang="en-US" smtClean="0"/>
              <a:t>22</a:t>
            </a:fld>
            <a:endParaRPr kumimoji="1" lang="ja-JP" altLang="en-US"/>
          </a:p>
        </p:txBody>
      </p:sp>
      <p:sp>
        <p:nvSpPr>
          <p:cNvPr id="2" name="テキスト プレースホルダー 3">
            <a:extLst>
              <a:ext uri="{FF2B5EF4-FFF2-40B4-BE49-F238E27FC236}">
                <a16:creationId xmlns:a16="http://schemas.microsoft.com/office/drawing/2014/main" id="{BF2CD241-836D-BB98-0FB7-8A6F0461E8CF}"/>
              </a:ext>
            </a:extLst>
          </p:cNvPr>
          <p:cNvSpPr txBox="1">
            <a:spLocks/>
          </p:cNvSpPr>
          <p:nvPr/>
        </p:nvSpPr>
        <p:spPr>
          <a:xfrm>
            <a:off x="695325" y="916016"/>
            <a:ext cx="10801350" cy="400110"/>
          </a:xfrm>
          <a:prstGeom prst="rect">
            <a:avLst/>
          </a:prstGeom>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全身性脂肪萎縮症（</a:t>
            </a:r>
            <a:r>
              <a:rPr kumimoji="1" lang="en-US" altLang="ja-JP" sz="2000" i="0" dirty="0">
                <a:latin typeface="+mn-ea"/>
              </a:rPr>
              <a:t>GL</a:t>
            </a:r>
            <a:r>
              <a:rPr kumimoji="1" lang="ja-JP" altLang="en-US" sz="2000" i="0" dirty="0">
                <a:latin typeface="+mn-ea"/>
              </a:rPr>
              <a:t>）と部分性脂肪萎縮症（</a:t>
            </a:r>
            <a:r>
              <a:rPr kumimoji="1" lang="en-US" altLang="ja-JP" sz="2000" i="0" dirty="0">
                <a:latin typeface="+mn-ea"/>
              </a:rPr>
              <a:t>PL</a:t>
            </a:r>
            <a:r>
              <a:rPr kumimoji="1" lang="ja-JP" altLang="en-US" sz="2000" i="0" dirty="0">
                <a:latin typeface="+mn-ea"/>
              </a:rPr>
              <a:t>）それぞれの鑑別診断では下記を考慮する</a:t>
            </a:r>
          </a:p>
        </p:txBody>
      </p:sp>
      <p:sp>
        <p:nvSpPr>
          <p:cNvPr id="10" name="テキスト ボックス 9">
            <a:extLst>
              <a:ext uri="{FF2B5EF4-FFF2-40B4-BE49-F238E27FC236}">
                <a16:creationId xmlns:a16="http://schemas.microsoft.com/office/drawing/2014/main" id="{5CE456AA-55D3-0D5B-49C6-A66FCCA73DCF}"/>
              </a:ext>
            </a:extLst>
          </p:cNvPr>
          <p:cNvSpPr txBox="1"/>
          <p:nvPr/>
        </p:nvSpPr>
        <p:spPr>
          <a:xfrm>
            <a:off x="5012675" y="6688723"/>
            <a:ext cx="6487443" cy="169277"/>
          </a:xfrm>
          <a:prstGeom prst="rect">
            <a:avLst/>
          </a:prstGeom>
          <a:noFill/>
        </p:spPr>
        <p:txBody>
          <a:bodyPr wrap="square" lIns="0" tIns="0" rIns="0" anchor="b">
            <a:spAutoFit/>
          </a:bodyPr>
          <a:lstStyle/>
          <a:p>
            <a:pPr marL="131763" indent="-131763" algn="r">
              <a:buFont typeface="+mj-lt"/>
              <a:buAutoNum type="arabicPeriod"/>
            </a:pPr>
            <a:r>
              <a:rPr lang="en-US" altLang="ja-JP" sz="800" b="0" i="0" dirty="0" err="1">
                <a:solidFill>
                  <a:srgbClr val="212121"/>
                </a:solidFill>
                <a:effectLst/>
                <a:latin typeface="+mn-ea"/>
                <a:ea typeface="+mn-ea"/>
              </a:rPr>
              <a:t>Fourman</a:t>
            </a:r>
            <a:r>
              <a:rPr lang="en-US" altLang="ja-JP" sz="800" b="0" i="0" dirty="0">
                <a:solidFill>
                  <a:srgbClr val="212121"/>
                </a:solidFill>
                <a:effectLst/>
                <a:latin typeface="+mn-ea"/>
                <a:ea typeface="+mn-ea"/>
              </a:rPr>
              <a:t> LT, et al. Front Endocrinol</a:t>
            </a:r>
            <a:r>
              <a:rPr lang="ja-JP" altLang="en-US" sz="800" b="0" i="0" dirty="0">
                <a:solidFill>
                  <a:srgbClr val="212121"/>
                </a:solidFill>
                <a:effectLst/>
                <a:latin typeface="+mn-ea"/>
                <a:ea typeface="+mn-ea"/>
              </a:rPr>
              <a:t>（</a:t>
            </a:r>
            <a:r>
              <a:rPr lang="en-US" altLang="ja-JP" sz="800" b="0" i="0" dirty="0">
                <a:solidFill>
                  <a:srgbClr val="212121"/>
                </a:solidFill>
                <a:effectLst/>
                <a:latin typeface="+mn-ea"/>
                <a:ea typeface="+mn-ea"/>
              </a:rPr>
              <a:t>Lausanne.</a:t>
            </a:r>
            <a:r>
              <a:rPr lang="ja-JP" altLang="en-US" sz="800" b="0" i="0" dirty="0">
                <a:solidFill>
                  <a:srgbClr val="212121"/>
                </a:solidFill>
                <a:effectLst/>
                <a:latin typeface="+mn-ea"/>
                <a:ea typeface="+mn-ea"/>
              </a:rPr>
              <a:t>）</a:t>
            </a:r>
            <a:r>
              <a:rPr lang="en-US" altLang="ja-JP" sz="800" b="0" i="0" dirty="0">
                <a:solidFill>
                  <a:srgbClr val="212121"/>
                </a:solidFill>
                <a:effectLst/>
                <a:latin typeface="+mn-ea"/>
                <a:ea typeface="+mn-ea"/>
              </a:rPr>
              <a:t>2024; 15: 1383318.</a:t>
            </a:r>
            <a:r>
              <a:rPr lang="ja-JP" altLang="en-US" sz="800" b="0" i="0" dirty="0">
                <a:solidFill>
                  <a:srgbClr val="212121"/>
                </a:solidFill>
                <a:effectLst/>
                <a:latin typeface="+mn-ea"/>
                <a:ea typeface="+mn-ea"/>
              </a:rPr>
              <a:t> （</a:t>
            </a:r>
            <a:r>
              <a:rPr lang="en-US" altLang="ja-JP" sz="800" b="0" i="0" dirty="0">
                <a:solidFill>
                  <a:srgbClr val="212121"/>
                </a:solidFill>
                <a:effectLst/>
                <a:latin typeface="+mn-ea"/>
                <a:ea typeface="+mn-ea"/>
                <a:hlinkClick r:id="rId3"/>
              </a:rPr>
              <a:t>https://creativecommons.org/licenses/by/4.0/</a:t>
            </a:r>
            <a:r>
              <a:rPr lang="ja-JP" altLang="en-US" sz="800" b="0" i="0" dirty="0">
                <a:solidFill>
                  <a:srgbClr val="212121"/>
                </a:solidFill>
                <a:effectLst/>
                <a:latin typeface="+mn-ea"/>
                <a:ea typeface="+mn-ea"/>
              </a:rPr>
              <a:t>）</a:t>
            </a:r>
            <a:endParaRPr lang="en-US" altLang="ja-JP" sz="800" b="0" i="0" dirty="0">
              <a:solidFill>
                <a:srgbClr val="212121"/>
              </a:solidFill>
              <a:effectLst/>
              <a:latin typeface="+mn-ea"/>
              <a:ea typeface="+mn-ea"/>
            </a:endParaRPr>
          </a:p>
        </p:txBody>
      </p:sp>
      <p:graphicFrame>
        <p:nvGraphicFramePr>
          <p:cNvPr id="7" name="表 6">
            <a:extLst>
              <a:ext uri="{FF2B5EF4-FFF2-40B4-BE49-F238E27FC236}">
                <a16:creationId xmlns:a16="http://schemas.microsoft.com/office/drawing/2014/main" id="{0F90A289-8D0F-F124-16E3-6E14E91E240B}"/>
              </a:ext>
            </a:extLst>
          </p:cNvPr>
          <p:cNvGraphicFramePr>
            <a:graphicFrameLocks noGrp="1"/>
          </p:cNvGraphicFramePr>
          <p:nvPr>
            <p:extLst>
              <p:ext uri="{D42A27DB-BD31-4B8C-83A1-F6EECF244321}">
                <p14:modId xmlns:p14="http://schemas.microsoft.com/office/powerpoint/2010/main" val="2230883536"/>
              </p:ext>
            </p:extLst>
          </p:nvPr>
        </p:nvGraphicFramePr>
        <p:xfrm>
          <a:off x="695325" y="1564922"/>
          <a:ext cx="10800000" cy="4228997"/>
        </p:xfrm>
        <a:graphic>
          <a:graphicData uri="http://schemas.openxmlformats.org/drawingml/2006/table">
            <a:tbl>
              <a:tblPr firstRow="1" bandRow="1">
                <a:tableStyleId>{5940675A-B579-460E-94D1-54222C63F5DA}</a:tableStyleId>
              </a:tblPr>
              <a:tblGrid>
                <a:gridCol w="5400000">
                  <a:extLst>
                    <a:ext uri="{9D8B030D-6E8A-4147-A177-3AD203B41FA5}">
                      <a16:colId xmlns:a16="http://schemas.microsoft.com/office/drawing/2014/main" val="2701687092"/>
                    </a:ext>
                  </a:extLst>
                </a:gridCol>
                <a:gridCol w="5400000">
                  <a:extLst>
                    <a:ext uri="{9D8B030D-6E8A-4147-A177-3AD203B41FA5}">
                      <a16:colId xmlns:a16="http://schemas.microsoft.com/office/drawing/2014/main" val="3874305753"/>
                    </a:ext>
                  </a:extLst>
                </a:gridCol>
              </a:tblGrid>
              <a:tr h="700997">
                <a:tc>
                  <a:txBody>
                    <a:bodyPr/>
                    <a:lstStyle/>
                    <a:p>
                      <a:pPr algn="ctr"/>
                      <a:r>
                        <a:rPr lang="ja-JP" altLang="en-US" sz="1800" i="0" dirty="0">
                          <a:latin typeface="+mn-ea"/>
                          <a:ea typeface="+mn-ea"/>
                        </a:rPr>
                        <a:t>全身性脂肪萎縮症（</a:t>
                      </a:r>
                      <a:r>
                        <a:rPr lang="en-US" altLang="ja-JP" sz="1800" i="0" dirty="0">
                          <a:latin typeface="+mn-ea"/>
                          <a:ea typeface="+mn-ea"/>
                        </a:rPr>
                        <a:t>GL</a:t>
                      </a:r>
                      <a:r>
                        <a:rPr lang="ja-JP" altLang="en-US" sz="1800" i="0" dirty="0">
                          <a:latin typeface="+mn-ea"/>
                          <a:ea typeface="+mn-ea"/>
                        </a:rPr>
                        <a:t>）</a:t>
                      </a:r>
                      <a:endParaRPr kumimoji="1" lang="ja-JP" altLang="en-US" sz="1800" dirty="0">
                        <a:latin typeface="+mn-ea"/>
                        <a:ea typeface="+mn-ea"/>
                      </a:endParaRPr>
                    </a:p>
                  </a:txBody>
                  <a:tcPr anchor="ctr">
                    <a:solidFill>
                      <a:srgbClr val="D0CFD0"/>
                    </a:solidFill>
                  </a:tcPr>
                </a:tc>
                <a:tc>
                  <a:txBody>
                    <a:bodyPr/>
                    <a:lstStyle/>
                    <a:p>
                      <a:pPr algn="ctr"/>
                      <a:r>
                        <a:rPr lang="ja-JP" altLang="en-US" sz="1800" i="0" dirty="0">
                          <a:latin typeface="+mn-ea"/>
                          <a:ea typeface="+mn-ea"/>
                        </a:rPr>
                        <a:t>部分性脂肪萎縮症（</a:t>
                      </a:r>
                      <a:r>
                        <a:rPr lang="en-US" altLang="ja-JP" sz="1800" i="0" dirty="0">
                          <a:latin typeface="+mn-ea"/>
                          <a:ea typeface="+mn-ea"/>
                        </a:rPr>
                        <a:t>PL</a:t>
                      </a:r>
                      <a:r>
                        <a:rPr lang="ja-JP" altLang="en-US" sz="1800" i="0" dirty="0">
                          <a:latin typeface="+mn-ea"/>
                          <a:ea typeface="+mn-ea"/>
                        </a:rPr>
                        <a:t>）</a:t>
                      </a:r>
                      <a:endParaRPr kumimoji="1" lang="ja-JP" altLang="en-US" sz="1800" dirty="0">
                        <a:latin typeface="+mn-ea"/>
                        <a:ea typeface="+mn-ea"/>
                      </a:endParaRPr>
                    </a:p>
                  </a:txBody>
                  <a:tcPr anchor="ctr">
                    <a:solidFill>
                      <a:srgbClr val="D0CFD0"/>
                    </a:solidFill>
                  </a:tcPr>
                </a:tc>
                <a:extLst>
                  <a:ext uri="{0D108BD9-81ED-4DB2-BD59-A6C34878D82A}">
                    <a16:rowId xmlns:a16="http://schemas.microsoft.com/office/drawing/2014/main" val="1532417315"/>
                  </a:ext>
                </a:extLst>
              </a:tr>
              <a:tr h="3528000">
                <a:tc>
                  <a:txBody>
                    <a:bodyPr/>
                    <a:lstStyle/>
                    <a:p>
                      <a:pPr marL="179388" indent="-179388">
                        <a:lnSpc>
                          <a:spcPct val="150000"/>
                        </a:lnSpc>
                        <a:buClr>
                          <a:srgbClr val="BC136B"/>
                        </a:buClr>
                        <a:buFont typeface="Arial" panose="020B0604020202020204" pitchFamily="34" charset="0"/>
                        <a:buChar char="•"/>
                      </a:pPr>
                      <a:r>
                        <a:rPr lang="ja-JP" altLang="en-US" sz="1800" b="0" i="0" kern="1200" dirty="0">
                          <a:solidFill>
                            <a:schemeClr val="tx1"/>
                          </a:solidFill>
                          <a:effectLst/>
                          <a:latin typeface="+mn-ea"/>
                          <a:ea typeface="+mn-ea"/>
                          <a:cs typeface="+mn-cs"/>
                        </a:rPr>
                        <a:t>極端な痩せ体型に関連する症状（例：栄養失調</a:t>
                      </a:r>
                      <a:r>
                        <a:rPr lang="en-US" altLang="ja-JP" sz="1800" b="0" i="0" kern="1200" dirty="0">
                          <a:solidFill>
                            <a:schemeClr val="tx1"/>
                          </a:solidFill>
                          <a:effectLst/>
                          <a:latin typeface="+mn-ea"/>
                          <a:ea typeface="+mn-ea"/>
                          <a:cs typeface="+mn-cs"/>
                        </a:rPr>
                        <a:t>/</a:t>
                      </a:r>
                      <a:r>
                        <a:rPr lang="ja-JP" altLang="en-US" sz="1800" b="0" i="0" kern="1200" dirty="0">
                          <a:solidFill>
                            <a:schemeClr val="tx1"/>
                          </a:solidFill>
                          <a:effectLst/>
                          <a:latin typeface="+mn-ea"/>
                          <a:ea typeface="+mn-ea"/>
                          <a:cs typeface="+mn-cs"/>
                        </a:rPr>
                        <a:t>飢餓、神経性食欲不振症、がん・炎症性疾患・甲状腺機能亢進症・副腎機能不全・</a:t>
                      </a:r>
                      <a:r>
                        <a:rPr lang="en-US" altLang="ja-JP" sz="1800" b="0" i="0" kern="1200" dirty="0">
                          <a:solidFill>
                            <a:schemeClr val="tx1"/>
                          </a:solidFill>
                          <a:effectLst/>
                          <a:latin typeface="+mn-ea"/>
                          <a:ea typeface="+mn-ea"/>
                          <a:cs typeface="+mn-cs"/>
                        </a:rPr>
                        <a:t>HIV</a:t>
                      </a:r>
                      <a:r>
                        <a:rPr lang="ja-JP" altLang="en-US" sz="1800" b="0" i="0" kern="1200" dirty="0">
                          <a:solidFill>
                            <a:schemeClr val="tx1"/>
                          </a:solidFill>
                          <a:effectLst/>
                          <a:latin typeface="+mn-ea"/>
                          <a:ea typeface="+mn-ea"/>
                          <a:cs typeface="+mn-cs"/>
                        </a:rPr>
                        <a:t>消耗性症候群・間脳性悪液質などさまざまな病因によって引き起こされる悪液質）</a:t>
                      </a:r>
                      <a:endParaRPr lang="en-US" altLang="ja-JP" sz="1800" b="0" i="0" kern="1200" dirty="0">
                        <a:solidFill>
                          <a:schemeClr val="tx1"/>
                        </a:solidFill>
                        <a:effectLst/>
                        <a:latin typeface="+mn-ea"/>
                        <a:ea typeface="+mn-ea"/>
                        <a:cs typeface="+mn-cs"/>
                      </a:endParaRPr>
                    </a:p>
                    <a:p>
                      <a:pPr marL="179388" indent="-179388">
                        <a:lnSpc>
                          <a:spcPct val="150000"/>
                        </a:lnSpc>
                        <a:buClr>
                          <a:srgbClr val="BC136B"/>
                        </a:buClr>
                        <a:buFont typeface="Arial" panose="020B0604020202020204" pitchFamily="34" charset="0"/>
                        <a:buChar char="•"/>
                      </a:pPr>
                      <a:r>
                        <a:rPr lang="ja-JP" altLang="en-US" sz="1800" b="0" i="0" kern="1200" dirty="0">
                          <a:solidFill>
                            <a:schemeClr val="tx1"/>
                          </a:solidFill>
                          <a:effectLst/>
                          <a:latin typeface="+mn-ea"/>
                          <a:ea typeface="+mn-ea"/>
                          <a:cs typeface="+mn-cs"/>
                        </a:rPr>
                        <a:t>体質的な痩せ</a:t>
                      </a:r>
                      <a:endParaRPr lang="en-US" altLang="ja-JP" sz="1800" b="0" i="0" kern="1200" dirty="0">
                        <a:solidFill>
                          <a:schemeClr val="tx1"/>
                        </a:solidFill>
                        <a:effectLst/>
                        <a:latin typeface="+mn-ea"/>
                        <a:ea typeface="+mn-ea"/>
                        <a:cs typeface="+mn-cs"/>
                      </a:endParaRPr>
                    </a:p>
                    <a:p>
                      <a:pPr marL="179388" indent="-179388">
                        <a:lnSpc>
                          <a:spcPct val="150000"/>
                        </a:lnSpc>
                        <a:buClr>
                          <a:srgbClr val="BC136B"/>
                        </a:buClr>
                        <a:buFont typeface="Arial" panose="020B0604020202020204" pitchFamily="34" charset="0"/>
                        <a:buChar char="•"/>
                      </a:pPr>
                      <a:r>
                        <a:rPr lang="ja-JP" altLang="en-US" sz="1800" b="0" i="0" kern="1200" dirty="0">
                          <a:solidFill>
                            <a:schemeClr val="tx1"/>
                          </a:solidFill>
                          <a:effectLst/>
                          <a:latin typeface="+mn-ea"/>
                          <a:ea typeface="+mn-ea"/>
                          <a:cs typeface="+mn-cs"/>
                        </a:rPr>
                        <a:t>インスリン受容体変異による重度のインスリン抵抗性</a:t>
                      </a:r>
                      <a:endParaRPr lang="en-US" altLang="ja-JP" sz="1800" b="0" i="0" kern="1200" dirty="0">
                        <a:solidFill>
                          <a:schemeClr val="tx1"/>
                        </a:solidFill>
                        <a:effectLst/>
                        <a:latin typeface="+mn-ea"/>
                        <a:ea typeface="+mn-ea"/>
                        <a:cs typeface="+mn-cs"/>
                      </a:endParaRPr>
                    </a:p>
                    <a:p>
                      <a:pPr marL="179388" indent="-179388">
                        <a:lnSpc>
                          <a:spcPct val="150000"/>
                        </a:lnSpc>
                        <a:buClr>
                          <a:srgbClr val="BC136B"/>
                        </a:buClr>
                        <a:buFont typeface="Arial" panose="020B0604020202020204" pitchFamily="34" charset="0"/>
                        <a:buChar char="•"/>
                      </a:pPr>
                      <a:r>
                        <a:rPr lang="ja-JP" altLang="en-US" sz="1800" b="0" i="0" kern="1200" dirty="0">
                          <a:solidFill>
                            <a:schemeClr val="tx1"/>
                          </a:solidFill>
                          <a:effectLst/>
                          <a:latin typeface="+mn-ea"/>
                          <a:ea typeface="+mn-ea"/>
                          <a:cs typeface="+mn-cs"/>
                        </a:rPr>
                        <a:t>先端巨大症</a:t>
                      </a:r>
                      <a:r>
                        <a:rPr lang="en-US" altLang="ja-JP" sz="1800" b="0" i="0" kern="1200" dirty="0">
                          <a:solidFill>
                            <a:schemeClr val="tx1"/>
                          </a:solidFill>
                          <a:effectLst/>
                          <a:latin typeface="+mn-ea"/>
                          <a:ea typeface="+mn-ea"/>
                          <a:cs typeface="+mn-cs"/>
                        </a:rPr>
                        <a:t>/</a:t>
                      </a:r>
                      <a:r>
                        <a:rPr lang="ja-JP" altLang="en-US" sz="1800" b="0" i="0" kern="1200" dirty="0">
                          <a:solidFill>
                            <a:schemeClr val="tx1"/>
                          </a:solidFill>
                          <a:effectLst/>
                          <a:latin typeface="+mn-ea"/>
                          <a:ea typeface="+mn-ea"/>
                          <a:cs typeface="+mn-cs"/>
                        </a:rPr>
                        <a:t>偽性先端巨大症</a:t>
                      </a:r>
                      <a:endParaRPr kumimoji="1" lang="ja-JP" altLang="en-US" sz="1800" dirty="0">
                        <a:latin typeface="+mn-ea"/>
                        <a:ea typeface="+mn-ea"/>
                      </a:endParaRPr>
                    </a:p>
                  </a:txBody>
                  <a:tcPr marL="180000" anchor="ctr"/>
                </a:tc>
                <a:tc>
                  <a:txBody>
                    <a:bodyPr/>
                    <a:lstStyle/>
                    <a:p>
                      <a:pPr marL="179388" indent="-179388">
                        <a:lnSpc>
                          <a:spcPct val="150000"/>
                        </a:lnSpc>
                        <a:buClr>
                          <a:srgbClr val="BC136B"/>
                        </a:buClr>
                        <a:buFont typeface="Arial" panose="020B0604020202020204" pitchFamily="34" charset="0"/>
                        <a:buChar char="•"/>
                      </a:pPr>
                      <a:r>
                        <a:rPr lang="ja-JP" altLang="en-US" sz="1800" b="0" i="0" kern="1200" dirty="0">
                          <a:solidFill>
                            <a:schemeClr val="tx1"/>
                          </a:solidFill>
                          <a:effectLst/>
                          <a:latin typeface="+mn-ea"/>
                          <a:ea typeface="+mn-ea"/>
                          <a:cs typeface="+mn-cs"/>
                        </a:rPr>
                        <a:t>胴体肥満</a:t>
                      </a:r>
                      <a:endParaRPr lang="en-US" altLang="ja-JP" sz="1800" b="0" i="0" kern="1200" dirty="0">
                        <a:solidFill>
                          <a:schemeClr val="tx1"/>
                        </a:solidFill>
                        <a:effectLst/>
                        <a:latin typeface="+mn-ea"/>
                        <a:ea typeface="+mn-ea"/>
                        <a:cs typeface="+mn-cs"/>
                      </a:endParaRPr>
                    </a:p>
                    <a:p>
                      <a:pPr marL="179388" indent="-179388">
                        <a:lnSpc>
                          <a:spcPct val="150000"/>
                        </a:lnSpc>
                        <a:buClr>
                          <a:srgbClr val="BC136B"/>
                        </a:buClr>
                        <a:buFont typeface="Arial" panose="020B0604020202020204" pitchFamily="34" charset="0"/>
                        <a:buChar char="•"/>
                      </a:pPr>
                      <a:r>
                        <a:rPr lang="ja-JP" altLang="en-US" sz="1800" b="0" i="0" kern="1200" dirty="0">
                          <a:solidFill>
                            <a:schemeClr val="tx1"/>
                          </a:solidFill>
                          <a:effectLst/>
                          <a:latin typeface="+mn-ea"/>
                          <a:ea typeface="+mn-ea"/>
                          <a:cs typeface="+mn-cs"/>
                        </a:rPr>
                        <a:t>メタボリックシンドローム</a:t>
                      </a:r>
                      <a:endParaRPr lang="en-US" altLang="ja-JP" sz="1800" b="0" i="0" kern="1200" dirty="0">
                        <a:solidFill>
                          <a:schemeClr val="tx1"/>
                        </a:solidFill>
                        <a:effectLst/>
                        <a:latin typeface="+mn-ea"/>
                        <a:ea typeface="+mn-ea"/>
                        <a:cs typeface="+mn-cs"/>
                      </a:endParaRPr>
                    </a:p>
                    <a:p>
                      <a:pPr marL="179388" indent="-179388">
                        <a:lnSpc>
                          <a:spcPct val="150000"/>
                        </a:lnSpc>
                        <a:buClr>
                          <a:srgbClr val="BC136B"/>
                        </a:buClr>
                        <a:buFont typeface="Arial" panose="020B0604020202020204" pitchFamily="34" charset="0"/>
                        <a:buChar char="•"/>
                      </a:pPr>
                      <a:r>
                        <a:rPr lang="en-US" altLang="ja-JP" sz="1800" b="0" i="0" kern="1200" dirty="0">
                          <a:solidFill>
                            <a:schemeClr val="tx1"/>
                          </a:solidFill>
                          <a:effectLst/>
                          <a:latin typeface="+mn-ea"/>
                          <a:ea typeface="+mn-ea"/>
                          <a:cs typeface="+mn-cs"/>
                        </a:rPr>
                        <a:t>2</a:t>
                      </a:r>
                      <a:r>
                        <a:rPr lang="ja-JP" altLang="en-US" sz="1800" b="0" i="0" kern="1200" dirty="0">
                          <a:solidFill>
                            <a:schemeClr val="tx1"/>
                          </a:solidFill>
                          <a:effectLst/>
                          <a:latin typeface="+mn-ea"/>
                          <a:ea typeface="+mn-ea"/>
                          <a:cs typeface="+mn-cs"/>
                        </a:rPr>
                        <a:t>型糖尿病（特にコントロール不良および</a:t>
                      </a:r>
                      <a:r>
                        <a:rPr lang="en-US" altLang="ja-JP" sz="1800" b="0" i="0" kern="1200" dirty="0">
                          <a:solidFill>
                            <a:schemeClr val="tx1"/>
                          </a:solidFill>
                          <a:effectLst/>
                          <a:latin typeface="+mn-ea"/>
                          <a:ea typeface="+mn-ea"/>
                          <a:cs typeface="+mn-cs"/>
                        </a:rPr>
                        <a:t>/</a:t>
                      </a:r>
                      <a:r>
                        <a:rPr lang="ja-JP" altLang="en-US" sz="1800" b="0" i="0" kern="1200" dirty="0">
                          <a:solidFill>
                            <a:schemeClr val="tx1"/>
                          </a:solidFill>
                          <a:effectLst/>
                          <a:latin typeface="+mn-ea"/>
                          <a:ea typeface="+mn-ea"/>
                          <a:cs typeface="+mn-cs"/>
                        </a:rPr>
                        <a:t>または脂肪肝および高中性脂肪血症を伴う場合）</a:t>
                      </a:r>
                      <a:endParaRPr lang="en-US" altLang="ja-JP" sz="1800" b="0" i="0" kern="1200" dirty="0">
                        <a:solidFill>
                          <a:schemeClr val="tx1"/>
                        </a:solidFill>
                        <a:effectLst/>
                        <a:latin typeface="+mn-ea"/>
                        <a:ea typeface="+mn-ea"/>
                        <a:cs typeface="+mn-cs"/>
                      </a:endParaRPr>
                    </a:p>
                    <a:p>
                      <a:pPr marL="179388" indent="-179388">
                        <a:lnSpc>
                          <a:spcPct val="150000"/>
                        </a:lnSpc>
                        <a:buClr>
                          <a:srgbClr val="BC136B"/>
                        </a:buClr>
                        <a:buFont typeface="Arial" panose="020B0604020202020204" pitchFamily="34" charset="0"/>
                        <a:buChar char="•"/>
                      </a:pPr>
                      <a:r>
                        <a:rPr lang="en-US" altLang="ja-JP" sz="1800" b="0" i="0" kern="1200" dirty="0">
                          <a:solidFill>
                            <a:schemeClr val="tx1"/>
                          </a:solidFill>
                          <a:effectLst/>
                          <a:latin typeface="+mn-ea"/>
                          <a:ea typeface="+mn-ea"/>
                          <a:cs typeface="+mn-cs"/>
                        </a:rPr>
                        <a:t>HIV</a:t>
                      </a:r>
                      <a:r>
                        <a:rPr lang="ja-JP" altLang="en-US" sz="1800" b="0" i="0" kern="1200" dirty="0">
                          <a:solidFill>
                            <a:schemeClr val="tx1"/>
                          </a:solidFill>
                          <a:effectLst/>
                          <a:latin typeface="+mn-ea"/>
                          <a:ea typeface="+mn-ea"/>
                          <a:cs typeface="+mn-cs"/>
                        </a:rPr>
                        <a:t>関連脂肪萎縮症</a:t>
                      </a:r>
                      <a:endParaRPr lang="en-US" altLang="ja-JP" sz="1800" b="0" i="0" kern="1200" dirty="0">
                        <a:solidFill>
                          <a:schemeClr val="tx1"/>
                        </a:solidFill>
                        <a:effectLst/>
                        <a:latin typeface="+mn-ea"/>
                        <a:ea typeface="+mn-ea"/>
                        <a:cs typeface="+mn-cs"/>
                      </a:endParaRPr>
                    </a:p>
                    <a:p>
                      <a:pPr marL="179388" indent="-179388">
                        <a:lnSpc>
                          <a:spcPct val="150000"/>
                        </a:lnSpc>
                        <a:buClr>
                          <a:srgbClr val="BC136B"/>
                        </a:buClr>
                        <a:buFont typeface="Arial" panose="020B0604020202020204" pitchFamily="34" charset="0"/>
                        <a:buChar char="•"/>
                      </a:pPr>
                      <a:r>
                        <a:rPr lang="ja-JP" altLang="en-US" sz="1800" b="0" i="0" kern="1200" dirty="0">
                          <a:solidFill>
                            <a:schemeClr val="tx1"/>
                          </a:solidFill>
                          <a:effectLst/>
                          <a:latin typeface="+mn-ea"/>
                          <a:ea typeface="+mn-ea"/>
                          <a:cs typeface="+mn-cs"/>
                        </a:rPr>
                        <a:t>脂肪萎縮症様表現型</a:t>
                      </a:r>
                      <a:endParaRPr lang="en-US" altLang="ja-JP" sz="1800" b="0" i="0" kern="1200" dirty="0">
                        <a:solidFill>
                          <a:schemeClr val="tx1"/>
                        </a:solidFill>
                        <a:effectLst/>
                        <a:latin typeface="+mn-ea"/>
                        <a:ea typeface="+mn-ea"/>
                        <a:cs typeface="+mn-cs"/>
                      </a:endParaRPr>
                    </a:p>
                    <a:p>
                      <a:pPr marL="179388" indent="-179388">
                        <a:lnSpc>
                          <a:spcPct val="150000"/>
                        </a:lnSpc>
                        <a:buClr>
                          <a:srgbClr val="BC136B"/>
                        </a:buClr>
                        <a:buFont typeface="Arial" panose="020B0604020202020204" pitchFamily="34" charset="0"/>
                        <a:buChar char="•"/>
                      </a:pPr>
                      <a:r>
                        <a:rPr lang="ja-JP" altLang="en-US" sz="1800" b="0" i="0" kern="1200" dirty="0">
                          <a:solidFill>
                            <a:schemeClr val="tx1"/>
                          </a:solidFill>
                          <a:effectLst/>
                          <a:latin typeface="+mn-ea"/>
                          <a:ea typeface="+mn-ea"/>
                          <a:cs typeface="+mn-cs"/>
                        </a:rPr>
                        <a:t>クッシング症候群</a:t>
                      </a:r>
                      <a:endParaRPr kumimoji="1" lang="ja-JP" altLang="en-US" sz="1800" dirty="0">
                        <a:latin typeface="+mn-ea"/>
                        <a:ea typeface="+mn-ea"/>
                      </a:endParaRPr>
                    </a:p>
                  </a:txBody>
                  <a:tcPr marL="180000" anchor="ctr"/>
                </a:tc>
                <a:extLst>
                  <a:ext uri="{0D108BD9-81ED-4DB2-BD59-A6C34878D82A}">
                    <a16:rowId xmlns:a16="http://schemas.microsoft.com/office/drawing/2014/main" val="3193459613"/>
                  </a:ext>
                </a:extLst>
              </a:tr>
            </a:tbl>
          </a:graphicData>
        </a:graphic>
      </p:graphicFrame>
    </p:spTree>
    <p:extLst>
      <p:ext uri="{BB962C8B-B14F-4D97-AF65-F5344CB8AC3E}">
        <p14:creationId xmlns:p14="http://schemas.microsoft.com/office/powerpoint/2010/main" val="26816419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AA953-F599-F97D-698E-4E64EC016885}"/>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2ECBDCDF-C13C-06C4-6028-73E0FC2CA52A}"/>
              </a:ext>
            </a:extLst>
          </p:cNvPr>
          <p:cNvSpPr>
            <a:spLocks noGrp="1"/>
          </p:cNvSpPr>
          <p:nvPr>
            <p:ph type="title"/>
          </p:nvPr>
        </p:nvSpPr>
        <p:spPr/>
        <p:txBody>
          <a:bodyPr/>
          <a:lstStyle/>
          <a:p>
            <a:r>
              <a:rPr lang="ja-JP" altLang="en-US" sz="2600" b="1" dirty="0">
                <a:latin typeface="+mj-ea"/>
              </a:rPr>
              <a:t>脂肪萎縮症の診断チェックリスト</a:t>
            </a:r>
          </a:p>
        </p:txBody>
      </p:sp>
      <p:sp>
        <p:nvSpPr>
          <p:cNvPr id="3" name="スライド番号プレースホルダー 2">
            <a:extLst>
              <a:ext uri="{FF2B5EF4-FFF2-40B4-BE49-F238E27FC236}">
                <a16:creationId xmlns:a16="http://schemas.microsoft.com/office/drawing/2014/main" id="{BF5B1E35-C5B8-6975-D164-13E18D182C15}"/>
              </a:ext>
            </a:extLst>
          </p:cNvPr>
          <p:cNvSpPr>
            <a:spLocks noGrp="1"/>
          </p:cNvSpPr>
          <p:nvPr>
            <p:ph type="sldNum" sz="quarter" idx="10"/>
          </p:nvPr>
        </p:nvSpPr>
        <p:spPr/>
        <p:txBody>
          <a:bodyPr/>
          <a:lstStyle/>
          <a:p>
            <a:fld id="{3C22E879-25C1-4BAC-8729-693BB4353F20}" type="slidenum">
              <a:rPr kumimoji="1" lang="ja-JP" altLang="en-US" smtClean="0"/>
              <a:t>23</a:t>
            </a:fld>
            <a:endParaRPr kumimoji="1" lang="ja-JP" altLang="en-US"/>
          </a:p>
        </p:txBody>
      </p:sp>
      <p:sp>
        <p:nvSpPr>
          <p:cNvPr id="2" name="テキスト プレースホルダー 3">
            <a:extLst>
              <a:ext uri="{FF2B5EF4-FFF2-40B4-BE49-F238E27FC236}">
                <a16:creationId xmlns:a16="http://schemas.microsoft.com/office/drawing/2014/main" id="{17A2266A-914B-A0EF-714B-48E5D10836DC}"/>
              </a:ext>
            </a:extLst>
          </p:cNvPr>
          <p:cNvSpPr txBox="1">
            <a:spLocks/>
          </p:cNvSpPr>
          <p:nvPr/>
        </p:nvSpPr>
        <p:spPr>
          <a:xfrm>
            <a:off x="695325" y="916016"/>
            <a:ext cx="10801350" cy="400110"/>
          </a:xfrm>
          <a:prstGeom prst="rect">
            <a:avLst/>
          </a:prstGeom>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脂肪萎縮症を診断する際のチェックリストを下記に示す</a:t>
            </a:r>
          </a:p>
        </p:txBody>
      </p:sp>
      <p:sp>
        <p:nvSpPr>
          <p:cNvPr id="10" name="テキスト ボックス 9">
            <a:extLst>
              <a:ext uri="{FF2B5EF4-FFF2-40B4-BE49-F238E27FC236}">
                <a16:creationId xmlns:a16="http://schemas.microsoft.com/office/drawing/2014/main" id="{E95AED09-6B8B-37E7-C3D5-F57B724DD5CB}"/>
              </a:ext>
            </a:extLst>
          </p:cNvPr>
          <p:cNvSpPr txBox="1"/>
          <p:nvPr/>
        </p:nvSpPr>
        <p:spPr>
          <a:xfrm>
            <a:off x="5122843" y="6688723"/>
            <a:ext cx="6377275" cy="169277"/>
          </a:xfrm>
          <a:prstGeom prst="rect">
            <a:avLst/>
          </a:prstGeom>
          <a:noFill/>
        </p:spPr>
        <p:txBody>
          <a:bodyPr wrap="square" lIns="0" tIns="0" rIns="0" anchor="b">
            <a:spAutoFit/>
          </a:bodyPr>
          <a:lstStyle/>
          <a:p>
            <a:pPr marL="131763" indent="-131763" algn="r">
              <a:buFont typeface="+mj-lt"/>
              <a:buAutoNum type="arabicPeriod"/>
            </a:pPr>
            <a:r>
              <a:rPr lang="en-US" altLang="ja-JP" sz="800" b="0" i="0" dirty="0" err="1">
                <a:solidFill>
                  <a:srgbClr val="212121"/>
                </a:solidFill>
                <a:effectLst/>
                <a:latin typeface="+mn-ea"/>
                <a:ea typeface="+mn-ea"/>
              </a:rPr>
              <a:t>Fourman</a:t>
            </a:r>
            <a:r>
              <a:rPr lang="en-US" altLang="ja-JP" sz="800" b="0" i="0" dirty="0">
                <a:solidFill>
                  <a:srgbClr val="212121"/>
                </a:solidFill>
                <a:effectLst/>
                <a:latin typeface="+mn-ea"/>
                <a:ea typeface="+mn-ea"/>
              </a:rPr>
              <a:t> LT, et al. Front Endocrinol</a:t>
            </a:r>
            <a:r>
              <a:rPr lang="ja-JP" altLang="en-US" sz="800" b="0" i="0" dirty="0">
                <a:solidFill>
                  <a:srgbClr val="212121"/>
                </a:solidFill>
                <a:effectLst/>
                <a:latin typeface="+mn-ea"/>
                <a:ea typeface="+mn-ea"/>
              </a:rPr>
              <a:t>（</a:t>
            </a:r>
            <a:r>
              <a:rPr lang="en-US" altLang="ja-JP" sz="800" b="0" i="0" dirty="0">
                <a:solidFill>
                  <a:srgbClr val="212121"/>
                </a:solidFill>
                <a:effectLst/>
                <a:latin typeface="+mn-ea"/>
                <a:ea typeface="+mn-ea"/>
              </a:rPr>
              <a:t>Lausanne.</a:t>
            </a:r>
            <a:r>
              <a:rPr lang="ja-JP" altLang="en-US" sz="800" b="0" i="0" dirty="0">
                <a:solidFill>
                  <a:srgbClr val="212121"/>
                </a:solidFill>
                <a:effectLst/>
                <a:latin typeface="+mn-ea"/>
                <a:ea typeface="+mn-ea"/>
              </a:rPr>
              <a:t>）</a:t>
            </a:r>
            <a:r>
              <a:rPr lang="en-US" altLang="ja-JP" sz="800" b="0" i="0" dirty="0">
                <a:solidFill>
                  <a:srgbClr val="212121"/>
                </a:solidFill>
                <a:effectLst/>
                <a:latin typeface="+mn-ea"/>
                <a:ea typeface="+mn-ea"/>
              </a:rPr>
              <a:t>2024; 15: 1383318.</a:t>
            </a:r>
            <a:r>
              <a:rPr lang="ja-JP" altLang="en-US" sz="800" b="0" i="0" dirty="0">
                <a:solidFill>
                  <a:srgbClr val="212121"/>
                </a:solidFill>
                <a:effectLst/>
                <a:latin typeface="+mn-ea"/>
                <a:ea typeface="+mn-ea"/>
              </a:rPr>
              <a:t> （</a:t>
            </a:r>
            <a:r>
              <a:rPr lang="en-US" altLang="ja-JP" sz="800" b="0" i="0" dirty="0">
                <a:solidFill>
                  <a:srgbClr val="212121"/>
                </a:solidFill>
                <a:effectLst/>
                <a:latin typeface="+mn-ea"/>
                <a:ea typeface="+mn-ea"/>
                <a:hlinkClick r:id="rId3"/>
              </a:rPr>
              <a:t>https://creativecommons.org/licenses/by/4.0/</a:t>
            </a:r>
            <a:r>
              <a:rPr lang="ja-JP" altLang="en-US" sz="800" b="0" i="0" dirty="0">
                <a:solidFill>
                  <a:srgbClr val="212121"/>
                </a:solidFill>
                <a:effectLst/>
                <a:latin typeface="+mn-ea"/>
                <a:ea typeface="+mn-ea"/>
              </a:rPr>
              <a:t>）</a:t>
            </a:r>
            <a:endParaRPr lang="en-US" altLang="ja-JP" sz="800" b="0" i="0" dirty="0">
              <a:solidFill>
                <a:srgbClr val="212121"/>
              </a:solidFill>
              <a:effectLst/>
              <a:latin typeface="+mn-ea"/>
              <a:ea typeface="+mn-ea"/>
            </a:endParaRPr>
          </a:p>
        </p:txBody>
      </p:sp>
      <p:sp>
        <p:nvSpPr>
          <p:cNvPr id="5" name="正方形/長方形 4">
            <a:extLst>
              <a:ext uri="{FF2B5EF4-FFF2-40B4-BE49-F238E27FC236}">
                <a16:creationId xmlns:a16="http://schemas.microsoft.com/office/drawing/2014/main" id="{B8E8A5CD-7B2D-5245-E339-9F3F444C6170}"/>
              </a:ext>
            </a:extLst>
          </p:cNvPr>
          <p:cNvSpPr/>
          <p:nvPr/>
        </p:nvSpPr>
        <p:spPr>
          <a:xfrm>
            <a:off x="874712" y="1816622"/>
            <a:ext cx="10442575" cy="4604722"/>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wrap="square" lIns="360000" rtlCol="0" anchor="t">
            <a:spAutoFit/>
          </a:bodyPr>
          <a:lstStyle/>
          <a:p>
            <a:pPr marL="342900" indent="-342900">
              <a:lnSpc>
                <a:spcPct val="150000"/>
              </a:lnSpc>
              <a:buFont typeface="Wingdings" panose="05000000000000000000" pitchFamily="2" charset="2"/>
              <a:buChar char="p"/>
            </a:pPr>
            <a:r>
              <a:rPr kumimoji="1" lang="ja-JP" altLang="en-US" sz="1800" dirty="0">
                <a:solidFill>
                  <a:schemeClr val="tx1"/>
                </a:solidFill>
                <a:latin typeface="+mn-ea"/>
              </a:rPr>
              <a:t>既往症</a:t>
            </a:r>
            <a:r>
              <a:rPr kumimoji="1" lang="en-US" altLang="ja-JP" sz="1800" dirty="0">
                <a:solidFill>
                  <a:schemeClr val="tx1"/>
                </a:solidFill>
                <a:latin typeface="+mn-ea"/>
              </a:rPr>
              <a:t>/</a:t>
            </a:r>
            <a:r>
              <a:rPr kumimoji="1" lang="ja-JP" altLang="en-US" sz="1800" dirty="0">
                <a:solidFill>
                  <a:schemeClr val="tx1"/>
                </a:solidFill>
                <a:latin typeface="+mn-ea"/>
              </a:rPr>
              <a:t>家族歴を詳細に調べる</a:t>
            </a:r>
            <a:endParaRPr kumimoji="1" lang="en-US" altLang="ja-JP" sz="1800" dirty="0">
              <a:solidFill>
                <a:schemeClr val="tx1"/>
              </a:solidFill>
              <a:latin typeface="+mn-ea"/>
            </a:endParaRPr>
          </a:p>
          <a:p>
            <a:pPr marL="342900" indent="-342900">
              <a:lnSpc>
                <a:spcPct val="150000"/>
              </a:lnSpc>
              <a:buFont typeface="Wingdings" panose="05000000000000000000" pitchFamily="2" charset="2"/>
              <a:buChar char="p"/>
            </a:pPr>
            <a:r>
              <a:rPr kumimoji="1" lang="ja-JP" altLang="en-US" sz="1800" dirty="0">
                <a:solidFill>
                  <a:schemeClr val="tx1"/>
                </a:solidFill>
                <a:latin typeface="+mn-ea"/>
              </a:rPr>
              <a:t>症状は先天性または後天性の病因により異なる場合があることに留意する</a:t>
            </a:r>
            <a:endParaRPr kumimoji="1" lang="en-US" altLang="ja-JP" sz="1800" dirty="0">
              <a:solidFill>
                <a:schemeClr val="tx1"/>
              </a:solidFill>
              <a:latin typeface="+mn-ea"/>
            </a:endParaRPr>
          </a:p>
          <a:p>
            <a:pPr marL="342900" indent="-342900">
              <a:lnSpc>
                <a:spcPct val="150000"/>
              </a:lnSpc>
              <a:buFont typeface="Wingdings" panose="05000000000000000000" pitchFamily="2" charset="2"/>
              <a:buChar char="p"/>
            </a:pPr>
            <a:r>
              <a:rPr kumimoji="1" lang="ja-JP" altLang="en-US" sz="1800" dirty="0">
                <a:solidFill>
                  <a:schemeClr val="tx1"/>
                </a:solidFill>
                <a:latin typeface="+mn-ea"/>
              </a:rPr>
              <a:t>慎重に患者と家族の連続写真を依頼する</a:t>
            </a:r>
            <a:endParaRPr kumimoji="1" lang="en-US" altLang="ja-JP" sz="1800" dirty="0">
              <a:solidFill>
                <a:schemeClr val="tx1"/>
              </a:solidFill>
              <a:latin typeface="+mn-ea"/>
            </a:endParaRPr>
          </a:p>
          <a:p>
            <a:pPr marL="342900" indent="-342900">
              <a:lnSpc>
                <a:spcPct val="150000"/>
              </a:lnSpc>
              <a:buFont typeface="Wingdings" panose="05000000000000000000" pitchFamily="2" charset="2"/>
              <a:buChar char="p"/>
            </a:pPr>
            <a:r>
              <a:rPr kumimoji="1" lang="ja-JP" altLang="en-US" sz="1800" dirty="0">
                <a:solidFill>
                  <a:schemeClr val="tx1"/>
                </a:solidFill>
                <a:latin typeface="+mn-ea"/>
              </a:rPr>
              <a:t>身体検査を詳細に行う</a:t>
            </a:r>
            <a:endParaRPr kumimoji="1" lang="en-US" altLang="ja-JP" sz="1800" dirty="0">
              <a:solidFill>
                <a:schemeClr val="tx1"/>
              </a:solidFill>
              <a:latin typeface="+mn-ea"/>
            </a:endParaRPr>
          </a:p>
          <a:p>
            <a:pPr marL="342900" indent="-342900">
              <a:lnSpc>
                <a:spcPct val="150000"/>
              </a:lnSpc>
              <a:buFont typeface="Wingdings" panose="05000000000000000000" pitchFamily="2" charset="2"/>
              <a:buChar char="p"/>
            </a:pPr>
            <a:r>
              <a:rPr kumimoji="1" lang="ja-JP" altLang="en-US" sz="1800" dirty="0">
                <a:solidFill>
                  <a:schemeClr val="tx1"/>
                </a:solidFill>
                <a:latin typeface="+mn-ea"/>
              </a:rPr>
              <a:t>皮下脂肪の減少を記録する</a:t>
            </a:r>
            <a:endParaRPr kumimoji="1" lang="en-US" altLang="ja-JP" sz="1800" dirty="0">
              <a:solidFill>
                <a:schemeClr val="tx1"/>
              </a:solidFill>
              <a:latin typeface="+mn-ea"/>
            </a:endParaRPr>
          </a:p>
          <a:p>
            <a:pPr marL="342900" indent="-342900">
              <a:lnSpc>
                <a:spcPct val="150000"/>
              </a:lnSpc>
              <a:buFont typeface="Wingdings" panose="05000000000000000000" pitchFamily="2" charset="2"/>
              <a:buChar char="p"/>
            </a:pPr>
            <a:r>
              <a:rPr kumimoji="1" lang="ja-JP" altLang="en-US" sz="1800" dirty="0">
                <a:solidFill>
                  <a:schemeClr val="tx1"/>
                </a:solidFill>
                <a:latin typeface="+mn-ea"/>
              </a:rPr>
              <a:t>皮下脂肪（例えば、前ももの皮下脂肪）を測定する</a:t>
            </a:r>
            <a:endParaRPr kumimoji="1" lang="en-US" altLang="ja-JP" sz="1800" dirty="0">
              <a:solidFill>
                <a:schemeClr val="tx1"/>
              </a:solidFill>
              <a:latin typeface="+mn-ea"/>
            </a:endParaRPr>
          </a:p>
          <a:p>
            <a:pPr marL="342900" indent="-342900">
              <a:lnSpc>
                <a:spcPct val="150000"/>
              </a:lnSpc>
              <a:buFont typeface="Wingdings" panose="05000000000000000000" pitchFamily="2" charset="2"/>
              <a:buChar char="p"/>
            </a:pPr>
            <a:r>
              <a:rPr kumimoji="1" lang="ja-JP" altLang="en-US" sz="1800" dirty="0">
                <a:solidFill>
                  <a:schemeClr val="tx1"/>
                </a:solidFill>
                <a:latin typeface="+mn-ea"/>
              </a:rPr>
              <a:t>脂肪減少を記録するために</a:t>
            </a:r>
            <a:r>
              <a:rPr kumimoji="1" lang="en-US" altLang="ja-JP" sz="1800" dirty="0">
                <a:solidFill>
                  <a:schemeClr val="tx1"/>
                </a:solidFill>
                <a:latin typeface="+mn-ea"/>
              </a:rPr>
              <a:t>DXA</a:t>
            </a:r>
            <a:r>
              <a:rPr kumimoji="1" lang="ja-JP" altLang="en-US" sz="1800" dirty="0">
                <a:solidFill>
                  <a:schemeClr val="tx1"/>
                </a:solidFill>
                <a:latin typeface="+mn-ea"/>
              </a:rPr>
              <a:t>スキャンまたは</a:t>
            </a:r>
            <a:r>
              <a:rPr kumimoji="1" lang="en-US" altLang="ja-JP" sz="1800" dirty="0">
                <a:solidFill>
                  <a:schemeClr val="tx1"/>
                </a:solidFill>
                <a:latin typeface="+mn-ea"/>
              </a:rPr>
              <a:t>MRI</a:t>
            </a:r>
            <a:r>
              <a:rPr kumimoji="1" lang="ja-JP" altLang="en-US" sz="1800" dirty="0">
                <a:solidFill>
                  <a:schemeClr val="tx1"/>
                </a:solidFill>
                <a:latin typeface="+mn-ea"/>
              </a:rPr>
              <a:t>検査（</a:t>
            </a:r>
            <a:r>
              <a:rPr kumimoji="1" lang="en-US" altLang="ja-JP" sz="1800" dirty="0">
                <a:solidFill>
                  <a:schemeClr val="tx1"/>
                </a:solidFill>
                <a:latin typeface="+mn-ea"/>
              </a:rPr>
              <a:t>DXA</a:t>
            </a:r>
            <a:r>
              <a:rPr kumimoji="1" lang="ja-JP" altLang="en-US" sz="1800" dirty="0">
                <a:solidFill>
                  <a:schemeClr val="tx1"/>
                </a:solidFill>
                <a:latin typeface="+mn-ea"/>
              </a:rPr>
              <a:t>スキャンが望ましい）を検討する</a:t>
            </a:r>
            <a:endParaRPr kumimoji="1" lang="en-US" altLang="ja-JP" sz="1800" dirty="0">
              <a:solidFill>
                <a:schemeClr val="tx1"/>
              </a:solidFill>
              <a:latin typeface="+mn-ea"/>
            </a:endParaRPr>
          </a:p>
          <a:p>
            <a:pPr marL="342900" indent="-342900">
              <a:lnSpc>
                <a:spcPct val="150000"/>
              </a:lnSpc>
              <a:buFont typeface="Wingdings" panose="05000000000000000000" pitchFamily="2" charset="2"/>
              <a:buChar char="p"/>
            </a:pPr>
            <a:r>
              <a:rPr kumimoji="1" lang="ja-JP" altLang="en-US" sz="1800" dirty="0">
                <a:solidFill>
                  <a:schemeClr val="tx1"/>
                </a:solidFill>
                <a:latin typeface="+mn-ea"/>
              </a:rPr>
              <a:t>インスリン抵抗性の兆候に注意する</a:t>
            </a:r>
            <a:endParaRPr kumimoji="1" lang="en-US" altLang="ja-JP" sz="1800" dirty="0">
              <a:solidFill>
                <a:schemeClr val="tx1"/>
              </a:solidFill>
              <a:latin typeface="+mn-ea"/>
            </a:endParaRPr>
          </a:p>
          <a:p>
            <a:pPr marL="342900" indent="-342900">
              <a:lnSpc>
                <a:spcPct val="150000"/>
              </a:lnSpc>
              <a:buFont typeface="Wingdings" panose="05000000000000000000" pitchFamily="2" charset="2"/>
              <a:buChar char="p"/>
            </a:pPr>
            <a:r>
              <a:rPr kumimoji="1" lang="ja-JP" altLang="en-US" sz="1800" dirty="0">
                <a:solidFill>
                  <a:schemeClr val="tx1"/>
                </a:solidFill>
                <a:latin typeface="+mn-ea"/>
              </a:rPr>
              <a:t>代謝疾患や臓器異常を検出するために定期検査を依頼する</a:t>
            </a:r>
            <a:endParaRPr kumimoji="1" lang="en-US" altLang="ja-JP" sz="1800" dirty="0">
              <a:solidFill>
                <a:schemeClr val="tx1"/>
              </a:solidFill>
              <a:latin typeface="+mn-ea"/>
            </a:endParaRPr>
          </a:p>
          <a:p>
            <a:pPr marL="342900" indent="-342900">
              <a:lnSpc>
                <a:spcPct val="150000"/>
              </a:lnSpc>
              <a:buFont typeface="Wingdings" panose="05000000000000000000" pitchFamily="2" charset="2"/>
              <a:buChar char="p"/>
            </a:pPr>
            <a:r>
              <a:rPr kumimoji="1" lang="ja-JP" altLang="en-US" sz="1800" dirty="0">
                <a:solidFill>
                  <a:schemeClr val="tx1"/>
                </a:solidFill>
                <a:latin typeface="+mn-ea"/>
              </a:rPr>
              <a:t>血中レプチン濃度を測定する（脂肪萎縮症の確定診断には至らないが、助けになる）</a:t>
            </a:r>
            <a:endParaRPr kumimoji="1" lang="en-US" altLang="ja-JP" sz="1800" dirty="0">
              <a:solidFill>
                <a:schemeClr val="tx1"/>
              </a:solidFill>
              <a:latin typeface="+mn-ea"/>
            </a:endParaRPr>
          </a:p>
          <a:p>
            <a:pPr marL="342900" indent="-342900">
              <a:lnSpc>
                <a:spcPct val="150000"/>
              </a:lnSpc>
              <a:buFont typeface="Wingdings" panose="05000000000000000000" pitchFamily="2" charset="2"/>
              <a:buChar char="p"/>
            </a:pPr>
            <a:r>
              <a:rPr kumimoji="1" lang="ja-JP" altLang="en-US" sz="1800" dirty="0">
                <a:solidFill>
                  <a:schemeClr val="tx1"/>
                </a:solidFill>
                <a:latin typeface="+mn-ea"/>
              </a:rPr>
              <a:t>臨床所見に基づいて遺伝子検査を依頼する</a:t>
            </a:r>
            <a:endParaRPr kumimoji="1" lang="en-US" altLang="ja-JP" sz="1050" dirty="0">
              <a:solidFill>
                <a:schemeClr val="tx1"/>
              </a:solidFill>
              <a:latin typeface="+mn-ea"/>
            </a:endParaRPr>
          </a:p>
        </p:txBody>
      </p:sp>
      <p:sp>
        <p:nvSpPr>
          <p:cNvPr id="6" name="テキスト ボックス 5">
            <a:extLst>
              <a:ext uri="{FF2B5EF4-FFF2-40B4-BE49-F238E27FC236}">
                <a16:creationId xmlns:a16="http://schemas.microsoft.com/office/drawing/2014/main" id="{66C9057F-5079-3526-E901-F6E36C2B2AF6}"/>
              </a:ext>
            </a:extLst>
          </p:cNvPr>
          <p:cNvSpPr txBox="1"/>
          <p:nvPr/>
        </p:nvSpPr>
        <p:spPr>
          <a:xfrm>
            <a:off x="874713" y="1426832"/>
            <a:ext cx="2389025" cy="400110"/>
          </a:xfrm>
          <a:prstGeom prst="rect">
            <a:avLst/>
          </a:prstGeom>
          <a:noFill/>
        </p:spPr>
        <p:txBody>
          <a:bodyPr wrap="square">
            <a:spAutoFit/>
          </a:bodyPr>
          <a:lstStyle/>
          <a:p>
            <a:r>
              <a:rPr kumimoji="1" lang="ja-JP" altLang="en-US" sz="2000" b="1" dirty="0">
                <a:latin typeface="+mn-ea"/>
                <a:ea typeface="+mn-ea"/>
              </a:rPr>
              <a:t>診断チェックリスト</a:t>
            </a:r>
            <a:endParaRPr lang="ja-JP" altLang="en-US" sz="2000" b="1" dirty="0">
              <a:latin typeface="+mn-ea"/>
              <a:ea typeface="+mn-ea"/>
            </a:endParaRPr>
          </a:p>
        </p:txBody>
      </p:sp>
      <p:pic>
        <p:nvPicPr>
          <p:cNvPr id="8" name="図 7"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D21A048B-BFB6-A351-C269-7B267C8B5FCC}"/>
              </a:ext>
            </a:extLst>
          </p:cNvPr>
          <p:cNvPicPr>
            <a:picLocks noChangeAspect="1"/>
          </p:cNvPicPr>
          <p:nvPr/>
        </p:nvPicPr>
        <p:blipFill>
          <a:blip r:embed="rId4" cstate="print">
            <a:extLst>
              <a:ext uri="{28A0092B-C50C-407E-A947-70E740481C1C}">
                <a14:useLocalDpi xmlns:a14="http://schemas.microsoft.com/office/drawing/2010/main" val="0"/>
              </a:ext>
            </a:extLst>
          </a:blip>
          <a:srcRect l="23325" t="9132" r="24467" b="8493"/>
          <a:stretch/>
        </p:blipFill>
        <p:spPr>
          <a:xfrm rot="21257099">
            <a:off x="9168377" y="550747"/>
            <a:ext cx="2535499" cy="3001340"/>
          </a:xfrm>
          <a:prstGeom prst="rect">
            <a:avLst/>
          </a:prstGeom>
        </p:spPr>
      </p:pic>
    </p:spTree>
    <p:extLst>
      <p:ext uri="{BB962C8B-B14F-4D97-AF65-F5344CB8AC3E}">
        <p14:creationId xmlns:p14="http://schemas.microsoft.com/office/powerpoint/2010/main" val="2639000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E3508-6719-FD28-BF75-DFE9499B49F7}"/>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7D245D5C-F086-6B75-DD8B-24D50E311EBA}"/>
              </a:ext>
            </a:extLst>
          </p:cNvPr>
          <p:cNvSpPr>
            <a:spLocks noGrp="1"/>
          </p:cNvSpPr>
          <p:nvPr>
            <p:ph type="title"/>
          </p:nvPr>
        </p:nvSpPr>
        <p:spPr/>
        <p:txBody>
          <a:bodyPr/>
          <a:lstStyle/>
          <a:p>
            <a:r>
              <a:rPr lang="ja-JP" altLang="en-US" sz="2600" b="1" dirty="0">
                <a:latin typeface="+mj-ea"/>
              </a:rPr>
              <a:t>脂肪萎縮症の治療戦略</a:t>
            </a:r>
          </a:p>
        </p:txBody>
      </p:sp>
      <p:sp>
        <p:nvSpPr>
          <p:cNvPr id="3" name="スライド番号プレースホルダー 2">
            <a:extLst>
              <a:ext uri="{FF2B5EF4-FFF2-40B4-BE49-F238E27FC236}">
                <a16:creationId xmlns:a16="http://schemas.microsoft.com/office/drawing/2014/main" id="{F6150573-8F8B-86F2-2E82-E78C02B4DB50}"/>
              </a:ext>
            </a:extLst>
          </p:cNvPr>
          <p:cNvSpPr>
            <a:spLocks noGrp="1"/>
          </p:cNvSpPr>
          <p:nvPr>
            <p:ph type="sldNum" sz="quarter" idx="10"/>
          </p:nvPr>
        </p:nvSpPr>
        <p:spPr/>
        <p:txBody>
          <a:bodyPr/>
          <a:lstStyle/>
          <a:p>
            <a:fld id="{3C22E879-25C1-4BAC-8729-693BB4353F20}" type="slidenum">
              <a:rPr kumimoji="1" lang="ja-JP" altLang="en-US" smtClean="0"/>
              <a:t>24</a:t>
            </a:fld>
            <a:endParaRPr kumimoji="1" lang="ja-JP" altLang="en-US"/>
          </a:p>
        </p:txBody>
      </p:sp>
      <p:sp>
        <p:nvSpPr>
          <p:cNvPr id="2" name="テキスト プレースホルダー 3">
            <a:extLst>
              <a:ext uri="{FF2B5EF4-FFF2-40B4-BE49-F238E27FC236}">
                <a16:creationId xmlns:a16="http://schemas.microsoft.com/office/drawing/2014/main" id="{55093FBC-0B43-0F33-3F08-7CD8C20977E8}"/>
              </a:ext>
            </a:extLst>
          </p:cNvPr>
          <p:cNvSpPr txBox="1">
            <a:spLocks/>
          </p:cNvSpPr>
          <p:nvPr/>
        </p:nvSpPr>
        <p:spPr>
          <a:xfrm>
            <a:off x="695325" y="916016"/>
            <a:ext cx="10801350" cy="1077218"/>
          </a:xfrm>
          <a:prstGeom prst="rect">
            <a:avLst/>
          </a:prstGeom>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脂肪萎縮症に対する根本的治療法は確立されていない</a:t>
            </a:r>
            <a:endParaRPr kumimoji="1" lang="en-US" altLang="ja-JP" sz="2000" i="0" dirty="0">
              <a:latin typeface="+mn-ea"/>
            </a:endParaRPr>
          </a:p>
          <a:p>
            <a:pPr>
              <a:buClr>
                <a:srgbClr val="BC136B"/>
              </a:buClr>
              <a:buFont typeface="Wingdings" panose="05000000000000000000" pitchFamily="2" charset="2"/>
              <a:buChar char="l"/>
            </a:pPr>
            <a:r>
              <a:rPr kumimoji="1" lang="ja-JP" altLang="en-US" sz="2000" i="0" dirty="0">
                <a:latin typeface="+mn-ea"/>
              </a:rPr>
              <a:t>現在の脂肪萎縮症の治療では、脂肪萎縮症の合併症を予防または改善するために、食事療法、運動療法を基本とし、必要に応じて薬物療法が行われる</a:t>
            </a:r>
          </a:p>
        </p:txBody>
      </p:sp>
      <p:sp>
        <p:nvSpPr>
          <p:cNvPr id="10" name="テキスト ボックス 9">
            <a:extLst>
              <a:ext uri="{FF2B5EF4-FFF2-40B4-BE49-F238E27FC236}">
                <a16:creationId xmlns:a16="http://schemas.microsoft.com/office/drawing/2014/main" id="{16F32BE4-1204-C4CC-C288-E5133AC84A5F}"/>
              </a:ext>
            </a:extLst>
          </p:cNvPr>
          <p:cNvSpPr txBox="1"/>
          <p:nvPr/>
        </p:nvSpPr>
        <p:spPr>
          <a:xfrm>
            <a:off x="7781926" y="6565612"/>
            <a:ext cx="3724274" cy="292388"/>
          </a:xfrm>
          <a:prstGeom prst="rect">
            <a:avLst/>
          </a:prstGeom>
          <a:noFill/>
        </p:spPr>
        <p:txBody>
          <a:bodyPr wrap="square" lIns="0" tIns="0" rIns="0" anchor="b">
            <a:spAutoFit/>
          </a:bodyPr>
          <a:lstStyle/>
          <a:p>
            <a:pPr marL="131763" indent="-131763" algn="l">
              <a:buFont typeface="+mj-lt"/>
              <a:buAutoNum type="arabicPeriod"/>
            </a:pPr>
            <a:r>
              <a:rPr lang="en-US" altLang="ja-JP" sz="800" b="0" i="0" dirty="0" err="1">
                <a:solidFill>
                  <a:srgbClr val="212121"/>
                </a:solidFill>
                <a:effectLst/>
                <a:latin typeface="+mn-ea"/>
                <a:ea typeface="+mn-ea"/>
              </a:rPr>
              <a:t>Fourman</a:t>
            </a:r>
            <a:r>
              <a:rPr lang="en-US" altLang="ja-JP" sz="800" b="0" i="0" dirty="0">
                <a:solidFill>
                  <a:srgbClr val="212121"/>
                </a:solidFill>
                <a:effectLst/>
                <a:latin typeface="+mn-ea"/>
                <a:ea typeface="+mn-ea"/>
              </a:rPr>
              <a:t> LT, et al. Front Endocrinol</a:t>
            </a:r>
            <a:r>
              <a:rPr lang="ja-JP" altLang="en-US" sz="800" b="0" i="0" dirty="0">
                <a:solidFill>
                  <a:srgbClr val="212121"/>
                </a:solidFill>
                <a:effectLst/>
                <a:latin typeface="+mn-ea"/>
                <a:ea typeface="+mn-ea"/>
              </a:rPr>
              <a:t>（</a:t>
            </a:r>
            <a:r>
              <a:rPr lang="en-US" altLang="ja-JP" sz="800" b="0" i="0" dirty="0">
                <a:solidFill>
                  <a:srgbClr val="212121"/>
                </a:solidFill>
                <a:effectLst/>
                <a:latin typeface="+mn-ea"/>
                <a:ea typeface="+mn-ea"/>
              </a:rPr>
              <a:t>Lausanne.</a:t>
            </a:r>
            <a:r>
              <a:rPr lang="ja-JP" altLang="en-US" sz="800" b="0" i="0" dirty="0">
                <a:solidFill>
                  <a:srgbClr val="212121"/>
                </a:solidFill>
                <a:effectLst/>
                <a:latin typeface="+mn-ea"/>
                <a:ea typeface="+mn-ea"/>
              </a:rPr>
              <a:t>）</a:t>
            </a:r>
            <a:r>
              <a:rPr lang="en-US" altLang="ja-JP" sz="800" b="0" i="0" dirty="0">
                <a:solidFill>
                  <a:srgbClr val="212121"/>
                </a:solidFill>
                <a:effectLst/>
                <a:latin typeface="+mn-ea"/>
                <a:ea typeface="+mn-ea"/>
              </a:rPr>
              <a:t>2024; 15: 1383318.</a:t>
            </a:r>
          </a:p>
          <a:p>
            <a:pPr marL="131763" indent="-131763">
              <a:buFont typeface="+mj-lt"/>
              <a:buAutoNum type="arabicPeriod"/>
            </a:pPr>
            <a:r>
              <a:rPr lang="ja-JP" altLang="en-US" sz="800" b="0" i="0" dirty="0">
                <a:solidFill>
                  <a:srgbClr val="212121"/>
                </a:solidFill>
                <a:effectLst/>
                <a:latin typeface="+mn-ea"/>
                <a:ea typeface="+mn-ea"/>
              </a:rPr>
              <a:t>日本内分泌学会雑誌</a:t>
            </a:r>
            <a:r>
              <a:rPr lang="en-US" altLang="ja-JP" sz="800" b="0" i="0" dirty="0">
                <a:solidFill>
                  <a:srgbClr val="212121"/>
                </a:solidFill>
                <a:effectLst/>
                <a:latin typeface="+mn-ea"/>
                <a:ea typeface="+mn-ea"/>
              </a:rPr>
              <a:t>Vol. 94 Suppl. September 2018</a:t>
            </a:r>
          </a:p>
        </p:txBody>
      </p:sp>
      <p:sp>
        <p:nvSpPr>
          <p:cNvPr id="5" name="テキスト ボックス 4">
            <a:extLst>
              <a:ext uri="{FF2B5EF4-FFF2-40B4-BE49-F238E27FC236}">
                <a16:creationId xmlns:a16="http://schemas.microsoft.com/office/drawing/2014/main" id="{ED5B70ED-18CE-E24A-8FBC-2F3B5C2E9CFC}"/>
              </a:ext>
            </a:extLst>
          </p:cNvPr>
          <p:cNvSpPr txBox="1"/>
          <p:nvPr/>
        </p:nvSpPr>
        <p:spPr>
          <a:xfrm>
            <a:off x="703541" y="6067911"/>
            <a:ext cx="5145961" cy="253916"/>
          </a:xfrm>
          <a:prstGeom prst="rect">
            <a:avLst/>
          </a:prstGeom>
          <a:noFill/>
        </p:spPr>
        <p:txBody>
          <a:bodyPr wrap="none">
            <a:spAutoFit/>
          </a:bodyPr>
          <a:lstStyle/>
          <a:p>
            <a:pPr defTabSz="457200" eaLnBrk="1" fontAlgn="auto" hangingPunct="1">
              <a:spcBef>
                <a:spcPts val="0"/>
              </a:spcBef>
              <a:spcAft>
                <a:spcPts val="0"/>
              </a:spcAft>
            </a:pPr>
            <a:r>
              <a:rPr kumimoji="0" lang="en-US" altLang="ja-JP" sz="1050" dirty="0">
                <a:solidFill>
                  <a:srgbClr val="1B1B1B"/>
                </a:solidFill>
                <a:latin typeface="+mn-ea"/>
                <a:ea typeface="+mn-ea"/>
              </a:rPr>
              <a:t>MCT</a:t>
            </a:r>
            <a:r>
              <a:rPr kumimoji="0" lang="ja-JP" altLang="en-US" sz="1050" dirty="0">
                <a:solidFill>
                  <a:srgbClr val="1B1B1B"/>
                </a:solidFill>
                <a:latin typeface="+mn-ea"/>
                <a:ea typeface="+mn-ea"/>
              </a:rPr>
              <a:t>：</a:t>
            </a:r>
            <a:r>
              <a:rPr kumimoji="0" lang="en-US" altLang="ja-JP" sz="1050" dirty="0">
                <a:solidFill>
                  <a:srgbClr val="1B1B1B"/>
                </a:solidFill>
                <a:latin typeface="+mn-ea"/>
                <a:ea typeface="+mn-ea"/>
              </a:rPr>
              <a:t>medium-chain triglycerides</a:t>
            </a:r>
            <a:r>
              <a:rPr kumimoji="0" lang="ja-JP" altLang="en-US" sz="1050" dirty="0">
                <a:solidFill>
                  <a:srgbClr val="1B1B1B"/>
                </a:solidFill>
                <a:latin typeface="+mn-ea"/>
                <a:ea typeface="+mn-ea"/>
              </a:rPr>
              <a:t>、</a:t>
            </a:r>
            <a:r>
              <a:rPr kumimoji="0" lang="en-US" altLang="ja-JP" sz="1050" dirty="0">
                <a:solidFill>
                  <a:srgbClr val="1B1B1B"/>
                </a:solidFill>
                <a:latin typeface="+mn-ea"/>
                <a:ea typeface="+mn-ea"/>
              </a:rPr>
              <a:t>SGLT2</a:t>
            </a:r>
            <a:r>
              <a:rPr kumimoji="0" lang="ja-JP" altLang="en-US" sz="1050" dirty="0">
                <a:solidFill>
                  <a:srgbClr val="1B1B1B"/>
                </a:solidFill>
                <a:latin typeface="+mn-ea"/>
                <a:ea typeface="+mn-ea"/>
              </a:rPr>
              <a:t>：</a:t>
            </a:r>
            <a:r>
              <a:rPr kumimoji="0" lang="en-US" altLang="ja-JP" sz="1050" dirty="0">
                <a:solidFill>
                  <a:srgbClr val="1B1B1B"/>
                </a:solidFill>
                <a:latin typeface="+mn-ea"/>
                <a:ea typeface="+mn-ea"/>
              </a:rPr>
              <a:t>sodium-glucose cotransporter-2</a:t>
            </a:r>
          </a:p>
        </p:txBody>
      </p:sp>
      <p:grpSp>
        <p:nvGrpSpPr>
          <p:cNvPr id="11" name="グループ化 10">
            <a:extLst>
              <a:ext uri="{FF2B5EF4-FFF2-40B4-BE49-F238E27FC236}">
                <a16:creationId xmlns:a16="http://schemas.microsoft.com/office/drawing/2014/main" id="{781B661A-3708-76E1-E06E-34C7D34726D9}"/>
              </a:ext>
            </a:extLst>
          </p:cNvPr>
          <p:cNvGrpSpPr/>
          <p:nvPr/>
        </p:nvGrpSpPr>
        <p:grpSpPr>
          <a:xfrm>
            <a:off x="884987" y="2088000"/>
            <a:ext cx="10777234" cy="3877973"/>
            <a:chOff x="884987" y="2088000"/>
            <a:chExt cx="10777234" cy="3877973"/>
          </a:xfrm>
        </p:grpSpPr>
        <p:grpSp>
          <p:nvGrpSpPr>
            <p:cNvPr id="9" name="グループ化 8">
              <a:extLst>
                <a:ext uri="{FF2B5EF4-FFF2-40B4-BE49-F238E27FC236}">
                  <a16:creationId xmlns:a16="http://schemas.microsoft.com/office/drawing/2014/main" id="{A7F58B40-4DF7-33D7-AB34-77CE70DF0FDF}"/>
                </a:ext>
              </a:extLst>
            </p:cNvPr>
            <p:cNvGrpSpPr/>
            <p:nvPr/>
          </p:nvGrpSpPr>
          <p:grpSpPr>
            <a:xfrm>
              <a:off x="884987" y="3873092"/>
              <a:ext cx="10777234" cy="2092881"/>
              <a:chOff x="884987" y="3873092"/>
              <a:chExt cx="10777234" cy="2092881"/>
            </a:xfrm>
          </p:grpSpPr>
          <p:sp>
            <p:nvSpPr>
              <p:cNvPr id="13" name="正方形/長方形 12">
                <a:extLst>
                  <a:ext uri="{FF2B5EF4-FFF2-40B4-BE49-F238E27FC236}">
                    <a16:creationId xmlns:a16="http://schemas.microsoft.com/office/drawing/2014/main" id="{809EC46B-4144-85EF-A519-F18D5E87B84B}"/>
                  </a:ext>
                </a:extLst>
              </p:cNvPr>
              <p:cNvSpPr/>
              <p:nvPr/>
            </p:nvSpPr>
            <p:spPr>
              <a:xfrm>
                <a:off x="884987" y="3873092"/>
                <a:ext cx="2486174" cy="209288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spAutoFit/>
              </a:bodyPr>
              <a:lstStyle/>
              <a:p>
                <a:r>
                  <a:rPr kumimoji="1" lang="ja-JP" altLang="en-US" sz="1800" b="1" dirty="0">
                    <a:solidFill>
                      <a:srgbClr val="BC136B"/>
                    </a:solidFill>
                    <a:latin typeface="+mn-ea"/>
                  </a:rPr>
                  <a:t>食事療法</a:t>
                </a:r>
                <a:r>
                  <a:rPr kumimoji="1" lang="en-US" altLang="ja-JP" sz="1800" b="1" baseline="30000" dirty="0">
                    <a:solidFill>
                      <a:srgbClr val="BC136B"/>
                    </a:solidFill>
                    <a:latin typeface="+mn-ea"/>
                  </a:rPr>
                  <a:t>1</a:t>
                </a:r>
                <a:r>
                  <a:rPr kumimoji="1" lang="ja-JP" altLang="en-US" sz="1800" b="1" baseline="30000" dirty="0">
                    <a:solidFill>
                      <a:srgbClr val="BC136B"/>
                    </a:solidFill>
                    <a:latin typeface="+mn-ea"/>
                  </a:rPr>
                  <a:t>）</a:t>
                </a:r>
                <a:endParaRPr kumimoji="1" lang="en-US" altLang="ja-JP" sz="1800" b="1" baseline="30000" dirty="0">
                  <a:solidFill>
                    <a:srgbClr val="BC136B"/>
                  </a:solidFill>
                  <a:latin typeface="+mn-ea"/>
                </a:endParaRPr>
              </a:p>
              <a:p>
                <a:pPr marL="174625" indent="-174625">
                  <a:buClr>
                    <a:srgbClr val="BC136B"/>
                  </a:buClr>
                  <a:buFont typeface="Arial" panose="020B0604020202020204" pitchFamily="34" charset="0"/>
                  <a:buChar char="•"/>
                </a:pPr>
                <a:r>
                  <a:rPr kumimoji="1" lang="ja-JP" altLang="en-US" sz="1600" dirty="0">
                    <a:solidFill>
                      <a:schemeClr val="tx1"/>
                    </a:solidFill>
                    <a:latin typeface="+mn-ea"/>
                  </a:rPr>
                  <a:t>主要栄養素のバランスの取れた構成</a:t>
                </a:r>
                <a:endParaRPr kumimoji="1" lang="en-US" altLang="ja-JP" sz="1600" dirty="0">
                  <a:solidFill>
                    <a:schemeClr val="tx1"/>
                  </a:solidFill>
                  <a:latin typeface="+mn-ea"/>
                </a:endParaRPr>
              </a:p>
              <a:p>
                <a:pPr marL="174625" indent="-174625">
                  <a:buClr>
                    <a:srgbClr val="BC136B"/>
                  </a:buClr>
                  <a:buFont typeface="Arial" panose="020B0604020202020204" pitchFamily="34" charset="0"/>
                  <a:buChar char="•"/>
                </a:pPr>
                <a:r>
                  <a:rPr kumimoji="1" lang="ja-JP" altLang="en-US" sz="1600" dirty="0">
                    <a:solidFill>
                      <a:schemeClr val="tx1"/>
                    </a:solidFill>
                    <a:latin typeface="+mn-ea"/>
                  </a:rPr>
                  <a:t>低カロリーの食事</a:t>
                </a:r>
                <a:endParaRPr kumimoji="1" lang="en-US" altLang="ja-JP" sz="1600" dirty="0">
                  <a:solidFill>
                    <a:schemeClr val="tx1"/>
                  </a:solidFill>
                  <a:latin typeface="+mn-ea"/>
                </a:endParaRPr>
              </a:p>
              <a:p>
                <a:pPr marL="174625" indent="-174625">
                  <a:buClr>
                    <a:srgbClr val="BC136B"/>
                  </a:buClr>
                  <a:buFont typeface="Arial" panose="020B0604020202020204" pitchFamily="34" charset="0"/>
                  <a:buChar char="•"/>
                </a:pPr>
                <a:r>
                  <a:rPr kumimoji="1" lang="ja-JP" altLang="en-US" sz="1600" dirty="0">
                    <a:solidFill>
                      <a:schemeClr val="tx1"/>
                    </a:solidFill>
                    <a:latin typeface="+mn-ea"/>
                  </a:rPr>
                  <a:t>超低脂肪の食事</a:t>
                </a:r>
                <a:endParaRPr kumimoji="1" lang="en-US" altLang="ja-JP" sz="1600" dirty="0">
                  <a:solidFill>
                    <a:schemeClr val="tx1"/>
                  </a:solidFill>
                  <a:latin typeface="+mn-ea"/>
                </a:endParaRPr>
              </a:p>
              <a:p>
                <a:pPr marL="174625" indent="-174625">
                  <a:buClr>
                    <a:srgbClr val="BC136B"/>
                  </a:buClr>
                  <a:buFont typeface="Arial" panose="020B0604020202020204" pitchFamily="34" charset="0"/>
                  <a:buChar char="•"/>
                </a:pPr>
                <a:r>
                  <a:rPr kumimoji="1" lang="ja-JP" altLang="en-US" sz="1600" dirty="0">
                    <a:solidFill>
                      <a:schemeClr val="tx1"/>
                    </a:solidFill>
                    <a:latin typeface="+mn-ea"/>
                  </a:rPr>
                  <a:t>子どもの場合には食べ</a:t>
                </a:r>
                <a:br>
                  <a:rPr kumimoji="1" lang="en-US" altLang="ja-JP" sz="1600" dirty="0">
                    <a:solidFill>
                      <a:schemeClr val="tx1"/>
                    </a:solidFill>
                    <a:latin typeface="+mn-ea"/>
                  </a:rPr>
                </a:br>
                <a:r>
                  <a:rPr kumimoji="1" lang="ja-JP" altLang="en-US" sz="1600" dirty="0">
                    <a:solidFill>
                      <a:schemeClr val="tx1"/>
                    </a:solidFill>
                    <a:latin typeface="+mn-ea"/>
                  </a:rPr>
                  <a:t>過ぎを避ける</a:t>
                </a:r>
                <a:endParaRPr kumimoji="1" lang="en-US" altLang="ja-JP" sz="1600" dirty="0">
                  <a:solidFill>
                    <a:schemeClr val="tx1"/>
                  </a:solidFill>
                  <a:latin typeface="+mn-ea"/>
                </a:endParaRPr>
              </a:p>
              <a:p>
                <a:pPr marL="174625" indent="-174625">
                  <a:buClr>
                    <a:srgbClr val="BC136B"/>
                  </a:buClr>
                  <a:buFont typeface="Arial" panose="020B0604020202020204" pitchFamily="34" charset="0"/>
                  <a:buChar char="•"/>
                </a:pPr>
                <a:r>
                  <a:rPr kumimoji="1" lang="en-US" altLang="ja-JP" sz="1600" dirty="0">
                    <a:solidFill>
                      <a:schemeClr val="tx1"/>
                    </a:solidFill>
                    <a:latin typeface="+mn-ea"/>
                  </a:rPr>
                  <a:t>MCT</a:t>
                </a:r>
                <a:r>
                  <a:rPr kumimoji="1" lang="ja-JP" altLang="en-US" sz="1600" dirty="0">
                    <a:solidFill>
                      <a:schemeClr val="tx1"/>
                    </a:solidFill>
                    <a:latin typeface="+mn-ea"/>
                  </a:rPr>
                  <a:t>配合ミルク（乳児）</a:t>
                </a:r>
              </a:p>
            </p:txBody>
          </p:sp>
          <p:sp>
            <p:nvSpPr>
              <p:cNvPr id="14" name="正方形/長方形 13">
                <a:extLst>
                  <a:ext uri="{FF2B5EF4-FFF2-40B4-BE49-F238E27FC236}">
                    <a16:creationId xmlns:a16="http://schemas.microsoft.com/office/drawing/2014/main" id="{CDC285D7-42D2-34C5-AAB3-19FD13E1CCDC}"/>
                  </a:ext>
                </a:extLst>
              </p:cNvPr>
              <p:cNvSpPr/>
              <p:nvPr/>
            </p:nvSpPr>
            <p:spPr>
              <a:xfrm>
                <a:off x="3579996" y="3873092"/>
                <a:ext cx="2412000" cy="13542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spAutoFit/>
              </a:bodyPr>
              <a:lstStyle/>
              <a:p>
                <a:pPr marL="174625" indent="-174625"/>
                <a:r>
                  <a:rPr kumimoji="1" lang="ja-JP" altLang="en-US" sz="1800" b="1" dirty="0">
                    <a:solidFill>
                      <a:srgbClr val="BC136B"/>
                    </a:solidFill>
                    <a:latin typeface="+mn-ea"/>
                  </a:rPr>
                  <a:t>運動療法</a:t>
                </a:r>
                <a:r>
                  <a:rPr kumimoji="1" lang="en-US" altLang="ja-JP" sz="1800" b="1" baseline="30000" dirty="0">
                    <a:solidFill>
                      <a:srgbClr val="BC136B"/>
                    </a:solidFill>
                    <a:latin typeface="+mn-ea"/>
                  </a:rPr>
                  <a:t>1</a:t>
                </a:r>
                <a:r>
                  <a:rPr kumimoji="1" lang="ja-JP" altLang="en-US" sz="1800" b="1" baseline="30000" dirty="0">
                    <a:solidFill>
                      <a:srgbClr val="BC136B"/>
                    </a:solidFill>
                    <a:latin typeface="+mn-ea"/>
                  </a:rPr>
                  <a:t>）</a:t>
                </a:r>
                <a:endParaRPr kumimoji="1" lang="en-US" altLang="ja-JP" sz="1800" b="1" baseline="30000" dirty="0">
                  <a:solidFill>
                    <a:srgbClr val="BC136B"/>
                  </a:solidFill>
                  <a:latin typeface="+mn-ea"/>
                </a:endParaRPr>
              </a:p>
              <a:p>
                <a:pPr marL="174625" indent="-174625">
                  <a:buClr>
                    <a:srgbClr val="BC136B"/>
                  </a:buClr>
                  <a:buFont typeface="Arial" panose="020B0604020202020204" pitchFamily="34" charset="0"/>
                  <a:buChar char="•"/>
                </a:pPr>
                <a:r>
                  <a:rPr kumimoji="1" lang="ja-JP" altLang="en-US" sz="1600" dirty="0">
                    <a:solidFill>
                      <a:schemeClr val="tx1"/>
                    </a:solidFill>
                    <a:latin typeface="+mn-ea"/>
                  </a:rPr>
                  <a:t>特定の禁忌がない限り、身体運動を行う</a:t>
                </a:r>
                <a:endParaRPr kumimoji="1" lang="en-US" altLang="ja-JP" sz="1600" dirty="0">
                  <a:solidFill>
                    <a:schemeClr val="tx1"/>
                  </a:solidFill>
                  <a:latin typeface="+mn-ea"/>
                </a:endParaRPr>
              </a:p>
              <a:p>
                <a:pPr marL="174625" indent="-174625">
                  <a:buClr>
                    <a:srgbClr val="BC136B"/>
                  </a:buClr>
                  <a:buFont typeface="Arial" panose="020B0604020202020204" pitchFamily="34" charset="0"/>
                  <a:buChar char="•"/>
                </a:pPr>
                <a:r>
                  <a:rPr kumimoji="1" lang="ja-JP" altLang="en-US" sz="1600" dirty="0">
                    <a:solidFill>
                      <a:schemeClr val="tx1"/>
                    </a:solidFill>
                    <a:latin typeface="+mn-ea"/>
                  </a:rPr>
                  <a:t>運動療法を開始する前には心臓学的評価を行う</a:t>
                </a:r>
              </a:p>
            </p:txBody>
          </p:sp>
          <p:sp>
            <p:nvSpPr>
              <p:cNvPr id="15" name="正方形/長方形 14">
                <a:extLst>
                  <a:ext uri="{FF2B5EF4-FFF2-40B4-BE49-F238E27FC236}">
                    <a16:creationId xmlns:a16="http://schemas.microsoft.com/office/drawing/2014/main" id="{DB45D621-1D8F-0853-7D3F-404DD23B086F}"/>
                  </a:ext>
                </a:extLst>
              </p:cNvPr>
              <p:cNvSpPr/>
              <p:nvPr/>
            </p:nvSpPr>
            <p:spPr>
              <a:xfrm>
                <a:off x="6250784" y="3873092"/>
                <a:ext cx="2412000" cy="160043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spAutoFit/>
              </a:bodyPr>
              <a:lstStyle/>
              <a:p>
                <a:r>
                  <a:rPr kumimoji="1" lang="zh-TW" altLang="en-US" sz="1800" b="1" dirty="0">
                    <a:solidFill>
                      <a:srgbClr val="BC136B"/>
                    </a:solidFill>
                    <a:latin typeface="+mn-ea"/>
                  </a:rPr>
                  <a:t>薬物療法　糖</a:t>
                </a:r>
                <a:r>
                  <a:rPr kumimoji="1" lang="ja-JP" altLang="en-US" sz="1800" b="1" dirty="0">
                    <a:solidFill>
                      <a:srgbClr val="BC136B"/>
                    </a:solidFill>
                    <a:latin typeface="+mn-ea"/>
                  </a:rPr>
                  <a:t>尿病</a:t>
                </a:r>
                <a:r>
                  <a:rPr kumimoji="1" lang="en-US" altLang="ja-JP" sz="1800" b="1" baseline="30000" dirty="0">
                    <a:solidFill>
                      <a:srgbClr val="BC136B"/>
                    </a:solidFill>
                    <a:latin typeface="+mn-ea"/>
                  </a:rPr>
                  <a:t>1</a:t>
                </a:r>
                <a:r>
                  <a:rPr kumimoji="1" lang="ja-JP" altLang="en-US" sz="1800" b="1" baseline="30000" dirty="0">
                    <a:solidFill>
                      <a:srgbClr val="BC136B"/>
                    </a:solidFill>
                    <a:latin typeface="+mn-ea"/>
                  </a:rPr>
                  <a:t>）</a:t>
                </a:r>
                <a:endParaRPr kumimoji="1" lang="en-US" altLang="ja-JP" sz="1800" b="1" baseline="30000" dirty="0">
                  <a:solidFill>
                    <a:srgbClr val="BC136B"/>
                  </a:solidFill>
                  <a:latin typeface="+mn-ea"/>
                </a:endParaRPr>
              </a:p>
              <a:p>
                <a:pPr marL="174625" indent="-174625">
                  <a:buClr>
                    <a:srgbClr val="BC136B"/>
                  </a:buClr>
                  <a:buFont typeface="Arial" panose="020B0604020202020204" pitchFamily="34" charset="0"/>
                  <a:buChar char="•"/>
                </a:pPr>
                <a:r>
                  <a:rPr kumimoji="1" lang="ja-JP" altLang="en-US" sz="1600" dirty="0">
                    <a:solidFill>
                      <a:schemeClr val="tx1"/>
                    </a:solidFill>
                    <a:latin typeface="+mn-ea"/>
                  </a:rPr>
                  <a:t>メトホルミン</a:t>
                </a:r>
                <a:endParaRPr kumimoji="1" lang="en-US" altLang="ja-JP" sz="1600" dirty="0">
                  <a:solidFill>
                    <a:schemeClr val="tx1"/>
                  </a:solidFill>
                  <a:latin typeface="+mn-ea"/>
                </a:endParaRPr>
              </a:p>
              <a:p>
                <a:pPr marL="174625" indent="-174625">
                  <a:buClr>
                    <a:srgbClr val="BC136B"/>
                  </a:buClr>
                  <a:buFont typeface="Arial" panose="020B0604020202020204" pitchFamily="34" charset="0"/>
                  <a:buChar char="•"/>
                </a:pPr>
                <a:r>
                  <a:rPr kumimoji="1" lang="ja-JP" altLang="en-US" sz="1600" dirty="0">
                    <a:solidFill>
                      <a:schemeClr val="tx1"/>
                    </a:solidFill>
                    <a:latin typeface="+mn-ea"/>
                  </a:rPr>
                  <a:t>インスリン</a:t>
                </a:r>
                <a:endParaRPr kumimoji="1" lang="en-US" altLang="ja-JP" sz="1600" dirty="0">
                  <a:solidFill>
                    <a:schemeClr val="tx1"/>
                  </a:solidFill>
                  <a:latin typeface="+mn-ea"/>
                </a:endParaRPr>
              </a:p>
              <a:p>
                <a:pPr marL="174625" indent="-174625">
                  <a:buClr>
                    <a:srgbClr val="BC136B"/>
                  </a:buClr>
                  <a:buFont typeface="Arial" panose="020B0604020202020204" pitchFamily="34" charset="0"/>
                  <a:buChar char="•"/>
                </a:pPr>
                <a:r>
                  <a:rPr kumimoji="1" lang="ja-JP" altLang="en-US" sz="1600" dirty="0">
                    <a:solidFill>
                      <a:schemeClr val="tx1"/>
                    </a:solidFill>
                    <a:latin typeface="+mn-ea"/>
                  </a:rPr>
                  <a:t>チアゾリジン薬</a:t>
                </a:r>
                <a:endParaRPr kumimoji="1" lang="en-US" altLang="ja-JP" sz="1600" dirty="0">
                  <a:solidFill>
                    <a:schemeClr val="tx1"/>
                  </a:solidFill>
                  <a:latin typeface="+mn-ea"/>
                </a:endParaRPr>
              </a:p>
              <a:p>
                <a:pPr marL="174625" indent="-174625">
                  <a:buClr>
                    <a:srgbClr val="BC136B"/>
                  </a:buClr>
                  <a:buFont typeface="Arial" panose="020B0604020202020204" pitchFamily="34" charset="0"/>
                  <a:buChar char="•"/>
                </a:pPr>
                <a:r>
                  <a:rPr kumimoji="1" lang="en-US" altLang="ja-JP" sz="1600" dirty="0">
                    <a:solidFill>
                      <a:schemeClr val="tx1"/>
                    </a:solidFill>
                    <a:latin typeface="+mn-ea"/>
                  </a:rPr>
                  <a:t>SGLT2</a:t>
                </a:r>
                <a:r>
                  <a:rPr kumimoji="1" lang="ja-JP" altLang="en-US" sz="1600" dirty="0">
                    <a:solidFill>
                      <a:schemeClr val="tx1"/>
                    </a:solidFill>
                    <a:latin typeface="+mn-ea"/>
                  </a:rPr>
                  <a:t>阻害薬</a:t>
                </a:r>
                <a:endParaRPr kumimoji="1" lang="en-US" altLang="ja-JP" sz="1600" dirty="0">
                  <a:solidFill>
                    <a:schemeClr val="tx1"/>
                  </a:solidFill>
                  <a:latin typeface="+mn-ea"/>
                </a:endParaRPr>
              </a:p>
              <a:p>
                <a:pPr marL="174625" indent="-174625">
                  <a:buClr>
                    <a:srgbClr val="BC136B"/>
                  </a:buClr>
                  <a:buFont typeface="Arial" panose="020B0604020202020204" pitchFamily="34" charset="0"/>
                  <a:buChar char="•"/>
                </a:pPr>
                <a:r>
                  <a:rPr kumimoji="1" lang="ja-JP" altLang="en-US" sz="1600" dirty="0">
                    <a:solidFill>
                      <a:schemeClr val="tx1"/>
                    </a:solidFill>
                    <a:latin typeface="+mn-ea"/>
                  </a:rPr>
                  <a:t>その他の血糖降下薬</a:t>
                </a:r>
                <a:endParaRPr kumimoji="1" lang="en-US" altLang="ja-JP" sz="1600" dirty="0">
                  <a:solidFill>
                    <a:schemeClr val="tx1"/>
                  </a:solidFill>
                  <a:latin typeface="+mn-ea"/>
                </a:endParaRPr>
              </a:p>
            </p:txBody>
          </p:sp>
          <p:sp>
            <p:nvSpPr>
              <p:cNvPr id="16" name="正方形/長方形 15">
                <a:extLst>
                  <a:ext uri="{FF2B5EF4-FFF2-40B4-BE49-F238E27FC236}">
                    <a16:creationId xmlns:a16="http://schemas.microsoft.com/office/drawing/2014/main" id="{FC49CED2-059D-7010-AB10-A7B587DE54E3}"/>
                  </a:ext>
                </a:extLst>
              </p:cNvPr>
              <p:cNvSpPr/>
              <p:nvPr/>
            </p:nvSpPr>
            <p:spPr>
              <a:xfrm>
                <a:off x="8919021" y="3873092"/>
                <a:ext cx="2743200" cy="11079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spAutoFit/>
              </a:bodyPr>
              <a:lstStyle/>
              <a:p>
                <a:r>
                  <a:rPr kumimoji="1" lang="zh-TW" altLang="en-US" sz="1800" b="1" dirty="0">
                    <a:solidFill>
                      <a:srgbClr val="BC136B"/>
                    </a:solidFill>
                    <a:latin typeface="+mn-ea"/>
                  </a:rPr>
                  <a:t>薬物療法　脂</a:t>
                </a:r>
                <a:r>
                  <a:rPr kumimoji="1" lang="ja-JP" altLang="en-US" sz="1800" b="1" dirty="0">
                    <a:solidFill>
                      <a:srgbClr val="BC136B"/>
                    </a:solidFill>
                    <a:latin typeface="+mn-ea"/>
                  </a:rPr>
                  <a:t>質異常症</a:t>
                </a:r>
                <a:r>
                  <a:rPr kumimoji="1" lang="en-US" altLang="ja-JP" sz="1800" b="1" baseline="30000" dirty="0">
                    <a:solidFill>
                      <a:srgbClr val="BC136B"/>
                    </a:solidFill>
                    <a:latin typeface="+mn-ea"/>
                  </a:rPr>
                  <a:t>1</a:t>
                </a:r>
                <a:r>
                  <a:rPr kumimoji="1" lang="ja-JP" altLang="en-US" sz="1800" b="1" baseline="30000" dirty="0">
                    <a:solidFill>
                      <a:srgbClr val="BC136B"/>
                    </a:solidFill>
                    <a:latin typeface="+mn-ea"/>
                  </a:rPr>
                  <a:t>）</a:t>
                </a:r>
                <a:endParaRPr kumimoji="1" lang="en-US" altLang="ja-JP" sz="1800" b="1" baseline="30000" dirty="0">
                  <a:solidFill>
                    <a:srgbClr val="BC136B"/>
                  </a:solidFill>
                  <a:latin typeface="+mn-ea"/>
                </a:endParaRPr>
              </a:p>
              <a:p>
                <a:pPr marL="174625" indent="-174625">
                  <a:buClr>
                    <a:srgbClr val="BC136B"/>
                  </a:buClr>
                  <a:buFont typeface="Arial" panose="020B0604020202020204" pitchFamily="34" charset="0"/>
                  <a:buChar char="•"/>
                </a:pPr>
                <a:r>
                  <a:rPr kumimoji="1" lang="ja-JP" altLang="en-US" sz="1600" dirty="0">
                    <a:solidFill>
                      <a:schemeClr val="tx1"/>
                    </a:solidFill>
                    <a:latin typeface="+mn-ea"/>
                  </a:rPr>
                  <a:t>スタチン</a:t>
                </a:r>
                <a:endParaRPr kumimoji="1" lang="en-US" altLang="ja-JP" sz="1600" dirty="0">
                  <a:solidFill>
                    <a:schemeClr val="tx1"/>
                  </a:solidFill>
                  <a:latin typeface="+mn-ea"/>
                </a:endParaRPr>
              </a:p>
              <a:p>
                <a:pPr marL="174625" indent="-174625">
                  <a:buClr>
                    <a:srgbClr val="BC136B"/>
                  </a:buClr>
                  <a:buFont typeface="Arial" panose="020B0604020202020204" pitchFamily="34" charset="0"/>
                  <a:buChar char="•"/>
                </a:pPr>
                <a:r>
                  <a:rPr kumimoji="1" lang="ja-JP" altLang="en-US" sz="1600" dirty="0">
                    <a:solidFill>
                      <a:schemeClr val="tx1"/>
                    </a:solidFill>
                    <a:latin typeface="+mn-ea"/>
                  </a:rPr>
                  <a:t>フィブラート系薬</a:t>
                </a:r>
                <a:endParaRPr kumimoji="1" lang="en-US" altLang="ja-JP" sz="1600" dirty="0">
                  <a:solidFill>
                    <a:schemeClr val="tx1"/>
                  </a:solidFill>
                  <a:latin typeface="+mn-ea"/>
                </a:endParaRPr>
              </a:p>
              <a:p>
                <a:pPr marL="174625" indent="-174625">
                  <a:buClr>
                    <a:srgbClr val="BC136B"/>
                  </a:buClr>
                  <a:buFont typeface="Arial" panose="020B0604020202020204" pitchFamily="34" charset="0"/>
                  <a:buChar char="•"/>
                </a:pPr>
                <a:r>
                  <a:rPr kumimoji="1" lang="ja-JP" altLang="en-US" sz="1600" dirty="0">
                    <a:solidFill>
                      <a:schemeClr val="tx1"/>
                    </a:solidFill>
                    <a:latin typeface="+mn-ea"/>
                  </a:rPr>
                  <a:t>オメガ</a:t>
                </a:r>
                <a:r>
                  <a:rPr kumimoji="1" lang="en-US" altLang="ja-JP" sz="1600" dirty="0">
                    <a:solidFill>
                      <a:schemeClr val="tx1"/>
                    </a:solidFill>
                    <a:latin typeface="+mn-ea"/>
                  </a:rPr>
                  <a:t>-3</a:t>
                </a:r>
                <a:r>
                  <a:rPr kumimoji="1" lang="ja-JP" altLang="en-US" sz="1600" dirty="0">
                    <a:solidFill>
                      <a:schemeClr val="tx1"/>
                    </a:solidFill>
                    <a:latin typeface="+mn-ea"/>
                  </a:rPr>
                  <a:t>脂肪酸エチル</a:t>
                </a:r>
              </a:p>
            </p:txBody>
          </p:sp>
        </p:grpSp>
        <p:grpSp>
          <p:nvGrpSpPr>
            <p:cNvPr id="7" name="グループ化 6">
              <a:extLst>
                <a:ext uri="{FF2B5EF4-FFF2-40B4-BE49-F238E27FC236}">
                  <a16:creationId xmlns:a16="http://schemas.microsoft.com/office/drawing/2014/main" id="{E86714D0-A9B0-E818-6D65-FE2A4B1C263D}"/>
                </a:ext>
              </a:extLst>
            </p:cNvPr>
            <p:cNvGrpSpPr/>
            <p:nvPr/>
          </p:nvGrpSpPr>
          <p:grpSpPr>
            <a:xfrm>
              <a:off x="884987" y="2088000"/>
              <a:ext cx="10432301" cy="1537620"/>
              <a:chOff x="884987" y="2088000"/>
              <a:chExt cx="10432301" cy="1537620"/>
            </a:xfrm>
          </p:grpSpPr>
          <p:grpSp>
            <p:nvGrpSpPr>
              <p:cNvPr id="76" name="グループ化 75">
                <a:extLst>
                  <a:ext uri="{FF2B5EF4-FFF2-40B4-BE49-F238E27FC236}">
                    <a16:creationId xmlns:a16="http://schemas.microsoft.com/office/drawing/2014/main" id="{AF170683-A1CC-63F4-2953-B426BA8C9119}"/>
                  </a:ext>
                </a:extLst>
              </p:cNvPr>
              <p:cNvGrpSpPr/>
              <p:nvPr/>
            </p:nvGrpSpPr>
            <p:grpSpPr>
              <a:xfrm>
                <a:off x="884987" y="3215148"/>
                <a:ext cx="10432301" cy="410472"/>
                <a:chOff x="884987" y="3215148"/>
                <a:chExt cx="10432301" cy="410472"/>
              </a:xfrm>
            </p:grpSpPr>
            <p:cxnSp>
              <p:nvCxnSpPr>
                <p:cNvPr id="70" name="直線コネクタ 69">
                  <a:extLst>
                    <a:ext uri="{FF2B5EF4-FFF2-40B4-BE49-F238E27FC236}">
                      <a16:creationId xmlns:a16="http://schemas.microsoft.com/office/drawing/2014/main" id="{039C182E-4D54-D994-4D5F-5E543B69BAF0}"/>
                    </a:ext>
                  </a:extLst>
                </p:cNvPr>
                <p:cNvCxnSpPr/>
                <p:nvPr/>
              </p:nvCxnSpPr>
              <p:spPr bwMode="auto">
                <a:xfrm>
                  <a:off x="884987" y="3608388"/>
                  <a:ext cx="10432301" cy="0"/>
                </a:xfrm>
                <a:prstGeom prst="line">
                  <a:avLst/>
                </a:prstGeom>
                <a:solidFill>
                  <a:schemeClr val="accent1"/>
                </a:solidFill>
                <a:ln w="19050" cap="flat" cmpd="sng" algn="ctr">
                  <a:solidFill>
                    <a:srgbClr val="BEBEBE"/>
                  </a:solidFill>
                  <a:prstDash val="solid"/>
                  <a:round/>
                  <a:headEnd type="none" w="med" len="med"/>
                  <a:tailEnd type="none" w="med" len="med"/>
                </a:ln>
                <a:effectLst/>
              </p:spPr>
            </p:cxnSp>
            <p:cxnSp>
              <p:nvCxnSpPr>
                <p:cNvPr id="72" name="直線コネクタ 71">
                  <a:extLst>
                    <a:ext uri="{FF2B5EF4-FFF2-40B4-BE49-F238E27FC236}">
                      <a16:creationId xmlns:a16="http://schemas.microsoft.com/office/drawing/2014/main" id="{9D684294-C171-C054-A430-5E3A9FB7C9BF}"/>
                    </a:ext>
                  </a:extLst>
                </p:cNvPr>
                <p:cNvCxnSpPr/>
                <p:nvPr/>
              </p:nvCxnSpPr>
              <p:spPr bwMode="auto">
                <a:xfrm>
                  <a:off x="2084388" y="3215148"/>
                  <a:ext cx="0" cy="393240"/>
                </a:xfrm>
                <a:prstGeom prst="line">
                  <a:avLst/>
                </a:prstGeom>
                <a:solidFill>
                  <a:schemeClr val="accent1"/>
                </a:solidFill>
                <a:ln w="19050" cap="flat" cmpd="sng" algn="ctr">
                  <a:solidFill>
                    <a:srgbClr val="BEBEBE"/>
                  </a:solidFill>
                  <a:prstDash val="solid"/>
                  <a:round/>
                  <a:headEnd type="none" w="med" len="med"/>
                  <a:tailEnd type="oval" w="lg" len="lg"/>
                </a:ln>
                <a:effectLst/>
              </p:spPr>
            </p:cxnSp>
            <p:cxnSp>
              <p:nvCxnSpPr>
                <p:cNvPr id="73" name="直線コネクタ 72">
                  <a:extLst>
                    <a:ext uri="{FF2B5EF4-FFF2-40B4-BE49-F238E27FC236}">
                      <a16:creationId xmlns:a16="http://schemas.microsoft.com/office/drawing/2014/main" id="{DEF012AA-D423-568A-68BD-C75C812FB15A}"/>
                    </a:ext>
                  </a:extLst>
                </p:cNvPr>
                <p:cNvCxnSpPr/>
                <p:nvPr/>
              </p:nvCxnSpPr>
              <p:spPr bwMode="auto">
                <a:xfrm>
                  <a:off x="4780125" y="3215148"/>
                  <a:ext cx="0" cy="393240"/>
                </a:xfrm>
                <a:prstGeom prst="line">
                  <a:avLst/>
                </a:prstGeom>
                <a:solidFill>
                  <a:schemeClr val="accent1"/>
                </a:solidFill>
                <a:ln w="19050" cap="flat" cmpd="sng" algn="ctr">
                  <a:solidFill>
                    <a:srgbClr val="BEBEBE"/>
                  </a:solidFill>
                  <a:prstDash val="solid"/>
                  <a:round/>
                  <a:headEnd type="none" w="med" len="med"/>
                  <a:tailEnd type="oval" w="lg" len="lg"/>
                </a:ln>
                <a:effectLst/>
              </p:spPr>
            </p:cxnSp>
            <p:cxnSp>
              <p:nvCxnSpPr>
                <p:cNvPr id="74" name="直線コネクタ 73">
                  <a:extLst>
                    <a:ext uri="{FF2B5EF4-FFF2-40B4-BE49-F238E27FC236}">
                      <a16:creationId xmlns:a16="http://schemas.microsoft.com/office/drawing/2014/main" id="{9FCD11DB-D849-4F10-8FB6-C15EC3262396}"/>
                    </a:ext>
                  </a:extLst>
                </p:cNvPr>
                <p:cNvCxnSpPr/>
                <p:nvPr/>
              </p:nvCxnSpPr>
              <p:spPr bwMode="auto">
                <a:xfrm>
                  <a:off x="7456784" y="3232380"/>
                  <a:ext cx="0" cy="393240"/>
                </a:xfrm>
                <a:prstGeom prst="line">
                  <a:avLst/>
                </a:prstGeom>
                <a:solidFill>
                  <a:schemeClr val="accent1"/>
                </a:solidFill>
                <a:ln w="19050" cap="flat" cmpd="sng" algn="ctr">
                  <a:solidFill>
                    <a:srgbClr val="BEBEBE"/>
                  </a:solidFill>
                  <a:prstDash val="solid"/>
                  <a:round/>
                  <a:headEnd type="none" w="med" len="med"/>
                  <a:tailEnd type="oval" w="lg" len="lg"/>
                </a:ln>
                <a:effectLst/>
              </p:spPr>
            </p:cxnSp>
            <p:cxnSp>
              <p:nvCxnSpPr>
                <p:cNvPr id="75" name="直線コネクタ 74">
                  <a:extLst>
                    <a:ext uri="{FF2B5EF4-FFF2-40B4-BE49-F238E27FC236}">
                      <a16:creationId xmlns:a16="http://schemas.microsoft.com/office/drawing/2014/main" id="{02AE944F-D8CD-0A78-A6BD-CADCFDE992EA}"/>
                    </a:ext>
                  </a:extLst>
                </p:cNvPr>
                <p:cNvCxnSpPr/>
                <p:nvPr/>
              </p:nvCxnSpPr>
              <p:spPr bwMode="auto">
                <a:xfrm>
                  <a:off x="10117138" y="3215148"/>
                  <a:ext cx="0" cy="393240"/>
                </a:xfrm>
                <a:prstGeom prst="line">
                  <a:avLst/>
                </a:prstGeom>
                <a:solidFill>
                  <a:schemeClr val="accent1"/>
                </a:solidFill>
                <a:ln w="19050" cap="flat" cmpd="sng" algn="ctr">
                  <a:solidFill>
                    <a:srgbClr val="BEBEBE"/>
                  </a:solidFill>
                  <a:prstDash val="solid"/>
                  <a:round/>
                  <a:headEnd type="none" w="med" len="med"/>
                  <a:tailEnd type="oval" w="lg" len="lg"/>
                </a:ln>
                <a:effectLst/>
              </p:spPr>
            </p:cxnSp>
          </p:grpSp>
          <p:grpSp>
            <p:nvGrpSpPr>
              <p:cNvPr id="6" name="グループ化 5">
                <a:extLst>
                  <a:ext uri="{FF2B5EF4-FFF2-40B4-BE49-F238E27FC236}">
                    <a16:creationId xmlns:a16="http://schemas.microsoft.com/office/drawing/2014/main" id="{2E29197E-2F5D-6B15-1A59-132916748001}"/>
                  </a:ext>
                </a:extLst>
              </p:cNvPr>
              <p:cNvGrpSpPr>
                <a:grpSpLocks noChangeAspect="1"/>
              </p:cNvGrpSpPr>
              <p:nvPr/>
            </p:nvGrpSpPr>
            <p:grpSpPr>
              <a:xfrm>
                <a:off x="1438283" y="2088000"/>
                <a:ext cx="1260000" cy="1259775"/>
                <a:chOff x="576434" y="1796978"/>
                <a:chExt cx="1300480" cy="1300248"/>
              </a:xfrm>
            </p:grpSpPr>
            <p:sp>
              <p:nvSpPr>
                <p:cNvPr id="8" name="Freeform: Shape 15">
                  <a:extLst>
                    <a:ext uri="{FF2B5EF4-FFF2-40B4-BE49-F238E27FC236}">
                      <a16:creationId xmlns:a16="http://schemas.microsoft.com/office/drawing/2014/main" id="{3D6C5919-7978-CD99-8065-3677144642DD}"/>
                    </a:ext>
                  </a:extLst>
                </p:cNvPr>
                <p:cNvSpPr>
                  <a:spLocks noChangeAspect="1"/>
                </p:cNvSpPr>
                <p:nvPr/>
              </p:nvSpPr>
              <p:spPr>
                <a:xfrm>
                  <a:off x="576434" y="1796978"/>
                  <a:ext cx="1300480" cy="1300248"/>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a:solidFill>
                  <a:schemeClr val="bg1"/>
                </a:solidFill>
                <a:ln>
                  <a:solidFill>
                    <a:srgbClr val="BEBEBE"/>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4737" tIns="294741" rIns="294738" bIns="294740" numCol="1" spcCol="1270" anchor="ctr" anchorCtr="0">
                  <a:noAutofit/>
                </a:bodyPr>
                <a:lstStyle/>
                <a:p>
                  <a:pPr marL="0" lvl="0" indent="0" algn="ctr" defTabSz="1644650">
                    <a:lnSpc>
                      <a:spcPct val="90000"/>
                    </a:lnSpc>
                    <a:spcBef>
                      <a:spcPct val="0"/>
                    </a:spcBef>
                    <a:spcAft>
                      <a:spcPct val="35000"/>
                    </a:spcAft>
                    <a:buNone/>
                  </a:pPr>
                  <a:endParaRPr lang="en-GB" sz="1100" kern="1200" dirty="0"/>
                </a:p>
              </p:txBody>
            </p:sp>
            <p:grpSp>
              <p:nvGrpSpPr>
                <p:cNvPr id="24" name="Group 70">
                  <a:extLst>
                    <a:ext uri="{FF2B5EF4-FFF2-40B4-BE49-F238E27FC236}">
                      <a16:creationId xmlns:a16="http://schemas.microsoft.com/office/drawing/2014/main" id="{5DBECE11-EDA0-40DD-FC9D-2415B71CA0D1}"/>
                    </a:ext>
                  </a:extLst>
                </p:cNvPr>
                <p:cNvGrpSpPr/>
                <p:nvPr/>
              </p:nvGrpSpPr>
              <p:grpSpPr>
                <a:xfrm>
                  <a:off x="814923" y="2054395"/>
                  <a:ext cx="823502" cy="785416"/>
                  <a:chOff x="1051320" y="2100627"/>
                  <a:chExt cx="744920" cy="710469"/>
                </a:xfrm>
              </p:grpSpPr>
              <p:sp>
                <p:nvSpPr>
                  <p:cNvPr id="25" name="Freeform: Shape 54">
                    <a:extLst>
                      <a:ext uri="{FF2B5EF4-FFF2-40B4-BE49-F238E27FC236}">
                        <a16:creationId xmlns:a16="http://schemas.microsoft.com/office/drawing/2014/main" id="{AAC1D110-2EE8-AE17-1FD2-4AF8B80153EA}"/>
                      </a:ext>
                    </a:extLst>
                  </p:cNvPr>
                  <p:cNvSpPr/>
                  <p:nvPr/>
                </p:nvSpPr>
                <p:spPr>
                  <a:xfrm>
                    <a:off x="1212155" y="2777236"/>
                    <a:ext cx="431715" cy="33860"/>
                  </a:xfrm>
                  <a:custGeom>
                    <a:avLst/>
                    <a:gdLst>
                      <a:gd name="connsiteX0" fmla="*/ 33860 w 431715"/>
                      <a:gd name="connsiteY0" fmla="*/ 33860 h 33860"/>
                      <a:gd name="connsiteX1" fmla="*/ 397856 w 431715"/>
                      <a:gd name="connsiteY1" fmla="*/ 33860 h 33860"/>
                      <a:gd name="connsiteX2" fmla="*/ 431716 w 431715"/>
                      <a:gd name="connsiteY2" fmla="*/ 0 h 33860"/>
                      <a:gd name="connsiteX3" fmla="*/ 0 w 431715"/>
                      <a:gd name="connsiteY3" fmla="*/ 0 h 33860"/>
                      <a:gd name="connsiteX4" fmla="*/ 33860 w 431715"/>
                      <a:gd name="connsiteY4" fmla="*/ 33860 h 33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715" h="33860">
                        <a:moveTo>
                          <a:pt x="33860" y="33860"/>
                        </a:moveTo>
                        <a:lnTo>
                          <a:pt x="397856" y="33860"/>
                        </a:lnTo>
                        <a:cubicBezTo>
                          <a:pt x="416556" y="33860"/>
                          <a:pt x="431716" y="18700"/>
                          <a:pt x="431716" y="0"/>
                        </a:cubicBezTo>
                        <a:lnTo>
                          <a:pt x="0" y="0"/>
                        </a:lnTo>
                        <a:cubicBezTo>
                          <a:pt x="0" y="18700"/>
                          <a:pt x="15160" y="33860"/>
                          <a:pt x="33860" y="33860"/>
                        </a:cubicBezTo>
                        <a:close/>
                      </a:path>
                    </a:pathLst>
                  </a:custGeom>
                  <a:solidFill>
                    <a:srgbClr val="F3D8E8"/>
                  </a:solidFill>
                  <a:ln w="9525" cap="flat">
                    <a:solidFill>
                      <a:schemeClr val="tx1"/>
                    </a:solidFill>
                    <a:prstDash val="solid"/>
                    <a:miter/>
                  </a:ln>
                </p:spPr>
                <p:txBody>
                  <a:bodyPr rtlCol="0" anchor="ctr"/>
                  <a:lstStyle/>
                  <a:p>
                    <a:endParaRPr lang="en-GB" dirty="0"/>
                  </a:p>
                </p:txBody>
              </p:sp>
              <p:sp>
                <p:nvSpPr>
                  <p:cNvPr id="26" name="Freeform: Shape 55">
                    <a:extLst>
                      <a:ext uri="{FF2B5EF4-FFF2-40B4-BE49-F238E27FC236}">
                        <a16:creationId xmlns:a16="http://schemas.microsoft.com/office/drawing/2014/main" id="{780C16E0-3C7A-4EF7-DBC4-F75EA4DC2335}"/>
                      </a:ext>
                    </a:extLst>
                  </p:cNvPr>
                  <p:cNvSpPr/>
                  <p:nvPr/>
                </p:nvSpPr>
                <p:spPr>
                  <a:xfrm>
                    <a:off x="1114130" y="2129240"/>
                    <a:ext cx="300084" cy="350028"/>
                  </a:xfrm>
                  <a:custGeom>
                    <a:avLst/>
                    <a:gdLst>
                      <a:gd name="connsiteX0" fmla="*/ 275028 w 300084"/>
                      <a:gd name="connsiteY0" fmla="*/ 273843 h 350028"/>
                      <a:gd name="connsiteX1" fmla="*/ 192664 w 300084"/>
                      <a:gd name="connsiteY1" fmla="*/ 186738 h 350028"/>
                      <a:gd name="connsiteX2" fmla="*/ 85835 w 300084"/>
                      <a:gd name="connsiteY2" fmla="*/ 72376 h 350028"/>
                      <a:gd name="connsiteX3" fmla="*/ 81349 w 300084"/>
                      <a:gd name="connsiteY3" fmla="*/ 74069 h 350028"/>
                      <a:gd name="connsiteX4" fmla="*/ 116479 w 300084"/>
                      <a:gd name="connsiteY4" fmla="*/ 16930 h 350028"/>
                      <a:gd name="connsiteX5" fmla="*/ 103696 w 300084"/>
                      <a:gd name="connsiteY5" fmla="*/ 0 h 350028"/>
                      <a:gd name="connsiteX6" fmla="*/ 68651 w 300084"/>
                      <a:gd name="connsiteY6" fmla="*/ 44949 h 350028"/>
                      <a:gd name="connsiteX7" fmla="*/ 50790 w 300084"/>
                      <a:gd name="connsiteY7" fmla="*/ 17015 h 350028"/>
                      <a:gd name="connsiteX8" fmla="*/ 0 w 300084"/>
                      <a:gd name="connsiteY8" fmla="*/ 5756 h 350028"/>
                      <a:gd name="connsiteX9" fmla="*/ 21755 w 300084"/>
                      <a:gd name="connsiteY9" fmla="*/ 53160 h 350028"/>
                      <a:gd name="connsiteX10" fmla="*/ 61710 w 300084"/>
                      <a:gd name="connsiteY10" fmla="*/ 65265 h 350028"/>
                      <a:gd name="connsiteX11" fmla="*/ 59170 w 300084"/>
                      <a:gd name="connsiteY11" fmla="*/ 81603 h 350028"/>
                      <a:gd name="connsiteX12" fmla="*/ 50705 w 300084"/>
                      <a:gd name="connsiteY12" fmla="*/ 83211 h 350028"/>
                      <a:gd name="connsiteX13" fmla="*/ 27342 w 300084"/>
                      <a:gd name="connsiteY13" fmla="*/ 238121 h 350028"/>
                      <a:gd name="connsiteX14" fmla="*/ 9312 w 300084"/>
                      <a:gd name="connsiteY14" fmla="*/ 316676 h 350028"/>
                      <a:gd name="connsiteX15" fmla="*/ 55023 w 300084"/>
                      <a:gd name="connsiteY15" fmla="*/ 328527 h 350028"/>
                      <a:gd name="connsiteX16" fmla="*/ 56292 w 300084"/>
                      <a:gd name="connsiteY16" fmla="*/ 328527 h 350028"/>
                      <a:gd name="connsiteX17" fmla="*/ 68821 w 300084"/>
                      <a:gd name="connsiteY17" fmla="*/ 330982 h 350028"/>
                      <a:gd name="connsiteX18" fmla="*/ 71275 w 300084"/>
                      <a:gd name="connsiteY18" fmla="*/ 331490 h 350028"/>
                      <a:gd name="connsiteX19" fmla="*/ 84565 w 300084"/>
                      <a:gd name="connsiteY19" fmla="*/ 333775 h 350028"/>
                      <a:gd name="connsiteX20" fmla="*/ 87359 w 300084"/>
                      <a:gd name="connsiteY20" fmla="*/ 334283 h 350028"/>
                      <a:gd name="connsiteX21" fmla="*/ 101749 w 300084"/>
                      <a:gd name="connsiteY21" fmla="*/ 336569 h 350028"/>
                      <a:gd name="connsiteX22" fmla="*/ 104204 w 300084"/>
                      <a:gd name="connsiteY22" fmla="*/ 336569 h 350028"/>
                      <a:gd name="connsiteX23" fmla="*/ 120119 w 300084"/>
                      <a:gd name="connsiteY23" fmla="*/ 338854 h 350028"/>
                      <a:gd name="connsiteX24" fmla="*/ 121727 w 300084"/>
                      <a:gd name="connsiteY24" fmla="*/ 338854 h 350028"/>
                      <a:gd name="connsiteX25" fmla="*/ 300085 w 300084"/>
                      <a:gd name="connsiteY25" fmla="*/ 350028 h 350028"/>
                      <a:gd name="connsiteX26" fmla="*/ 300085 w 300084"/>
                      <a:gd name="connsiteY26" fmla="*/ 350028 h 350028"/>
                      <a:gd name="connsiteX27" fmla="*/ 275028 w 300084"/>
                      <a:gd name="connsiteY27" fmla="*/ 273843 h 350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00084" h="350028">
                        <a:moveTo>
                          <a:pt x="275028" y="273843"/>
                        </a:moveTo>
                        <a:cubicBezTo>
                          <a:pt x="255813" y="238036"/>
                          <a:pt x="227032" y="217720"/>
                          <a:pt x="192664" y="186738"/>
                        </a:cubicBezTo>
                        <a:cubicBezTo>
                          <a:pt x="152455" y="148561"/>
                          <a:pt x="131885" y="57816"/>
                          <a:pt x="85835" y="72376"/>
                        </a:cubicBezTo>
                        <a:cubicBezTo>
                          <a:pt x="84303" y="72837"/>
                          <a:pt x="82804" y="73403"/>
                          <a:pt x="81349" y="74069"/>
                        </a:cubicBezTo>
                        <a:cubicBezTo>
                          <a:pt x="86552" y="51717"/>
                          <a:pt x="98882" y="31663"/>
                          <a:pt x="116479" y="16930"/>
                        </a:cubicBezTo>
                        <a:lnTo>
                          <a:pt x="103696" y="0"/>
                        </a:lnTo>
                        <a:cubicBezTo>
                          <a:pt x="88842" y="12215"/>
                          <a:pt x="76874" y="27565"/>
                          <a:pt x="68651" y="44949"/>
                        </a:cubicBezTo>
                        <a:cubicBezTo>
                          <a:pt x="65477" y="34128"/>
                          <a:pt x="59280" y="24437"/>
                          <a:pt x="50790" y="17015"/>
                        </a:cubicBezTo>
                        <a:cubicBezTo>
                          <a:pt x="30897" y="677"/>
                          <a:pt x="0" y="5756"/>
                          <a:pt x="0" y="5756"/>
                        </a:cubicBezTo>
                        <a:cubicBezTo>
                          <a:pt x="0" y="5756"/>
                          <a:pt x="1524" y="36907"/>
                          <a:pt x="21755" y="53160"/>
                        </a:cubicBezTo>
                        <a:cubicBezTo>
                          <a:pt x="33266" y="61708"/>
                          <a:pt x="47391" y="65987"/>
                          <a:pt x="61710" y="65265"/>
                        </a:cubicBezTo>
                        <a:cubicBezTo>
                          <a:pt x="60460" y="70641"/>
                          <a:pt x="59611" y="76101"/>
                          <a:pt x="59170" y="81603"/>
                        </a:cubicBezTo>
                        <a:cubicBezTo>
                          <a:pt x="56291" y="81764"/>
                          <a:pt x="53444" y="82304"/>
                          <a:pt x="50705" y="83211"/>
                        </a:cubicBezTo>
                        <a:cubicBezTo>
                          <a:pt x="-2032" y="99549"/>
                          <a:pt x="38854" y="183860"/>
                          <a:pt x="27342" y="238121"/>
                        </a:cubicBezTo>
                        <a:cubicBezTo>
                          <a:pt x="20018" y="263986"/>
                          <a:pt x="14000" y="290205"/>
                          <a:pt x="9312" y="316676"/>
                        </a:cubicBezTo>
                        <a:cubicBezTo>
                          <a:pt x="24329" y="321429"/>
                          <a:pt x="39587" y="325385"/>
                          <a:pt x="55023" y="328527"/>
                        </a:cubicBezTo>
                        <a:lnTo>
                          <a:pt x="56292" y="328527"/>
                        </a:lnTo>
                        <a:lnTo>
                          <a:pt x="68821" y="330982"/>
                        </a:lnTo>
                        <a:lnTo>
                          <a:pt x="71275" y="331490"/>
                        </a:lnTo>
                        <a:lnTo>
                          <a:pt x="84565" y="333775"/>
                        </a:lnTo>
                        <a:lnTo>
                          <a:pt x="87359" y="334283"/>
                        </a:lnTo>
                        <a:lnTo>
                          <a:pt x="101749" y="336569"/>
                        </a:lnTo>
                        <a:lnTo>
                          <a:pt x="104204" y="336569"/>
                        </a:lnTo>
                        <a:lnTo>
                          <a:pt x="120119" y="338854"/>
                        </a:lnTo>
                        <a:lnTo>
                          <a:pt x="121727" y="338854"/>
                        </a:lnTo>
                        <a:cubicBezTo>
                          <a:pt x="180892" y="346251"/>
                          <a:pt x="240459" y="349983"/>
                          <a:pt x="300085" y="350028"/>
                        </a:cubicBezTo>
                        <a:lnTo>
                          <a:pt x="300085" y="350028"/>
                        </a:lnTo>
                        <a:cubicBezTo>
                          <a:pt x="297062" y="323180"/>
                          <a:pt x="288532" y="297245"/>
                          <a:pt x="275028" y="273843"/>
                        </a:cubicBezTo>
                        <a:close/>
                      </a:path>
                    </a:pathLst>
                  </a:custGeom>
                  <a:solidFill>
                    <a:schemeClr val="bg1"/>
                  </a:solidFill>
                  <a:ln w="9525" cap="flat">
                    <a:solidFill>
                      <a:schemeClr val="tx1"/>
                    </a:solidFill>
                    <a:prstDash val="solid"/>
                    <a:miter/>
                  </a:ln>
                </p:spPr>
                <p:txBody>
                  <a:bodyPr rtlCol="0" anchor="ctr"/>
                  <a:lstStyle/>
                  <a:p>
                    <a:endParaRPr lang="en-GB" dirty="0"/>
                  </a:p>
                </p:txBody>
              </p:sp>
              <p:sp>
                <p:nvSpPr>
                  <p:cNvPr id="27" name="Freeform: Shape 56">
                    <a:extLst>
                      <a:ext uri="{FF2B5EF4-FFF2-40B4-BE49-F238E27FC236}">
                        <a16:creationId xmlns:a16="http://schemas.microsoft.com/office/drawing/2014/main" id="{4D813D81-1999-8580-6EDD-89FF4CDE2F98}"/>
                      </a:ext>
                    </a:extLst>
                  </p:cNvPr>
                  <p:cNvSpPr/>
                  <p:nvPr/>
                </p:nvSpPr>
                <p:spPr>
                  <a:xfrm>
                    <a:off x="1740033" y="2452773"/>
                    <a:ext cx="2708" cy="5417"/>
                  </a:xfrm>
                  <a:custGeom>
                    <a:avLst/>
                    <a:gdLst>
                      <a:gd name="connsiteX0" fmla="*/ 2540 w 2708"/>
                      <a:gd name="connsiteY0" fmla="*/ 4317 h 5417"/>
                      <a:gd name="connsiteX1" fmla="*/ 677 w 2708"/>
                      <a:gd name="connsiteY1" fmla="*/ 0 h 5417"/>
                      <a:gd name="connsiteX2" fmla="*/ 677 w 2708"/>
                      <a:gd name="connsiteY2" fmla="*/ 2455 h 5417"/>
                      <a:gd name="connsiteX3" fmla="*/ 0 w 2708"/>
                      <a:gd name="connsiteY3" fmla="*/ 5418 h 5417"/>
                      <a:gd name="connsiteX4" fmla="*/ 2709 w 2708"/>
                      <a:gd name="connsiteY4" fmla="*/ 4402 h 5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8" h="5417">
                        <a:moveTo>
                          <a:pt x="2540" y="4317"/>
                        </a:moveTo>
                        <a:lnTo>
                          <a:pt x="677" y="0"/>
                        </a:lnTo>
                        <a:cubicBezTo>
                          <a:pt x="719" y="818"/>
                          <a:pt x="719" y="1637"/>
                          <a:pt x="677" y="2455"/>
                        </a:cubicBezTo>
                        <a:cubicBezTo>
                          <a:pt x="677" y="3471"/>
                          <a:pt x="254" y="4402"/>
                          <a:pt x="0" y="5418"/>
                        </a:cubicBezTo>
                        <a:lnTo>
                          <a:pt x="2709" y="4402"/>
                        </a:lnTo>
                        <a:close/>
                      </a:path>
                    </a:pathLst>
                  </a:custGeom>
                  <a:solidFill>
                    <a:schemeClr val="bg1"/>
                  </a:solidFill>
                  <a:ln w="9525" cap="flat">
                    <a:solidFill>
                      <a:schemeClr val="tx1"/>
                    </a:solidFill>
                    <a:prstDash val="solid"/>
                    <a:miter/>
                  </a:ln>
                </p:spPr>
                <p:txBody>
                  <a:bodyPr rtlCol="0" anchor="ctr"/>
                  <a:lstStyle/>
                  <a:p>
                    <a:endParaRPr lang="en-GB" dirty="0"/>
                  </a:p>
                </p:txBody>
              </p:sp>
              <p:sp>
                <p:nvSpPr>
                  <p:cNvPr id="28" name="Freeform: Shape 57">
                    <a:extLst>
                      <a:ext uri="{FF2B5EF4-FFF2-40B4-BE49-F238E27FC236}">
                        <a16:creationId xmlns:a16="http://schemas.microsoft.com/office/drawing/2014/main" id="{C975CCC1-2812-0EFC-074C-ABA33224FAF3}"/>
                      </a:ext>
                    </a:extLst>
                  </p:cNvPr>
                  <p:cNvSpPr/>
                  <p:nvPr/>
                </p:nvSpPr>
                <p:spPr>
                  <a:xfrm>
                    <a:off x="1051320" y="2414595"/>
                    <a:ext cx="744920" cy="327426"/>
                  </a:xfrm>
                  <a:custGeom>
                    <a:avLst/>
                    <a:gdLst>
                      <a:gd name="connsiteX0" fmla="*/ 683296 w 744920"/>
                      <a:gd name="connsiteY0" fmla="*/ 0 h 327426"/>
                      <a:gd name="connsiteX1" fmla="*/ 689391 w 744920"/>
                      <a:gd name="connsiteY1" fmla="*/ 38177 h 327426"/>
                      <a:gd name="connsiteX2" fmla="*/ 687951 w 744920"/>
                      <a:gd name="connsiteY2" fmla="*/ 43172 h 327426"/>
                      <a:gd name="connsiteX3" fmla="*/ 603979 w 744920"/>
                      <a:gd name="connsiteY3" fmla="*/ 64842 h 327426"/>
                      <a:gd name="connsiteX4" fmla="*/ 579430 w 744920"/>
                      <a:gd name="connsiteY4" fmla="*/ 68821 h 327426"/>
                      <a:gd name="connsiteX5" fmla="*/ 565547 w 744920"/>
                      <a:gd name="connsiteY5" fmla="*/ 70598 h 327426"/>
                      <a:gd name="connsiteX6" fmla="*/ 553612 w 744920"/>
                      <a:gd name="connsiteY6" fmla="*/ 72207 h 327426"/>
                      <a:gd name="connsiteX7" fmla="*/ 533465 w 744920"/>
                      <a:gd name="connsiteY7" fmla="*/ 74407 h 327426"/>
                      <a:gd name="connsiteX8" fmla="*/ 526778 w 744920"/>
                      <a:gd name="connsiteY8" fmla="*/ 75169 h 327426"/>
                      <a:gd name="connsiteX9" fmla="*/ 501383 w 744920"/>
                      <a:gd name="connsiteY9" fmla="*/ 77370 h 327426"/>
                      <a:gd name="connsiteX10" fmla="*/ 498674 w 744920"/>
                      <a:gd name="connsiteY10" fmla="*/ 77370 h 327426"/>
                      <a:gd name="connsiteX11" fmla="*/ 470147 w 744920"/>
                      <a:gd name="connsiteY11" fmla="*/ 79317 h 327426"/>
                      <a:gd name="connsiteX12" fmla="*/ 470147 w 744920"/>
                      <a:gd name="connsiteY12" fmla="*/ 79317 h 327426"/>
                      <a:gd name="connsiteX13" fmla="*/ 379740 w 744920"/>
                      <a:gd name="connsiteY13" fmla="*/ 82111 h 327426"/>
                      <a:gd name="connsiteX14" fmla="*/ 372460 w 744920"/>
                      <a:gd name="connsiteY14" fmla="*/ 82111 h 327426"/>
                      <a:gd name="connsiteX15" fmla="*/ 56800 w 744920"/>
                      <a:gd name="connsiteY15" fmla="*/ 43002 h 327426"/>
                      <a:gd name="connsiteX16" fmla="*/ 53499 w 744920"/>
                      <a:gd name="connsiteY16" fmla="*/ 43002 h 327426"/>
                      <a:gd name="connsiteX17" fmla="*/ 60186 w 744920"/>
                      <a:gd name="connsiteY17" fmla="*/ 254 h 327426"/>
                      <a:gd name="connsiteX18" fmla="*/ 0 w 744920"/>
                      <a:gd name="connsiteY18" fmla="*/ 43172 h 327426"/>
                      <a:gd name="connsiteX19" fmla="*/ 156857 w 744920"/>
                      <a:gd name="connsiteY19" fmla="*/ 327427 h 327426"/>
                      <a:gd name="connsiteX20" fmla="*/ 588064 w 744920"/>
                      <a:gd name="connsiteY20" fmla="*/ 327427 h 327426"/>
                      <a:gd name="connsiteX21" fmla="*/ 744921 w 744920"/>
                      <a:gd name="connsiteY21" fmla="*/ 43172 h 327426"/>
                      <a:gd name="connsiteX22" fmla="*/ 683296 w 744920"/>
                      <a:gd name="connsiteY22" fmla="*/ 0 h 327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4920" h="327426">
                        <a:moveTo>
                          <a:pt x="683296" y="0"/>
                        </a:moveTo>
                        <a:cubicBezTo>
                          <a:pt x="689142" y="11816"/>
                          <a:pt x="691266" y="25128"/>
                          <a:pt x="689391" y="38177"/>
                        </a:cubicBezTo>
                        <a:lnTo>
                          <a:pt x="687951" y="43172"/>
                        </a:lnTo>
                        <a:cubicBezTo>
                          <a:pt x="660768" y="53225"/>
                          <a:pt x="632633" y="60486"/>
                          <a:pt x="603979" y="64842"/>
                        </a:cubicBezTo>
                        <a:cubicBezTo>
                          <a:pt x="596021" y="66281"/>
                          <a:pt x="587810" y="67551"/>
                          <a:pt x="579430" y="68821"/>
                        </a:cubicBezTo>
                        <a:lnTo>
                          <a:pt x="565547" y="70598"/>
                        </a:lnTo>
                        <a:lnTo>
                          <a:pt x="553612" y="72207"/>
                        </a:lnTo>
                        <a:cubicBezTo>
                          <a:pt x="547009" y="73053"/>
                          <a:pt x="540237" y="73730"/>
                          <a:pt x="533465" y="74407"/>
                        </a:cubicBezTo>
                        <a:lnTo>
                          <a:pt x="526778" y="75169"/>
                        </a:lnTo>
                        <a:lnTo>
                          <a:pt x="501383" y="77370"/>
                        </a:lnTo>
                        <a:lnTo>
                          <a:pt x="498674" y="77370"/>
                        </a:lnTo>
                        <a:lnTo>
                          <a:pt x="470147" y="79317"/>
                        </a:lnTo>
                        <a:lnTo>
                          <a:pt x="470147" y="79317"/>
                        </a:lnTo>
                        <a:cubicBezTo>
                          <a:pt x="440942" y="81010"/>
                          <a:pt x="410892" y="81941"/>
                          <a:pt x="379740" y="82111"/>
                        </a:cubicBezTo>
                        <a:lnTo>
                          <a:pt x="372460" y="82111"/>
                        </a:lnTo>
                        <a:cubicBezTo>
                          <a:pt x="209848" y="82111"/>
                          <a:pt x="101580" y="60440"/>
                          <a:pt x="56800" y="43002"/>
                        </a:cubicBezTo>
                        <a:lnTo>
                          <a:pt x="53499" y="43002"/>
                        </a:lnTo>
                        <a:cubicBezTo>
                          <a:pt x="54513" y="28589"/>
                          <a:pt x="56750" y="14288"/>
                          <a:pt x="60186" y="254"/>
                        </a:cubicBezTo>
                        <a:cubicBezTo>
                          <a:pt x="22178" y="12782"/>
                          <a:pt x="0" y="27427"/>
                          <a:pt x="0" y="43172"/>
                        </a:cubicBezTo>
                        <a:cubicBezTo>
                          <a:pt x="0" y="160581"/>
                          <a:pt x="61710" y="264193"/>
                          <a:pt x="156857" y="327427"/>
                        </a:cubicBezTo>
                        <a:lnTo>
                          <a:pt x="588064" y="327427"/>
                        </a:lnTo>
                        <a:cubicBezTo>
                          <a:pt x="683211" y="264193"/>
                          <a:pt x="744921" y="160581"/>
                          <a:pt x="744921" y="43172"/>
                        </a:cubicBezTo>
                        <a:cubicBezTo>
                          <a:pt x="744921" y="27257"/>
                          <a:pt x="722235" y="12444"/>
                          <a:pt x="683296" y="0"/>
                        </a:cubicBezTo>
                        <a:close/>
                      </a:path>
                    </a:pathLst>
                  </a:custGeom>
                  <a:solidFill>
                    <a:srgbClr val="F3D8E8"/>
                  </a:solidFill>
                  <a:ln w="9525" cap="flat">
                    <a:solidFill>
                      <a:schemeClr val="tx1"/>
                    </a:solidFill>
                    <a:prstDash val="solid"/>
                    <a:miter/>
                  </a:ln>
                </p:spPr>
                <p:txBody>
                  <a:bodyPr rtlCol="0" anchor="ctr"/>
                  <a:lstStyle/>
                  <a:p>
                    <a:endParaRPr lang="en-GB" dirty="0"/>
                  </a:p>
                </p:txBody>
              </p:sp>
              <p:sp>
                <p:nvSpPr>
                  <p:cNvPr id="29" name="Freeform: Shape 58">
                    <a:extLst>
                      <a:ext uri="{FF2B5EF4-FFF2-40B4-BE49-F238E27FC236}">
                        <a16:creationId xmlns:a16="http://schemas.microsoft.com/office/drawing/2014/main" id="{4E2BF08F-12E4-BD40-9AEE-BAAC1528D791}"/>
                      </a:ext>
                    </a:extLst>
                  </p:cNvPr>
                  <p:cNvSpPr/>
                  <p:nvPr/>
                </p:nvSpPr>
                <p:spPr>
                  <a:xfrm>
                    <a:off x="1507567" y="2239781"/>
                    <a:ext cx="98537" cy="98375"/>
                  </a:xfrm>
                  <a:custGeom>
                    <a:avLst/>
                    <a:gdLst>
                      <a:gd name="connsiteX0" fmla="*/ 70361 w 98537"/>
                      <a:gd name="connsiteY0" fmla="*/ 64346 h 98375"/>
                      <a:gd name="connsiteX1" fmla="*/ 98380 w 98537"/>
                      <a:gd name="connsiteY1" fmla="*/ 53172 h 98375"/>
                      <a:gd name="connsiteX2" fmla="*/ 53172 w 98537"/>
                      <a:gd name="connsiteY2" fmla="*/ 157 h 98375"/>
                      <a:gd name="connsiteX3" fmla="*/ 157 w 98537"/>
                      <a:gd name="connsiteY3" fmla="*/ 45365 h 98375"/>
                      <a:gd name="connsiteX4" fmla="*/ 45305 w 98537"/>
                      <a:gd name="connsiteY4" fmla="*/ 98375 h 98375"/>
                      <a:gd name="connsiteX5" fmla="*/ 70361 w 98537"/>
                      <a:gd name="connsiteY5" fmla="*/ 64346 h 9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537" h="98375">
                        <a:moveTo>
                          <a:pt x="70361" y="64346"/>
                        </a:moveTo>
                        <a:cubicBezTo>
                          <a:pt x="78732" y="58544"/>
                          <a:pt x="88314" y="54723"/>
                          <a:pt x="98380" y="53172"/>
                        </a:cubicBezTo>
                        <a:cubicBezTo>
                          <a:pt x="100536" y="26049"/>
                          <a:pt x="80296" y="2313"/>
                          <a:pt x="53172" y="157"/>
                        </a:cubicBezTo>
                        <a:cubicBezTo>
                          <a:pt x="26049" y="-1999"/>
                          <a:pt x="2313" y="18241"/>
                          <a:pt x="157" y="45365"/>
                        </a:cubicBezTo>
                        <a:cubicBezTo>
                          <a:pt x="-1997" y="72465"/>
                          <a:pt x="18207" y="96188"/>
                          <a:pt x="45305" y="98375"/>
                        </a:cubicBezTo>
                        <a:cubicBezTo>
                          <a:pt x="49715" y="84599"/>
                          <a:pt x="58515" y="72647"/>
                          <a:pt x="70361" y="64346"/>
                        </a:cubicBezTo>
                        <a:close/>
                      </a:path>
                    </a:pathLst>
                  </a:custGeom>
                  <a:solidFill>
                    <a:schemeClr val="tx2"/>
                  </a:solidFill>
                  <a:ln w="9525" cap="flat">
                    <a:solidFill>
                      <a:schemeClr val="tx1"/>
                    </a:solidFill>
                    <a:prstDash val="solid"/>
                    <a:miter/>
                  </a:ln>
                </p:spPr>
                <p:txBody>
                  <a:bodyPr rtlCol="0" anchor="ctr"/>
                  <a:lstStyle/>
                  <a:p>
                    <a:endParaRPr lang="en-GB" dirty="0"/>
                  </a:p>
                </p:txBody>
              </p:sp>
              <p:sp>
                <p:nvSpPr>
                  <p:cNvPr id="30" name="Freeform: Shape 59">
                    <a:extLst>
                      <a:ext uri="{FF2B5EF4-FFF2-40B4-BE49-F238E27FC236}">
                        <a16:creationId xmlns:a16="http://schemas.microsoft.com/office/drawing/2014/main" id="{CABE8507-E915-6E3E-FCC7-0ADD2B5BE569}"/>
                      </a:ext>
                    </a:extLst>
                  </p:cNvPr>
                  <p:cNvSpPr/>
                  <p:nvPr/>
                </p:nvSpPr>
                <p:spPr>
                  <a:xfrm>
                    <a:off x="1661985" y="2302603"/>
                    <a:ext cx="98532" cy="98532"/>
                  </a:xfrm>
                  <a:custGeom>
                    <a:avLst/>
                    <a:gdLst>
                      <a:gd name="connsiteX0" fmla="*/ 98533 w 98532"/>
                      <a:gd name="connsiteY0" fmla="*/ 49266 h 98532"/>
                      <a:gd name="connsiteX1" fmla="*/ 49266 w 98532"/>
                      <a:gd name="connsiteY1" fmla="*/ 98533 h 98532"/>
                      <a:gd name="connsiteX2" fmla="*/ 0 w 98532"/>
                      <a:gd name="connsiteY2" fmla="*/ 49266 h 98532"/>
                      <a:gd name="connsiteX3" fmla="*/ 49266 w 98532"/>
                      <a:gd name="connsiteY3" fmla="*/ 0 h 98532"/>
                      <a:gd name="connsiteX4" fmla="*/ 98533 w 98532"/>
                      <a:gd name="connsiteY4" fmla="*/ 49266 h 98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32" h="98532">
                        <a:moveTo>
                          <a:pt x="98533" y="49266"/>
                        </a:moveTo>
                        <a:cubicBezTo>
                          <a:pt x="98533" y="76475"/>
                          <a:pt x="76475" y="98533"/>
                          <a:pt x="49266" y="98533"/>
                        </a:cubicBezTo>
                        <a:cubicBezTo>
                          <a:pt x="22057" y="98533"/>
                          <a:pt x="0" y="76475"/>
                          <a:pt x="0" y="49266"/>
                        </a:cubicBezTo>
                        <a:cubicBezTo>
                          <a:pt x="0" y="22057"/>
                          <a:pt x="22057" y="0"/>
                          <a:pt x="49266" y="0"/>
                        </a:cubicBezTo>
                        <a:cubicBezTo>
                          <a:pt x="76475" y="0"/>
                          <a:pt x="98533" y="22057"/>
                          <a:pt x="98533" y="49266"/>
                        </a:cubicBezTo>
                        <a:close/>
                      </a:path>
                    </a:pathLst>
                  </a:custGeom>
                  <a:solidFill>
                    <a:schemeClr val="tx2"/>
                  </a:solidFill>
                  <a:ln w="9525" cap="flat">
                    <a:solidFill>
                      <a:schemeClr val="tx1"/>
                    </a:solidFill>
                    <a:prstDash val="solid"/>
                    <a:miter/>
                  </a:ln>
                </p:spPr>
                <p:txBody>
                  <a:bodyPr rtlCol="0" anchor="ctr"/>
                  <a:lstStyle/>
                  <a:p>
                    <a:endParaRPr lang="en-GB" dirty="0"/>
                  </a:p>
                </p:txBody>
              </p:sp>
              <p:sp>
                <p:nvSpPr>
                  <p:cNvPr id="31" name="Freeform: Shape 60">
                    <a:extLst>
                      <a:ext uri="{FF2B5EF4-FFF2-40B4-BE49-F238E27FC236}">
                        <a16:creationId xmlns:a16="http://schemas.microsoft.com/office/drawing/2014/main" id="{81DD218C-E31C-1084-AB64-D8270AB0BF6D}"/>
                      </a:ext>
                    </a:extLst>
                  </p:cNvPr>
                  <p:cNvSpPr/>
                  <p:nvPr/>
                </p:nvSpPr>
                <p:spPr>
                  <a:xfrm>
                    <a:off x="1460095" y="2100627"/>
                    <a:ext cx="315236" cy="209086"/>
                  </a:xfrm>
                  <a:custGeom>
                    <a:avLst/>
                    <a:gdLst>
                      <a:gd name="connsiteX0" fmla="*/ 200198 w 315236"/>
                      <a:gd name="connsiteY0" fmla="*/ 209087 h 209086"/>
                      <a:gd name="connsiteX1" fmla="*/ 213318 w 315236"/>
                      <a:gd name="connsiteY1" fmla="*/ 196982 h 209086"/>
                      <a:gd name="connsiteX2" fmla="*/ 228725 w 315236"/>
                      <a:gd name="connsiteY2" fmla="*/ 189109 h 209086"/>
                      <a:gd name="connsiteX3" fmla="*/ 306349 w 315236"/>
                      <a:gd name="connsiteY3" fmla="*/ 171502 h 209086"/>
                      <a:gd name="connsiteX4" fmla="*/ 310751 w 315236"/>
                      <a:gd name="connsiteY4" fmla="*/ 164222 h 209086"/>
                      <a:gd name="connsiteX5" fmla="*/ 315237 w 315236"/>
                      <a:gd name="connsiteY5" fmla="*/ 157027 h 209086"/>
                      <a:gd name="connsiteX6" fmla="*/ 268425 w 315236"/>
                      <a:gd name="connsiteY6" fmla="*/ 152540 h 209086"/>
                      <a:gd name="connsiteX7" fmla="*/ 219413 w 315236"/>
                      <a:gd name="connsiteY7" fmla="*/ 108353 h 209086"/>
                      <a:gd name="connsiteX8" fmla="*/ 220598 w 315236"/>
                      <a:gd name="connsiteY8" fmla="*/ 106491 h 209086"/>
                      <a:gd name="connsiteX9" fmla="*/ 232449 w 315236"/>
                      <a:gd name="connsiteY9" fmla="*/ 68483 h 209086"/>
                      <a:gd name="connsiteX10" fmla="*/ 207054 w 315236"/>
                      <a:gd name="connsiteY10" fmla="*/ 15407 h 209086"/>
                      <a:gd name="connsiteX11" fmla="*/ 190124 w 315236"/>
                      <a:gd name="connsiteY11" fmla="*/ 37078 h 209086"/>
                      <a:gd name="connsiteX12" fmla="*/ 182844 w 315236"/>
                      <a:gd name="connsiteY12" fmla="*/ 28613 h 209086"/>
                      <a:gd name="connsiteX13" fmla="*/ 93877 w 315236"/>
                      <a:gd name="connsiteY13" fmla="*/ 1 h 209086"/>
                      <a:gd name="connsiteX14" fmla="*/ 99125 w 315236"/>
                      <a:gd name="connsiteY14" fmla="*/ 59849 h 209086"/>
                      <a:gd name="connsiteX15" fmla="*/ 97348 w 315236"/>
                      <a:gd name="connsiteY15" fmla="*/ 59849 h 209086"/>
                      <a:gd name="connsiteX16" fmla="*/ 0 w 315236"/>
                      <a:gd name="connsiteY16" fmla="*/ 99888 h 209086"/>
                      <a:gd name="connsiteX17" fmla="*/ 3809 w 315236"/>
                      <a:gd name="connsiteY17" fmla="*/ 114109 h 209086"/>
                      <a:gd name="connsiteX18" fmla="*/ 12274 w 315236"/>
                      <a:gd name="connsiteY18" fmla="*/ 113432 h 209086"/>
                      <a:gd name="connsiteX19" fmla="*/ 60102 w 315236"/>
                      <a:gd name="connsiteY19" fmla="*/ 133917 h 209086"/>
                      <a:gd name="connsiteX20" fmla="*/ 151746 w 315236"/>
                      <a:gd name="connsiteY20" fmla="*/ 151182 h 209086"/>
                      <a:gd name="connsiteX21" fmla="*/ 163121 w 315236"/>
                      <a:gd name="connsiteY21" fmla="*/ 192241 h 209086"/>
                      <a:gd name="connsiteX22" fmla="*/ 200198 w 315236"/>
                      <a:gd name="connsiteY22" fmla="*/ 209087 h 209086"/>
                      <a:gd name="connsiteX23" fmla="*/ 215858 w 315236"/>
                      <a:gd name="connsiteY23" fmla="*/ 126384 h 209086"/>
                      <a:gd name="connsiteX24" fmla="*/ 251495 w 315236"/>
                      <a:gd name="connsiteY24" fmla="*/ 157704 h 209086"/>
                      <a:gd name="connsiteX25" fmla="*/ 222630 w 315236"/>
                      <a:gd name="connsiteY25" fmla="*/ 172687 h 209086"/>
                      <a:gd name="connsiteX26" fmla="*/ 218397 w 315236"/>
                      <a:gd name="connsiteY26" fmla="*/ 137557 h 209086"/>
                      <a:gd name="connsiteX27" fmla="*/ 215858 w 315236"/>
                      <a:gd name="connsiteY27" fmla="*/ 126384 h 209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5236" h="209086">
                        <a:moveTo>
                          <a:pt x="200198" y="209087"/>
                        </a:moveTo>
                        <a:cubicBezTo>
                          <a:pt x="203983" y="204458"/>
                          <a:pt x="208400" y="200383"/>
                          <a:pt x="213318" y="196982"/>
                        </a:cubicBezTo>
                        <a:cubicBezTo>
                          <a:pt x="218068" y="193663"/>
                          <a:pt x="223252" y="191013"/>
                          <a:pt x="228725" y="189109"/>
                        </a:cubicBezTo>
                        <a:cubicBezTo>
                          <a:pt x="277991" y="155842"/>
                          <a:pt x="306010" y="171248"/>
                          <a:pt x="306349" y="171502"/>
                        </a:cubicBezTo>
                        <a:lnTo>
                          <a:pt x="310751" y="164222"/>
                        </a:lnTo>
                        <a:lnTo>
                          <a:pt x="315237" y="157027"/>
                        </a:lnTo>
                        <a:cubicBezTo>
                          <a:pt x="300726" y="149790"/>
                          <a:pt x="284047" y="148192"/>
                          <a:pt x="268425" y="152540"/>
                        </a:cubicBezTo>
                        <a:cubicBezTo>
                          <a:pt x="255351" y="134552"/>
                          <a:pt x="238656" y="119500"/>
                          <a:pt x="219413" y="108353"/>
                        </a:cubicBezTo>
                        <a:lnTo>
                          <a:pt x="220598" y="106491"/>
                        </a:lnTo>
                        <a:cubicBezTo>
                          <a:pt x="227971" y="95154"/>
                          <a:pt x="232072" y="82001"/>
                          <a:pt x="232449" y="68483"/>
                        </a:cubicBezTo>
                        <a:cubicBezTo>
                          <a:pt x="235158" y="40802"/>
                          <a:pt x="207054" y="15407"/>
                          <a:pt x="207054" y="15407"/>
                        </a:cubicBezTo>
                        <a:cubicBezTo>
                          <a:pt x="199814" y="21227"/>
                          <a:pt x="194020" y="28645"/>
                          <a:pt x="190124" y="37078"/>
                        </a:cubicBezTo>
                        <a:cubicBezTo>
                          <a:pt x="187949" y="34049"/>
                          <a:pt x="185514" y="31216"/>
                          <a:pt x="182844" y="28613"/>
                        </a:cubicBezTo>
                        <a:cubicBezTo>
                          <a:pt x="153301" y="-592"/>
                          <a:pt x="93877" y="1"/>
                          <a:pt x="93877" y="1"/>
                        </a:cubicBezTo>
                        <a:cubicBezTo>
                          <a:pt x="89325" y="20008"/>
                          <a:pt x="91161" y="40939"/>
                          <a:pt x="99125" y="59849"/>
                        </a:cubicBezTo>
                        <a:lnTo>
                          <a:pt x="97348" y="59849"/>
                        </a:lnTo>
                        <a:cubicBezTo>
                          <a:pt x="40717" y="54346"/>
                          <a:pt x="0" y="99888"/>
                          <a:pt x="0" y="99888"/>
                        </a:cubicBezTo>
                        <a:cubicBezTo>
                          <a:pt x="763" y="104750"/>
                          <a:pt x="2039" y="109517"/>
                          <a:pt x="3809" y="114109"/>
                        </a:cubicBezTo>
                        <a:cubicBezTo>
                          <a:pt x="6609" y="113669"/>
                          <a:pt x="9439" y="113443"/>
                          <a:pt x="12274" y="113432"/>
                        </a:cubicBezTo>
                        <a:cubicBezTo>
                          <a:pt x="30345" y="113446"/>
                          <a:pt x="47623" y="120847"/>
                          <a:pt x="60102" y="133917"/>
                        </a:cubicBezTo>
                        <a:cubicBezTo>
                          <a:pt x="90176" y="113378"/>
                          <a:pt x="131207" y="121107"/>
                          <a:pt x="151746" y="151182"/>
                        </a:cubicBezTo>
                        <a:cubicBezTo>
                          <a:pt x="159977" y="163233"/>
                          <a:pt x="163977" y="177673"/>
                          <a:pt x="163121" y="192241"/>
                        </a:cubicBezTo>
                        <a:cubicBezTo>
                          <a:pt x="176957" y="193770"/>
                          <a:pt x="189945" y="199671"/>
                          <a:pt x="200198" y="209087"/>
                        </a:cubicBezTo>
                        <a:close/>
                        <a:moveTo>
                          <a:pt x="215858" y="126384"/>
                        </a:moveTo>
                        <a:cubicBezTo>
                          <a:pt x="229382" y="134788"/>
                          <a:pt x="241424" y="145371"/>
                          <a:pt x="251495" y="157704"/>
                        </a:cubicBezTo>
                        <a:cubicBezTo>
                          <a:pt x="241392" y="161711"/>
                          <a:pt x="231720" y="166730"/>
                          <a:pt x="222630" y="172687"/>
                        </a:cubicBezTo>
                        <a:cubicBezTo>
                          <a:pt x="224494" y="160811"/>
                          <a:pt x="223029" y="148651"/>
                          <a:pt x="218397" y="137557"/>
                        </a:cubicBezTo>
                        <a:cubicBezTo>
                          <a:pt x="216381" y="134198"/>
                          <a:pt x="215491" y="130283"/>
                          <a:pt x="215858" y="126384"/>
                        </a:cubicBezTo>
                        <a:close/>
                      </a:path>
                    </a:pathLst>
                  </a:custGeom>
                  <a:solidFill>
                    <a:schemeClr val="bg1"/>
                  </a:solidFill>
                  <a:ln w="9525" cap="flat">
                    <a:solidFill>
                      <a:schemeClr val="tx1"/>
                    </a:solidFill>
                    <a:prstDash val="solid"/>
                    <a:miter/>
                  </a:ln>
                </p:spPr>
                <p:txBody>
                  <a:bodyPr rtlCol="0" anchor="ctr"/>
                  <a:lstStyle/>
                  <a:p>
                    <a:endParaRPr lang="en-GB" dirty="0"/>
                  </a:p>
                </p:txBody>
              </p:sp>
              <p:sp>
                <p:nvSpPr>
                  <p:cNvPr id="32" name="Freeform: Shape 61">
                    <a:extLst>
                      <a:ext uri="{FF2B5EF4-FFF2-40B4-BE49-F238E27FC236}">
                        <a16:creationId xmlns:a16="http://schemas.microsoft.com/office/drawing/2014/main" id="{B483AA87-F867-0768-DA58-54E7D2DD882C}"/>
                      </a:ext>
                    </a:extLst>
                  </p:cNvPr>
                  <p:cNvSpPr/>
                  <p:nvPr/>
                </p:nvSpPr>
                <p:spPr>
                  <a:xfrm>
                    <a:off x="1625974" y="2396311"/>
                    <a:ext cx="98443" cy="70005"/>
                  </a:xfrm>
                  <a:custGeom>
                    <a:avLst/>
                    <a:gdLst>
                      <a:gd name="connsiteX0" fmla="*/ 85616 w 98443"/>
                      <a:gd name="connsiteY0" fmla="*/ 21670 h 70005"/>
                      <a:gd name="connsiteX1" fmla="*/ 36265 w 98443"/>
                      <a:gd name="connsiteY1" fmla="*/ 0 h 70005"/>
                      <a:gd name="connsiteX2" fmla="*/ 1682 w 98443"/>
                      <a:gd name="connsiteY2" fmla="*/ 59932 h 70005"/>
                      <a:gd name="connsiteX3" fmla="*/ 5622 w 98443"/>
                      <a:gd name="connsiteY3" fmla="*/ 70006 h 70005"/>
                      <a:gd name="connsiteX4" fmla="*/ 27800 w 98443"/>
                      <a:gd name="connsiteY4" fmla="*/ 66450 h 70005"/>
                      <a:gd name="connsiteX5" fmla="*/ 98398 w 98443"/>
                      <a:gd name="connsiteY5" fmla="*/ 49520 h 70005"/>
                      <a:gd name="connsiteX6" fmla="*/ 90864 w 98443"/>
                      <a:gd name="connsiteY6" fmla="*/ 21332 h 70005"/>
                      <a:gd name="connsiteX7" fmla="*/ 85616 w 98443"/>
                      <a:gd name="connsiteY7" fmla="*/ 21670 h 7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443" h="70005">
                        <a:moveTo>
                          <a:pt x="85616" y="21670"/>
                        </a:moveTo>
                        <a:cubicBezTo>
                          <a:pt x="66839" y="21764"/>
                          <a:pt x="48903" y="13888"/>
                          <a:pt x="36265" y="0"/>
                        </a:cubicBezTo>
                        <a:cubicBezTo>
                          <a:pt x="10166" y="7000"/>
                          <a:pt x="-5318" y="33833"/>
                          <a:pt x="1682" y="59932"/>
                        </a:cubicBezTo>
                        <a:cubicBezTo>
                          <a:pt x="2619" y="63425"/>
                          <a:pt x="3941" y="66804"/>
                          <a:pt x="5622" y="70006"/>
                        </a:cubicBezTo>
                        <a:cubicBezTo>
                          <a:pt x="13156" y="68821"/>
                          <a:pt x="20690" y="67720"/>
                          <a:pt x="27800" y="66450"/>
                        </a:cubicBezTo>
                        <a:cubicBezTo>
                          <a:pt x="51721" y="62568"/>
                          <a:pt x="75318" y="56909"/>
                          <a:pt x="98398" y="49520"/>
                        </a:cubicBezTo>
                        <a:cubicBezTo>
                          <a:pt x="98828" y="39575"/>
                          <a:pt x="96199" y="29737"/>
                          <a:pt x="90864" y="21332"/>
                        </a:cubicBezTo>
                        <a:cubicBezTo>
                          <a:pt x="89002" y="21416"/>
                          <a:pt x="87225" y="21670"/>
                          <a:pt x="85616" y="21670"/>
                        </a:cubicBezTo>
                        <a:close/>
                      </a:path>
                    </a:pathLst>
                  </a:custGeom>
                  <a:solidFill>
                    <a:schemeClr val="tx2"/>
                  </a:solidFill>
                  <a:ln w="9525" cap="flat">
                    <a:solidFill>
                      <a:schemeClr val="tx1"/>
                    </a:solidFill>
                    <a:prstDash val="solid"/>
                    <a:miter/>
                  </a:ln>
                </p:spPr>
                <p:txBody>
                  <a:bodyPr rtlCol="0" anchor="ctr"/>
                  <a:lstStyle/>
                  <a:p>
                    <a:endParaRPr lang="en-GB" dirty="0"/>
                  </a:p>
                </p:txBody>
              </p:sp>
              <p:sp>
                <p:nvSpPr>
                  <p:cNvPr id="33" name="Freeform: Shape 64">
                    <a:extLst>
                      <a:ext uri="{FF2B5EF4-FFF2-40B4-BE49-F238E27FC236}">
                        <a16:creationId xmlns:a16="http://schemas.microsoft.com/office/drawing/2014/main" id="{FF757C6F-4CF3-CA6B-50D0-A8AC887C2DB6}"/>
                      </a:ext>
                    </a:extLst>
                  </p:cNvPr>
                  <p:cNvSpPr/>
                  <p:nvPr/>
                </p:nvSpPr>
                <p:spPr>
                  <a:xfrm>
                    <a:off x="1465205" y="2319110"/>
                    <a:ext cx="91052" cy="95418"/>
                  </a:xfrm>
                  <a:custGeom>
                    <a:avLst/>
                    <a:gdLst>
                      <a:gd name="connsiteX0" fmla="*/ 84619 w 91052"/>
                      <a:gd name="connsiteY0" fmla="*/ 35722 h 95418"/>
                      <a:gd name="connsiteX1" fmla="*/ 37385 w 91052"/>
                      <a:gd name="connsiteY1" fmla="*/ 7872 h 95418"/>
                      <a:gd name="connsiteX2" fmla="*/ 32814 w 91052"/>
                      <a:gd name="connsiteY2" fmla="*/ 0 h 95418"/>
                      <a:gd name="connsiteX3" fmla="*/ 21132 w 91052"/>
                      <a:gd name="connsiteY3" fmla="*/ 5841 h 95418"/>
                      <a:gd name="connsiteX4" fmla="*/ 8791 w 91052"/>
                      <a:gd name="connsiteY4" fmla="*/ 74291 h 95418"/>
                      <a:gd name="connsiteX5" fmla="*/ 53468 w 91052"/>
                      <a:gd name="connsiteY5" fmla="*/ 95231 h 95418"/>
                      <a:gd name="connsiteX6" fmla="*/ 70991 w 91052"/>
                      <a:gd name="connsiteY6" fmla="*/ 77201 h 95418"/>
                      <a:gd name="connsiteX7" fmla="*/ 91053 w 91052"/>
                      <a:gd name="connsiteY7" fmla="*/ 67974 h 95418"/>
                      <a:gd name="connsiteX8" fmla="*/ 84619 w 91052"/>
                      <a:gd name="connsiteY8" fmla="*/ 35722 h 9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052" h="95418">
                        <a:moveTo>
                          <a:pt x="84619" y="35722"/>
                        </a:moveTo>
                        <a:cubicBezTo>
                          <a:pt x="65589" y="33703"/>
                          <a:pt x="48364" y="23547"/>
                          <a:pt x="37385" y="7872"/>
                        </a:cubicBezTo>
                        <a:cubicBezTo>
                          <a:pt x="35668" y="5365"/>
                          <a:pt x="34140" y="2734"/>
                          <a:pt x="32814" y="0"/>
                        </a:cubicBezTo>
                        <a:cubicBezTo>
                          <a:pt x="28667" y="1396"/>
                          <a:pt x="24736" y="3361"/>
                          <a:pt x="21132" y="5841"/>
                        </a:cubicBezTo>
                        <a:cubicBezTo>
                          <a:pt x="-1178" y="21334"/>
                          <a:pt x="-6704" y="51981"/>
                          <a:pt x="8791" y="74291"/>
                        </a:cubicBezTo>
                        <a:cubicBezTo>
                          <a:pt x="18851" y="88777"/>
                          <a:pt x="35898" y="96767"/>
                          <a:pt x="53468" y="95231"/>
                        </a:cubicBezTo>
                        <a:cubicBezTo>
                          <a:pt x="58070" y="88130"/>
                          <a:pt x="64024" y="82003"/>
                          <a:pt x="70991" y="77201"/>
                        </a:cubicBezTo>
                        <a:cubicBezTo>
                          <a:pt x="77089" y="72979"/>
                          <a:pt x="83879" y="69856"/>
                          <a:pt x="91053" y="67974"/>
                        </a:cubicBezTo>
                        <a:cubicBezTo>
                          <a:pt x="86191" y="57949"/>
                          <a:pt x="83976" y="46845"/>
                          <a:pt x="84619" y="35722"/>
                        </a:cubicBezTo>
                        <a:close/>
                      </a:path>
                    </a:pathLst>
                  </a:custGeom>
                  <a:solidFill>
                    <a:schemeClr val="tx2"/>
                  </a:solidFill>
                  <a:ln w="9525" cap="flat">
                    <a:solidFill>
                      <a:schemeClr val="tx1"/>
                    </a:solidFill>
                    <a:prstDash val="solid"/>
                    <a:miter/>
                  </a:ln>
                </p:spPr>
                <p:txBody>
                  <a:bodyPr rtlCol="0" anchor="ctr"/>
                  <a:lstStyle/>
                  <a:p>
                    <a:endParaRPr lang="en-GB" dirty="0"/>
                  </a:p>
                </p:txBody>
              </p:sp>
              <p:sp>
                <p:nvSpPr>
                  <p:cNvPr id="34" name="Freeform: Shape 65">
                    <a:extLst>
                      <a:ext uri="{FF2B5EF4-FFF2-40B4-BE49-F238E27FC236}">
                        <a16:creationId xmlns:a16="http://schemas.microsoft.com/office/drawing/2014/main" id="{0DE21FBF-A756-B0A7-DD2A-1C6DC2A77245}"/>
                      </a:ext>
                    </a:extLst>
                  </p:cNvPr>
                  <p:cNvSpPr/>
                  <p:nvPr/>
                </p:nvSpPr>
                <p:spPr>
                  <a:xfrm>
                    <a:off x="1429244" y="2409347"/>
                    <a:ext cx="84604" cy="70259"/>
                  </a:xfrm>
                  <a:custGeom>
                    <a:avLst/>
                    <a:gdLst>
                      <a:gd name="connsiteX0" fmla="*/ 79610 w 84604"/>
                      <a:gd name="connsiteY0" fmla="*/ 29289 h 70259"/>
                      <a:gd name="connsiteX1" fmla="*/ 81557 w 84604"/>
                      <a:gd name="connsiteY1" fmla="*/ 21586 h 70259"/>
                      <a:gd name="connsiteX2" fmla="*/ 36269 w 84604"/>
                      <a:gd name="connsiteY2" fmla="*/ 0 h 70259"/>
                      <a:gd name="connsiteX3" fmla="*/ 1701 w 84604"/>
                      <a:gd name="connsiteY3" fmla="*/ 60080 h 70259"/>
                      <a:gd name="connsiteX4" fmla="*/ 5710 w 84604"/>
                      <a:gd name="connsiteY4" fmla="*/ 70260 h 70259"/>
                      <a:gd name="connsiteX5" fmla="*/ 84604 w 84604"/>
                      <a:gd name="connsiteY5" fmla="*/ 67974 h 70259"/>
                      <a:gd name="connsiteX6" fmla="*/ 79610 w 84604"/>
                      <a:gd name="connsiteY6" fmla="*/ 29289 h 7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604" h="70259">
                        <a:moveTo>
                          <a:pt x="79610" y="29289"/>
                        </a:moveTo>
                        <a:cubicBezTo>
                          <a:pt x="80108" y="26686"/>
                          <a:pt x="80758" y="24113"/>
                          <a:pt x="81557" y="21586"/>
                        </a:cubicBezTo>
                        <a:cubicBezTo>
                          <a:pt x="64211" y="20620"/>
                          <a:pt x="47942" y="12866"/>
                          <a:pt x="36269" y="0"/>
                        </a:cubicBezTo>
                        <a:cubicBezTo>
                          <a:pt x="10133" y="7045"/>
                          <a:pt x="-5344" y="33943"/>
                          <a:pt x="1701" y="60080"/>
                        </a:cubicBezTo>
                        <a:cubicBezTo>
                          <a:pt x="2653" y="63612"/>
                          <a:pt x="3998" y="67027"/>
                          <a:pt x="5710" y="70260"/>
                        </a:cubicBezTo>
                        <a:cubicBezTo>
                          <a:pt x="32544" y="70260"/>
                          <a:pt x="58955" y="69328"/>
                          <a:pt x="84604" y="67974"/>
                        </a:cubicBezTo>
                        <a:cubicBezTo>
                          <a:pt x="79024" y="55893"/>
                          <a:pt x="77281" y="42391"/>
                          <a:pt x="79610" y="29289"/>
                        </a:cubicBezTo>
                        <a:close/>
                      </a:path>
                    </a:pathLst>
                  </a:custGeom>
                  <a:solidFill>
                    <a:schemeClr val="tx2"/>
                  </a:solidFill>
                  <a:ln w="9525" cap="flat">
                    <a:solidFill>
                      <a:schemeClr val="tx1"/>
                    </a:solidFill>
                    <a:prstDash val="solid"/>
                    <a:miter/>
                  </a:ln>
                </p:spPr>
                <p:txBody>
                  <a:bodyPr rtlCol="0" anchor="ctr"/>
                  <a:lstStyle/>
                  <a:p>
                    <a:endParaRPr lang="en-GB" dirty="0"/>
                  </a:p>
                </p:txBody>
              </p:sp>
              <p:sp>
                <p:nvSpPr>
                  <p:cNvPr id="35" name="Freeform: Shape 66">
                    <a:extLst>
                      <a:ext uri="{FF2B5EF4-FFF2-40B4-BE49-F238E27FC236}">
                        <a16:creationId xmlns:a16="http://schemas.microsoft.com/office/drawing/2014/main" id="{D39268F4-EC76-4F9F-A2F5-2F56A0776F39}"/>
                      </a:ext>
                    </a:extLst>
                  </p:cNvPr>
                  <p:cNvSpPr/>
                  <p:nvPr/>
                </p:nvSpPr>
                <p:spPr>
                  <a:xfrm>
                    <a:off x="1524807" y="2402152"/>
                    <a:ext cx="89181" cy="74746"/>
                  </a:xfrm>
                  <a:custGeom>
                    <a:avLst/>
                    <a:gdLst>
                      <a:gd name="connsiteX0" fmla="*/ 87319 w 89181"/>
                      <a:gd name="connsiteY0" fmla="*/ 22178 h 74746"/>
                      <a:gd name="connsiteX1" fmla="*/ 41354 w 89181"/>
                      <a:gd name="connsiteY1" fmla="*/ 0 h 74746"/>
                      <a:gd name="connsiteX2" fmla="*/ 21038 w 89181"/>
                      <a:gd name="connsiteY2" fmla="*/ 8465 h 74746"/>
                      <a:gd name="connsiteX3" fmla="*/ 7494 w 89181"/>
                      <a:gd name="connsiteY3" fmla="*/ 74746 h 74746"/>
                      <a:gd name="connsiteX4" fmla="*/ 89182 w 89181"/>
                      <a:gd name="connsiteY4" fmla="*/ 66874 h 74746"/>
                      <a:gd name="connsiteX5" fmla="*/ 87319 w 89181"/>
                      <a:gd name="connsiteY5" fmla="*/ 22178 h 7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181" h="74746">
                        <a:moveTo>
                          <a:pt x="87319" y="22178"/>
                        </a:moveTo>
                        <a:cubicBezTo>
                          <a:pt x="69651" y="21218"/>
                          <a:pt x="53101" y="13232"/>
                          <a:pt x="41354" y="0"/>
                        </a:cubicBezTo>
                        <a:cubicBezTo>
                          <a:pt x="34014" y="1198"/>
                          <a:pt x="27057" y="4097"/>
                          <a:pt x="21038" y="8465"/>
                        </a:cubicBezTo>
                        <a:cubicBezTo>
                          <a:pt x="-445" y="23402"/>
                          <a:pt x="-6407" y="52579"/>
                          <a:pt x="7494" y="74746"/>
                        </a:cubicBezTo>
                        <a:cubicBezTo>
                          <a:pt x="36191" y="72884"/>
                          <a:pt x="63617" y="70175"/>
                          <a:pt x="89182" y="66874"/>
                        </a:cubicBezTo>
                        <a:cubicBezTo>
                          <a:pt x="83407" y="52640"/>
                          <a:pt x="82749" y="36843"/>
                          <a:pt x="87319" y="22178"/>
                        </a:cubicBezTo>
                        <a:close/>
                      </a:path>
                    </a:pathLst>
                  </a:custGeom>
                  <a:solidFill>
                    <a:schemeClr val="tx2"/>
                  </a:solidFill>
                  <a:ln w="9525" cap="flat">
                    <a:solidFill>
                      <a:schemeClr val="tx1"/>
                    </a:solidFill>
                    <a:prstDash val="solid"/>
                    <a:miter/>
                  </a:ln>
                </p:spPr>
                <p:txBody>
                  <a:bodyPr rtlCol="0" anchor="ctr"/>
                  <a:lstStyle/>
                  <a:p>
                    <a:endParaRPr lang="en-GB" dirty="0"/>
                  </a:p>
                </p:txBody>
              </p:sp>
              <p:sp>
                <p:nvSpPr>
                  <p:cNvPr id="36" name="Freeform: Shape 67">
                    <a:extLst>
                      <a:ext uri="{FF2B5EF4-FFF2-40B4-BE49-F238E27FC236}">
                        <a16:creationId xmlns:a16="http://schemas.microsoft.com/office/drawing/2014/main" id="{50881D43-1916-DD06-74A4-28F5FF7540B8}"/>
                      </a:ext>
                    </a:extLst>
                  </p:cNvPr>
                  <p:cNvSpPr/>
                  <p:nvPr/>
                </p:nvSpPr>
                <p:spPr>
                  <a:xfrm>
                    <a:off x="1566550" y="2309215"/>
                    <a:ext cx="85785" cy="98363"/>
                  </a:xfrm>
                  <a:custGeom>
                    <a:avLst/>
                    <a:gdLst>
                      <a:gd name="connsiteX0" fmla="*/ 53364 w 85785"/>
                      <a:gd name="connsiteY0" fmla="*/ 98185 h 98363"/>
                      <a:gd name="connsiteX1" fmla="*/ 70887 w 85785"/>
                      <a:gd name="connsiteY1" fmla="*/ 80155 h 98363"/>
                      <a:gd name="connsiteX2" fmla="*/ 85785 w 85785"/>
                      <a:gd name="connsiteY2" fmla="*/ 72536 h 98363"/>
                      <a:gd name="connsiteX3" fmla="*/ 79521 w 85785"/>
                      <a:gd name="connsiteY3" fmla="*/ 31058 h 98363"/>
                      <a:gd name="connsiteX4" fmla="*/ 84600 w 85785"/>
                      <a:gd name="connsiteY4" fmla="*/ 15059 h 98363"/>
                      <a:gd name="connsiteX5" fmla="*/ 15059 w 85785"/>
                      <a:gd name="connsiteY5" fmla="*/ 13763 h 98363"/>
                      <a:gd name="connsiteX6" fmla="*/ 13763 w 85785"/>
                      <a:gd name="connsiteY6" fmla="*/ 83305 h 98363"/>
                      <a:gd name="connsiteX7" fmla="*/ 53364 w 85785"/>
                      <a:gd name="connsiteY7" fmla="*/ 98185 h 9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785" h="98363">
                        <a:moveTo>
                          <a:pt x="53364" y="98185"/>
                        </a:moveTo>
                        <a:cubicBezTo>
                          <a:pt x="57988" y="91102"/>
                          <a:pt x="63938" y="84979"/>
                          <a:pt x="70887" y="80155"/>
                        </a:cubicBezTo>
                        <a:cubicBezTo>
                          <a:pt x="75515" y="77001"/>
                          <a:pt x="80520" y="74442"/>
                          <a:pt x="85785" y="72536"/>
                        </a:cubicBezTo>
                        <a:cubicBezTo>
                          <a:pt x="79214" y="59768"/>
                          <a:pt x="77013" y="45197"/>
                          <a:pt x="79521" y="31058"/>
                        </a:cubicBezTo>
                        <a:cubicBezTo>
                          <a:pt x="80533" y="25532"/>
                          <a:pt x="82239" y="20156"/>
                          <a:pt x="84600" y="15059"/>
                        </a:cubicBezTo>
                        <a:cubicBezTo>
                          <a:pt x="65755" y="-4502"/>
                          <a:pt x="34620" y="-5082"/>
                          <a:pt x="15059" y="13763"/>
                        </a:cubicBezTo>
                        <a:cubicBezTo>
                          <a:pt x="-4502" y="32608"/>
                          <a:pt x="-5082" y="63744"/>
                          <a:pt x="13763" y="83305"/>
                        </a:cubicBezTo>
                        <a:cubicBezTo>
                          <a:pt x="24047" y="93979"/>
                          <a:pt x="38596" y="99446"/>
                          <a:pt x="53364" y="98185"/>
                        </a:cubicBezTo>
                        <a:close/>
                      </a:path>
                    </a:pathLst>
                  </a:custGeom>
                  <a:solidFill>
                    <a:schemeClr val="tx2"/>
                  </a:solidFill>
                  <a:ln w="9525" cap="flat">
                    <a:solidFill>
                      <a:schemeClr val="tx1"/>
                    </a:solidFill>
                    <a:prstDash val="solid"/>
                    <a:miter/>
                  </a:ln>
                </p:spPr>
                <p:txBody>
                  <a:bodyPr rtlCol="0" anchor="ctr"/>
                  <a:lstStyle/>
                  <a:p>
                    <a:endParaRPr lang="en-GB" dirty="0"/>
                  </a:p>
                </p:txBody>
              </p:sp>
              <p:sp>
                <p:nvSpPr>
                  <p:cNvPr id="37" name="Freeform: Shape 68">
                    <a:extLst>
                      <a:ext uri="{FF2B5EF4-FFF2-40B4-BE49-F238E27FC236}">
                        <a16:creationId xmlns:a16="http://schemas.microsoft.com/office/drawing/2014/main" id="{43F23C09-7086-10AC-482D-95DBA712761E}"/>
                      </a:ext>
                    </a:extLst>
                  </p:cNvPr>
                  <p:cNvSpPr/>
                  <p:nvPr/>
                </p:nvSpPr>
                <p:spPr>
                  <a:xfrm>
                    <a:off x="1373413" y="2322837"/>
                    <a:ext cx="82279" cy="98710"/>
                  </a:xfrm>
                  <a:custGeom>
                    <a:avLst/>
                    <a:gdLst>
                      <a:gd name="connsiteX0" fmla="*/ 78979 w 82279"/>
                      <a:gd name="connsiteY0" fmla="*/ 20314 h 98710"/>
                      <a:gd name="connsiteX1" fmla="*/ 48166 w 82279"/>
                      <a:gd name="connsiteY1" fmla="*/ 82 h 98710"/>
                      <a:gd name="connsiteX2" fmla="*/ 0 w 82279"/>
                      <a:gd name="connsiteY2" fmla="*/ 31149 h 98710"/>
                      <a:gd name="connsiteX3" fmla="*/ 30643 w 82279"/>
                      <a:gd name="connsiteY3" fmla="*/ 72627 h 98710"/>
                      <a:gd name="connsiteX4" fmla="*/ 42748 w 82279"/>
                      <a:gd name="connsiteY4" fmla="*/ 98615 h 98710"/>
                      <a:gd name="connsiteX5" fmla="*/ 49774 w 82279"/>
                      <a:gd name="connsiteY5" fmla="*/ 98615 h 98710"/>
                      <a:gd name="connsiteX6" fmla="*/ 82280 w 82279"/>
                      <a:gd name="connsiteY6" fmla="*/ 73220 h 98710"/>
                      <a:gd name="connsiteX7" fmla="*/ 78979 w 82279"/>
                      <a:gd name="connsiteY7" fmla="*/ 20314 h 98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79" h="98710">
                        <a:moveTo>
                          <a:pt x="78979" y="20314"/>
                        </a:moveTo>
                        <a:cubicBezTo>
                          <a:pt x="67006" y="16610"/>
                          <a:pt x="56324" y="9597"/>
                          <a:pt x="48166" y="82"/>
                        </a:cubicBezTo>
                        <a:cubicBezTo>
                          <a:pt x="27062" y="-1143"/>
                          <a:pt x="7588" y="11419"/>
                          <a:pt x="0" y="31149"/>
                        </a:cubicBezTo>
                        <a:cubicBezTo>
                          <a:pt x="12069" y="43503"/>
                          <a:pt x="22380" y="57461"/>
                          <a:pt x="30643" y="72627"/>
                        </a:cubicBezTo>
                        <a:cubicBezTo>
                          <a:pt x="35149" y="81063"/>
                          <a:pt x="39190" y="89738"/>
                          <a:pt x="42748" y="98615"/>
                        </a:cubicBezTo>
                        <a:cubicBezTo>
                          <a:pt x="45089" y="98743"/>
                          <a:pt x="47434" y="98743"/>
                          <a:pt x="49774" y="98615"/>
                        </a:cubicBezTo>
                        <a:cubicBezTo>
                          <a:pt x="57510" y="86794"/>
                          <a:pt x="68939" y="77865"/>
                          <a:pt x="82280" y="73220"/>
                        </a:cubicBezTo>
                        <a:cubicBezTo>
                          <a:pt x="73858" y="56814"/>
                          <a:pt x="72662" y="37639"/>
                          <a:pt x="78979" y="20314"/>
                        </a:cubicBezTo>
                        <a:close/>
                      </a:path>
                    </a:pathLst>
                  </a:custGeom>
                  <a:solidFill>
                    <a:schemeClr val="tx2"/>
                  </a:solidFill>
                  <a:ln w="9525" cap="flat">
                    <a:solidFill>
                      <a:schemeClr val="tx1"/>
                    </a:solidFill>
                    <a:prstDash val="solid"/>
                    <a:miter/>
                  </a:ln>
                </p:spPr>
                <p:txBody>
                  <a:bodyPr rtlCol="0" anchor="ctr"/>
                  <a:lstStyle/>
                  <a:p>
                    <a:endParaRPr lang="en-GB" dirty="0"/>
                  </a:p>
                </p:txBody>
              </p:sp>
              <p:sp>
                <p:nvSpPr>
                  <p:cNvPr id="38" name="Freeform: Shape 69">
                    <a:extLst>
                      <a:ext uri="{FF2B5EF4-FFF2-40B4-BE49-F238E27FC236}">
                        <a16:creationId xmlns:a16="http://schemas.microsoft.com/office/drawing/2014/main" id="{4BD9D31E-D8DE-52C4-02AB-D9F0ADF225BB}"/>
                      </a:ext>
                    </a:extLst>
                  </p:cNvPr>
                  <p:cNvSpPr/>
                  <p:nvPr/>
                </p:nvSpPr>
                <p:spPr>
                  <a:xfrm>
                    <a:off x="1422765" y="2230873"/>
                    <a:ext cx="84310" cy="96955"/>
                  </a:xfrm>
                  <a:custGeom>
                    <a:avLst/>
                    <a:gdLst>
                      <a:gd name="connsiteX0" fmla="*/ 84311 w 84310"/>
                      <a:gd name="connsiteY0" fmla="*/ 14760 h 96955"/>
                      <a:gd name="connsiteX1" fmla="*/ 14760 w 84310"/>
                      <a:gd name="connsiteY1" fmla="*/ 14054 h 96955"/>
                      <a:gd name="connsiteX2" fmla="*/ 14054 w 84310"/>
                      <a:gd name="connsiteY2" fmla="*/ 83603 h 96955"/>
                      <a:gd name="connsiteX3" fmla="*/ 37499 w 84310"/>
                      <a:gd name="connsiteY3" fmla="*/ 96956 h 96955"/>
                      <a:gd name="connsiteX4" fmla="*/ 53921 w 84310"/>
                      <a:gd name="connsiteY4" fmla="*/ 80026 h 96955"/>
                      <a:gd name="connsiteX5" fmla="*/ 69497 w 84310"/>
                      <a:gd name="connsiteY5" fmla="*/ 72322 h 96955"/>
                      <a:gd name="connsiteX6" fmla="*/ 84311 w 84310"/>
                      <a:gd name="connsiteY6" fmla="*/ 14760 h 96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310" h="96955">
                        <a:moveTo>
                          <a:pt x="84311" y="14760"/>
                        </a:moveTo>
                        <a:cubicBezTo>
                          <a:pt x="65300" y="-4641"/>
                          <a:pt x="34161" y="-4957"/>
                          <a:pt x="14760" y="14054"/>
                        </a:cubicBezTo>
                        <a:cubicBezTo>
                          <a:pt x="-4641" y="33063"/>
                          <a:pt x="-4957" y="64202"/>
                          <a:pt x="14054" y="83603"/>
                        </a:cubicBezTo>
                        <a:cubicBezTo>
                          <a:pt x="20471" y="90152"/>
                          <a:pt x="28592" y="94778"/>
                          <a:pt x="37499" y="96956"/>
                        </a:cubicBezTo>
                        <a:cubicBezTo>
                          <a:pt x="41883" y="90349"/>
                          <a:pt x="47451" y="84609"/>
                          <a:pt x="53921" y="80026"/>
                        </a:cubicBezTo>
                        <a:cubicBezTo>
                          <a:pt x="58761" y="76800"/>
                          <a:pt x="63995" y="74211"/>
                          <a:pt x="69497" y="72322"/>
                        </a:cubicBezTo>
                        <a:cubicBezTo>
                          <a:pt x="65059" y="51872"/>
                          <a:pt x="70552" y="30527"/>
                          <a:pt x="84311" y="14760"/>
                        </a:cubicBezTo>
                        <a:close/>
                      </a:path>
                    </a:pathLst>
                  </a:custGeom>
                  <a:solidFill>
                    <a:schemeClr val="tx2"/>
                  </a:solidFill>
                  <a:ln w="9525" cap="flat">
                    <a:solidFill>
                      <a:schemeClr val="tx1"/>
                    </a:solidFill>
                    <a:prstDash val="solid"/>
                    <a:miter/>
                  </a:ln>
                </p:spPr>
                <p:txBody>
                  <a:bodyPr rtlCol="0" anchor="ctr"/>
                  <a:lstStyle/>
                  <a:p>
                    <a:endParaRPr lang="en-GB" dirty="0"/>
                  </a:p>
                </p:txBody>
              </p:sp>
            </p:grpSp>
          </p:grpSp>
          <p:grpSp>
            <p:nvGrpSpPr>
              <p:cNvPr id="39" name="グループ化 38">
                <a:extLst>
                  <a:ext uri="{FF2B5EF4-FFF2-40B4-BE49-F238E27FC236}">
                    <a16:creationId xmlns:a16="http://schemas.microsoft.com/office/drawing/2014/main" id="{861385D0-4E47-3C45-CF15-471A0BAA9542}"/>
                  </a:ext>
                </a:extLst>
              </p:cNvPr>
              <p:cNvGrpSpPr>
                <a:grpSpLocks noChangeAspect="1"/>
              </p:cNvGrpSpPr>
              <p:nvPr/>
            </p:nvGrpSpPr>
            <p:grpSpPr>
              <a:xfrm>
                <a:off x="4150478" y="2088000"/>
                <a:ext cx="1260000" cy="1259775"/>
                <a:chOff x="2313118" y="1796978"/>
                <a:chExt cx="1300480" cy="1300248"/>
              </a:xfrm>
            </p:grpSpPr>
            <p:sp>
              <p:nvSpPr>
                <p:cNvPr id="40" name="Freeform: Shape 25">
                  <a:extLst>
                    <a:ext uri="{FF2B5EF4-FFF2-40B4-BE49-F238E27FC236}">
                      <a16:creationId xmlns:a16="http://schemas.microsoft.com/office/drawing/2014/main" id="{B060C4EB-CE19-3BDE-2D0F-A1D6EFC2C5D1}"/>
                    </a:ext>
                  </a:extLst>
                </p:cNvPr>
                <p:cNvSpPr>
                  <a:spLocks noChangeAspect="1"/>
                </p:cNvSpPr>
                <p:nvPr/>
              </p:nvSpPr>
              <p:spPr>
                <a:xfrm>
                  <a:off x="2313118" y="1796978"/>
                  <a:ext cx="1300480" cy="1300248"/>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a:solidFill>
                  <a:schemeClr val="bg1"/>
                </a:solidFill>
                <a:ln>
                  <a:solidFill>
                    <a:srgbClr val="BEBEBE"/>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4737" tIns="294741" rIns="294738" bIns="294740" numCol="1" spcCol="1270" anchor="ctr" anchorCtr="0">
                  <a:noAutofit/>
                </a:bodyPr>
                <a:lstStyle/>
                <a:p>
                  <a:pPr marL="0" lvl="0" indent="0" algn="ctr" defTabSz="1644650">
                    <a:lnSpc>
                      <a:spcPct val="90000"/>
                    </a:lnSpc>
                    <a:spcBef>
                      <a:spcPct val="0"/>
                    </a:spcBef>
                    <a:spcAft>
                      <a:spcPct val="35000"/>
                    </a:spcAft>
                    <a:buNone/>
                  </a:pPr>
                  <a:endParaRPr lang="en-GB" sz="1100" kern="1200" dirty="0"/>
                </a:p>
              </p:txBody>
            </p:sp>
            <p:grpSp>
              <p:nvGrpSpPr>
                <p:cNvPr id="41" name="Graphic 71" descr="Run with solid fill">
                  <a:extLst>
                    <a:ext uri="{FF2B5EF4-FFF2-40B4-BE49-F238E27FC236}">
                      <a16:creationId xmlns:a16="http://schemas.microsoft.com/office/drawing/2014/main" id="{43CD7A16-7A34-7E60-DBDC-DC5A29FA2348}"/>
                    </a:ext>
                  </a:extLst>
                </p:cNvPr>
                <p:cNvGrpSpPr/>
                <p:nvPr/>
              </p:nvGrpSpPr>
              <p:grpSpPr>
                <a:xfrm>
                  <a:off x="2579054" y="2009879"/>
                  <a:ext cx="767880" cy="874446"/>
                  <a:chOff x="2952797" y="2058742"/>
                  <a:chExt cx="682063" cy="776719"/>
                </a:xfrm>
                <a:solidFill>
                  <a:srgbClr val="F3D8E8"/>
                </a:solidFill>
              </p:grpSpPr>
              <p:sp>
                <p:nvSpPr>
                  <p:cNvPr id="42" name="Freeform: Shape 73">
                    <a:extLst>
                      <a:ext uri="{FF2B5EF4-FFF2-40B4-BE49-F238E27FC236}">
                        <a16:creationId xmlns:a16="http://schemas.microsoft.com/office/drawing/2014/main" id="{3433365F-FF9E-EEC9-2606-C3FB53E8E23B}"/>
                      </a:ext>
                    </a:extLst>
                  </p:cNvPr>
                  <p:cNvSpPr/>
                  <p:nvPr/>
                </p:nvSpPr>
                <p:spPr>
                  <a:xfrm>
                    <a:off x="3368252" y="2058742"/>
                    <a:ext cx="144506" cy="144506"/>
                  </a:xfrm>
                  <a:custGeom>
                    <a:avLst/>
                    <a:gdLst>
                      <a:gd name="connsiteX0" fmla="*/ 144506 w 144506"/>
                      <a:gd name="connsiteY0" fmla="*/ 72253 h 144506"/>
                      <a:gd name="connsiteX1" fmla="*/ 72253 w 144506"/>
                      <a:gd name="connsiteY1" fmla="*/ 144506 h 144506"/>
                      <a:gd name="connsiteX2" fmla="*/ 0 w 144506"/>
                      <a:gd name="connsiteY2" fmla="*/ 72253 h 144506"/>
                      <a:gd name="connsiteX3" fmla="*/ 72253 w 144506"/>
                      <a:gd name="connsiteY3" fmla="*/ 0 h 144506"/>
                      <a:gd name="connsiteX4" fmla="*/ 144506 w 144506"/>
                      <a:gd name="connsiteY4" fmla="*/ 72253 h 14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506" h="144506">
                        <a:moveTo>
                          <a:pt x="144506" y="72253"/>
                        </a:moveTo>
                        <a:cubicBezTo>
                          <a:pt x="144506" y="112157"/>
                          <a:pt x="112157" y="144506"/>
                          <a:pt x="72253" y="144506"/>
                        </a:cubicBezTo>
                        <a:cubicBezTo>
                          <a:pt x="32349" y="144506"/>
                          <a:pt x="0" y="112157"/>
                          <a:pt x="0" y="72253"/>
                        </a:cubicBezTo>
                        <a:cubicBezTo>
                          <a:pt x="0" y="32349"/>
                          <a:pt x="32349" y="0"/>
                          <a:pt x="72253" y="0"/>
                        </a:cubicBezTo>
                        <a:cubicBezTo>
                          <a:pt x="112157" y="0"/>
                          <a:pt x="144506" y="32349"/>
                          <a:pt x="144506" y="72253"/>
                        </a:cubicBezTo>
                        <a:close/>
                      </a:path>
                    </a:pathLst>
                  </a:custGeom>
                  <a:solidFill>
                    <a:srgbClr val="F3D8E8"/>
                  </a:solidFill>
                  <a:ln w="10197" cap="flat">
                    <a:solidFill>
                      <a:schemeClr val="tx1"/>
                    </a:solidFill>
                    <a:prstDash val="solid"/>
                    <a:miter/>
                  </a:ln>
                </p:spPr>
                <p:txBody>
                  <a:bodyPr rtlCol="0" anchor="ctr"/>
                  <a:lstStyle/>
                  <a:p>
                    <a:endParaRPr lang="en-GB" dirty="0"/>
                  </a:p>
                </p:txBody>
              </p:sp>
              <p:sp>
                <p:nvSpPr>
                  <p:cNvPr id="43" name="Freeform: Shape 74">
                    <a:extLst>
                      <a:ext uri="{FF2B5EF4-FFF2-40B4-BE49-F238E27FC236}">
                        <a16:creationId xmlns:a16="http://schemas.microsoft.com/office/drawing/2014/main" id="{3778D416-1F76-06A4-5ED9-71A38181A5BC}"/>
                      </a:ext>
                    </a:extLst>
                  </p:cNvPr>
                  <p:cNvSpPr/>
                  <p:nvPr/>
                </p:nvSpPr>
                <p:spPr>
                  <a:xfrm>
                    <a:off x="2952797" y="2212279"/>
                    <a:ext cx="682063" cy="623182"/>
                  </a:xfrm>
                  <a:custGeom>
                    <a:avLst/>
                    <a:gdLst>
                      <a:gd name="connsiteX0" fmla="*/ 662921 w 682063"/>
                      <a:gd name="connsiteY0" fmla="*/ 18063 h 623182"/>
                      <a:gd name="connsiteX1" fmla="*/ 614151 w 682063"/>
                      <a:gd name="connsiteY1" fmla="*/ 33417 h 623182"/>
                      <a:gd name="connsiteX2" fmla="*/ 582540 w 682063"/>
                      <a:gd name="connsiteY2" fmla="*/ 93026 h 623182"/>
                      <a:gd name="connsiteX3" fmla="*/ 443453 w 682063"/>
                      <a:gd name="connsiteY3" fmla="*/ 5419 h 623182"/>
                      <a:gd name="connsiteX4" fmla="*/ 424486 w 682063"/>
                      <a:gd name="connsiteY4" fmla="*/ 0 h 623182"/>
                      <a:gd name="connsiteX5" fmla="*/ 270949 w 682063"/>
                      <a:gd name="connsiteY5" fmla="*/ 0 h 623182"/>
                      <a:gd name="connsiteX6" fmla="*/ 239338 w 682063"/>
                      <a:gd name="connsiteY6" fmla="*/ 18966 h 623182"/>
                      <a:gd name="connsiteX7" fmla="*/ 180633 w 682063"/>
                      <a:gd name="connsiteY7" fmla="*/ 127346 h 623182"/>
                      <a:gd name="connsiteX8" fmla="*/ 195083 w 682063"/>
                      <a:gd name="connsiteY8" fmla="*/ 176117 h 623182"/>
                      <a:gd name="connsiteX9" fmla="*/ 212243 w 682063"/>
                      <a:gd name="connsiteY9" fmla="*/ 180633 h 623182"/>
                      <a:gd name="connsiteX10" fmla="*/ 243854 w 682063"/>
                      <a:gd name="connsiteY10" fmla="*/ 161666 h 623182"/>
                      <a:gd name="connsiteX11" fmla="*/ 292625 w 682063"/>
                      <a:gd name="connsiteY11" fmla="*/ 72253 h 623182"/>
                      <a:gd name="connsiteX12" fmla="*/ 345911 w 682063"/>
                      <a:gd name="connsiteY12" fmla="*/ 72253 h 623182"/>
                      <a:gd name="connsiteX13" fmla="*/ 186051 w 682063"/>
                      <a:gd name="connsiteY13" fmla="*/ 370297 h 623182"/>
                      <a:gd name="connsiteX14" fmla="*/ 36127 w 682063"/>
                      <a:gd name="connsiteY14" fmla="*/ 370297 h 623182"/>
                      <a:gd name="connsiteX15" fmla="*/ 0 w 682063"/>
                      <a:gd name="connsiteY15" fmla="*/ 406423 h 623182"/>
                      <a:gd name="connsiteX16" fmla="*/ 36127 w 682063"/>
                      <a:gd name="connsiteY16" fmla="*/ 442550 h 623182"/>
                      <a:gd name="connsiteX17" fmla="*/ 207727 w 682063"/>
                      <a:gd name="connsiteY17" fmla="*/ 442550 h 623182"/>
                      <a:gd name="connsiteX18" fmla="*/ 239338 w 682063"/>
                      <a:gd name="connsiteY18" fmla="*/ 423583 h 623182"/>
                      <a:gd name="connsiteX19" fmla="*/ 302559 w 682063"/>
                      <a:gd name="connsiteY19" fmla="*/ 307075 h 623182"/>
                      <a:gd name="connsiteX20" fmla="*/ 406423 w 682063"/>
                      <a:gd name="connsiteY20" fmla="*/ 403714 h 623182"/>
                      <a:gd name="connsiteX21" fmla="*/ 398295 w 682063"/>
                      <a:gd name="connsiteY21" fmla="*/ 585249 h 623182"/>
                      <a:gd name="connsiteX22" fmla="*/ 431712 w 682063"/>
                      <a:gd name="connsiteY22" fmla="*/ 623182 h 623182"/>
                      <a:gd name="connsiteX23" fmla="*/ 433518 w 682063"/>
                      <a:gd name="connsiteY23" fmla="*/ 623182 h 623182"/>
                      <a:gd name="connsiteX24" fmla="*/ 469645 w 682063"/>
                      <a:gd name="connsiteY24" fmla="*/ 588862 h 623182"/>
                      <a:gd name="connsiteX25" fmla="*/ 478676 w 682063"/>
                      <a:gd name="connsiteY25" fmla="*/ 390166 h 623182"/>
                      <a:gd name="connsiteX26" fmla="*/ 466935 w 682063"/>
                      <a:gd name="connsiteY26" fmla="*/ 362168 h 623182"/>
                      <a:gd name="connsiteX27" fmla="*/ 379328 w 682063"/>
                      <a:gd name="connsiteY27" fmla="*/ 280884 h 623182"/>
                      <a:gd name="connsiteX28" fmla="*/ 471451 w 682063"/>
                      <a:gd name="connsiteY28" fmla="*/ 109283 h 623182"/>
                      <a:gd name="connsiteX29" fmla="*/ 576218 w 682063"/>
                      <a:gd name="connsiteY29" fmla="*/ 175214 h 623182"/>
                      <a:gd name="connsiteX30" fmla="*/ 605119 w 682063"/>
                      <a:gd name="connsiteY30" fmla="*/ 179729 h 623182"/>
                      <a:gd name="connsiteX31" fmla="*/ 627698 w 682063"/>
                      <a:gd name="connsiteY31" fmla="*/ 161666 h 623182"/>
                      <a:gd name="connsiteX32" fmla="*/ 677372 w 682063"/>
                      <a:gd name="connsiteY32" fmla="*/ 66834 h 623182"/>
                      <a:gd name="connsiteX33" fmla="*/ 662921 w 682063"/>
                      <a:gd name="connsiteY33" fmla="*/ 18063 h 6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2063" h="623182">
                        <a:moveTo>
                          <a:pt x="662921" y="18063"/>
                        </a:moveTo>
                        <a:cubicBezTo>
                          <a:pt x="644858" y="9032"/>
                          <a:pt x="623182" y="15354"/>
                          <a:pt x="614151" y="33417"/>
                        </a:cubicBezTo>
                        <a:lnTo>
                          <a:pt x="582540" y="93026"/>
                        </a:lnTo>
                        <a:lnTo>
                          <a:pt x="443453" y="5419"/>
                        </a:lnTo>
                        <a:cubicBezTo>
                          <a:pt x="438034" y="1806"/>
                          <a:pt x="431712" y="0"/>
                          <a:pt x="424486" y="0"/>
                        </a:cubicBezTo>
                        <a:lnTo>
                          <a:pt x="270949" y="0"/>
                        </a:lnTo>
                        <a:cubicBezTo>
                          <a:pt x="257401" y="0"/>
                          <a:pt x="245660" y="7225"/>
                          <a:pt x="239338" y="18966"/>
                        </a:cubicBezTo>
                        <a:lnTo>
                          <a:pt x="180633" y="127346"/>
                        </a:lnTo>
                        <a:cubicBezTo>
                          <a:pt x="170698" y="144506"/>
                          <a:pt x="177923" y="167085"/>
                          <a:pt x="195083" y="176117"/>
                        </a:cubicBezTo>
                        <a:cubicBezTo>
                          <a:pt x="200502" y="178826"/>
                          <a:pt x="206824" y="180633"/>
                          <a:pt x="212243" y="180633"/>
                        </a:cubicBezTo>
                        <a:cubicBezTo>
                          <a:pt x="224887" y="180633"/>
                          <a:pt x="237532" y="173407"/>
                          <a:pt x="243854" y="161666"/>
                        </a:cubicBezTo>
                        <a:lnTo>
                          <a:pt x="292625" y="72253"/>
                        </a:lnTo>
                        <a:lnTo>
                          <a:pt x="345911" y="72253"/>
                        </a:lnTo>
                        <a:lnTo>
                          <a:pt x="186051" y="370297"/>
                        </a:lnTo>
                        <a:lnTo>
                          <a:pt x="36127" y="370297"/>
                        </a:lnTo>
                        <a:cubicBezTo>
                          <a:pt x="16257" y="370297"/>
                          <a:pt x="0" y="386554"/>
                          <a:pt x="0" y="406423"/>
                        </a:cubicBezTo>
                        <a:cubicBezTo>
                          <a:pt x="0" y="426293"/>
                          <a:pt x="16257" y="442550"/>
                          <a:pt x="36127" y="442550"/>
                        </a:cubicBezTo>
                        <a:lnTo>
                          <a:pt x="207727" y="442550"/>
                        </a:lnTo>
                        <a:cubicBezTo>
                          <a:pt x="221275" y="442550"/>
                          <a:pt x="233016" y="435324"/>
                          <a:pt x="239338" y="423583"/>
                        </a:cubicBezTo>
                        <a:lnTo>
                          <a:pt x="302559" y="307075"/>
                        </a:lnTo>
                        <a:lnTo>
                          <a:pt x="406423" y="403714"/>
                        </a:lnTo>
                        <a:lnTo>
                          <a:pt x="398295" y="585249"/>
                        </a:lnTo>
                        <a:cubicBezTo>
                          <a:pt x="396488" y="605119"/>
                          <a:pt x="411842" y="622279"/>
                          <a:pt x="431712" y="623182"/>
                        </a:cubicBezTo>
                        <a:cubicBezTo>
                          <a:pt x="432615" y="623182"/>
                          <a:pt x="432615" y="623182"/>
                          <a:pt x="433518" y="623182"/>
                        </a:cubicBezTo>
                        <a:cubicBezTo>
                          <a:pt x="452484" y="623182"/>
                          <a:pt x="468741" y="607828"/>
                          <a:pt x="469645" y="588862"/>
                        </a:cubicBezTo>
                        <a:lnTo>
                          <a:pt x="478676" y="390166"/>
                        </a:lnTo>
                        <a:cubicBezTo>
                          <a:pt x="479579" y="379328"/>
                          <a:pt x="475063" y="369393"/>
                          <a:pt x="466935" y="362168"/>
                        </a:cubicBezTo>
                        <a:lnTo>
                          <a:pt x="379328" y="280884"/>
                        </a:lnTo>
                        <a:lnTo>
                          <a:pt x="471451" y="109283"/>
                        </a:lnTo>
                        <a:lnTo>
                          <a:pt x="576218" y="175214"/>
                        </a:lnTo>
                        <a:cubicBezTo>
                          <a:pt x="584346" y="180633"/>
                          <a:pt x="595184" y="182439"/>
                          <a:pt x="605119" y="179729"/>
                        </a:cubicBezTo>
                        <a:cubicBezTo>
                          <a:pt x="615054" y="177020"/>
                          <a:pt x="623182" y="170698"/>
                          <a:pt x="627698" y="161666"/>
                        </a:cubicBezTo>
                        <a:lnTo>
                          <a:pt x="677372" y="66834"/>
                        </a:lnTo>
                        <a:cubicBezTo>
                          <a:pt x="687307" y="49674"/>
                          <a:pt x="680985" y="27998"/>
                          <a:pt x="662921" y="18063"/>
                        </a:cubicBezTo>
                        <a:close/>
                      </a:path>
                    </a:pathLst>
                  </a:custGeom>
                  <a:solidFill>
                    <a:schemeClr val="bg1"/>
                  </a:solidFill>
                  <a:ln w="10197" cap="flat">
                    <a:solidFill>
                      <a:schemeClr val="tx1"/>
                    </a:solidFill>
                    <a:prstDash val="solid"/>
                    <a:miter/>
                  </a:ln>
                </p:spPr>
                <p:txBody>
                  <a:bodyPr rtlCol="0" anchor="ctr"/>
                  <a:lstStyle/>
                  <a:p>
                    <a:endParaRPr lang="en-GB" dirty="0"/>
                  </a:p>
                </p:txBody>
              </p:sp>
            </p:grpSp>
          </p:grpSp>
          <p:grpSp>
            <p:nvGrpSpPr>
              <p:cNvPr id="44" name="グループ化 43">
                <a:extLst>
                  <a:ext uri="{FF2B5EF4-FFF2-40B4-BE49-F238E27FC236}">
                    <a16:creationId xmlns:a16="http://schemas.microsoft.com/office/drawing/2014/main" id="{5227E634-8F9C-DDA3-6E56-C4434E127AE5}"/>
                  </a:ext>
                </a:extLst>
              </p:cNvPr>
              <p:cNvGrpSpPr>
                <a:grpSpLocks noChangeAspect="1"/>
              </p:cNvGrpSpPr>
              <p:nvPr/>
            </p:nvGrpSpPr>
            <p:grpSpPr>
              <a:xfrm>
                <a:off x="9496376" y="2088000"/>
                <a:ext cx="1260000" cy="1259775"/>
                <a:chOff x="4148135" y="1796978"/>
                <a:chExt cx="1300480" cy="1300248"/>
              </a:xfrm>
            </p:grpSpPr>
            <p:sp>
              <p:nvSpPr>
                <p:cNvPr id="45" name="Freeform: Shape 33">
                  <a:extLst>
                    <a:ext uri="{FF2B5EF4-FFF2-40B4-BE49-F238E27FC236}">
                      <a16:creationId xmlns:a16="http://schemas.microsoft.com/office/drawing/2014/main" id="{594B9F31-6997-FDAA-9EAC-BDD8D7F588CD}"/>
                    </a:ext>
                  </a:extLst>
                </p:cNvPr>
                <p:cNvSpPr>
                  <a:spLocks noChangeAspect="1"/>
                </p:cNvSpPr>
                <p:nvPr/>
              </p:nvSpPr>
              <p:spPr>
                <a:xfrm>
                  <a:off x="4148135" y="1796978"/>
                  <a:ext cx="1300480" cy="1300248"/>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a:solidFill>
                  <a:schemeClr val="bg1"/>
                </a:solidFill>
                <a:ln>
                  <a:solidFill>
                    <a:srgbClr val="BEBEBE"/>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4737" tIns="294741" rIns="294738" bIns="294740" numCol="1" spcCol="1270" anchor="ctr" anchorCtr="0">
                  <a:noAutofit/>
                </a:bodyPr>
                <a:lstStyle/>
                <a:p>
                  <a:pPr marL="0" lvl="0" indent="0" algn="ctr" defTabSz="1644650">
                    <a:lnSpc>
                      <a:spcPct val="90000"/>
                    </a:lnSpc>
                    <a:spcBef>
                      <a:spcPct val="0"/>
                    </a:spcBef>
                    <a:spcAft>
                      <a:spcPct val="35000"/>
                    </a:spcAft>
                    <a:buNone/>
                  </a:pPr>
                  <a:endParaRPr lang="en-GB" sz="1100" kern="1200" dirty="0"/>
                </a:p>
              </p:txBody>
            </p:sp>
            <p:grpSp>
              <p:nvGrpSpPr>
                <p:cNvPr id="46" name="Group 110">
                  <a:extLst>
                    <a:ext uri="{FF2B5EF4-FFF2-40B4-BE49-F238E27FC236}">
                      <a16:creationId xmlns:a16="http://schemas.microsoft.com/office/drawing/2014/main" id="{FD82A5A8-0653-887A-BF0E-6A26370674B9}"/>
                    </a:ext>
                  </a:extLst>
                </p:cNvPr>
                <p:cNvGrpSpPr/>
                <p:nvPr/>
              </p:nvGrpSpPr>
              <p:grpSpPr>
                <a:xfrm>
                  <a:off x="4428022" y="2013180"/>
                  <a:ext cx="740708" cy="867846"/>
                  <a:chOff x="4853207" y="2070646"/>
                  <a:chExt cx="694477" cy="813679"/>
                </a:xfrm>
              </p:grpSpPr>
              <p:grpSp>
                <p:nvGrpSpPr>
                  <p:cNvPr id="47" name="Group 81">
                    <a:extLst>
                      <a:ext uri="{FF2B5EF4-FFF2-40B4-BE49-F238E27FC236}">
                        <a16:creationId xmlns:a16="http://schemas.microsoft.com/office/drawing/2014/main" id="{80BD8638-0AD5-10AB-F444-1BE1A34F9FD1}"/>
                      </a:ext>
                    </a:extLst>
                  </p:cNvPr>
                  <p:cNvGrpSpPr/>
                  <p:nvPr/>
                </p:nvGrpSpPr>
                <p:grpSpPr>
                  <a:xfrm>
                    <a:off x="4853207" y="2070646"/>
                    <a:ext cx="622794" cy="752912"/>
                    <a:chOff x="6914963" y="3198389"/>
                    <a:chExt cx="543756" cy="657363"/>
                  </a:xfrm>
                </p:grpSpPr>
                <p:grpSp>
                  <p:nvGrpSpPr>
                    <p:cNvPr id="54" name="Group 82">
                      <a:extLst>
                        <a:ext uri="{FF2B5EF4-FFF2-40B4-BE49-F238E27FC236}">
                          <a16:creationId xmlns:a16="http://schemas.microsoft.com/office/drawing/2014/main" id="{4A92ECE0-72AC-488A-C767-ED1DC017C51D}"/>
                        </a:ext>
                      </a:extLst>
                    </p:cNvPr>
                    <p:cNvGrpSpPr/>
                    <p:nvPr/>
                  </p:nvGrpSpPr>
                  <p:grpSpPr>
                    <a:xfrm>
                      <a:off x="6914963" y="3198389"/>
                      <a:ext cx="543756" cy="657363"/>
                      <a:chOff x="1868210" y="1506458"/>
                      <a:chExt cx="3462894" cy="4186396"/>
                    </a:xfrm>
                  </p:grpSpPr>
                  <p:sp>
                    <p:nvSpPr>
                      <p:cNvPr id="56" name="Freeform: Shape 84">
                        <a:extLst>
                          <a:ext uri="{FF2B5EF4-FFF2-40B4-BE49-F238E27FC236}">
                            <a16:creationId xmlns:a16="http://schemas.microsoft.com/office/drawing/2014/main" id="{4897D353-5AE1-ED54-74C6-F4CF102CB248}"/>
                          </a:ext>
                        </a:extLst>
                      </p:cNvPr>
                      <p:cNvSpPr/>
                      <p:nvPr/>
                    </p:nvSpPr>
                    <p:spPr>
                      <a:xfrm>
                        <a:off x="1868210" y="1506458"/>
                        <a:ext cx="3462894" cy="4186396"/>
                      </a:xfrm>
                      <a:custGeom>
                        <a:avLst/>
                        <a:gdLst>
                          <a:gd name="connsiteX0" fmla="*/ 455066 w 910851"/>
                          <a:gd name="connsiteY0" fmla="*/ -27 h 1101156"/>
                          <a:gd name="connsiteX1" fmla="*/ 133668 w 910851"/>
                          <a:gd name="connsiteY1" fmla="*/ 323370 h 1101156"/>
                          <a:gd name="connsiteX2" fmla="*/ 133061 w 910851"/>
                          <a:gd name="connsiteY2" fmla="*/ 967438 h 1101156"/>
                          <a:gd name="connsiteX3" fmla="*/ 777131 w 910851"/>
                          <a:gd name="connsiteY3" fmla="*/ 968038 h 1101156"/>
                          <a:gd name="connsiteX4" fmla="*/ 777738 w 910851"/>
                          <a:gd name="connsiteY4" fmla="*/ 323977 h 1101156"/>
                          <a:gd name="connsiteX5" fmla="*/ 777131 w 910851"/>
                          <a:gd name="connsiteY5" fmla="*/ 323370 h 1101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851" h="1101156">
                            <a:moveTo>
                              <a:pt x="455066" y="-27"/>
                            </a:moveTo>
                            <a:lnTo>
                              <a:pt x="133668" y="323370"/>
                            </a:lnTo>
                            <a:cubicBezTo>
                              <a:pt x="-44354" y="501059"/>
                              <a:pt x="-44628" y="789416"/>
                              <a:pt x="133061" y="967438"/>
                            </a:cubicBezTo>
                            <a:cubicBezTo>
                              <a:pt x="310750" y="1145460"/>
                              <a:pt x="599109" y="1145726"/>
                              <a:pt x="777131" y="968038"/>
                            </a:cubicBezTo>
                            <a:cubicBezTo>
                              <a:pt x="955154" y="790356"/>
                              <a:pt x="955420" y="501999"/>
                              <a:pt x="777738" y="323977"/>
                            </a:cubicBezTo>
                            <a:cubicBezTo>
                              <a:pt x="777538" y="323770"/>
                              <a:pt x="777331" y="323570"/>
                              <a:pt x="777131" y="323370"/>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pic>
                    <p:nvPicPr>
                      <p:cNvPr id="57" name="Graphic 85">
                        <a:extLst>
                          <a:ext uri="{FF2B5EF4-FFF2-40B4-BE49-F238E27FC236}">
                            <a16:creationId xmlns:a16="http://schemas.microsoft.com/office/drawing/2014/main" id="{23F24462-CCA4-EFD9-931A-16EA69BFD19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91649" y="3519454"/>
                        <a:ext cx="1016014" cy="712992"/>
                      </a:xfrm>
                      <a:prstGeom prst="rect">
                        <a:avLst/>
                      </a:prstGeom>
                    </p:spPr>
                  </p:pic>
                </p:grpSp>
                <p:pic>
                  <p:nvPicPr>
                    <p:cNvPr id="55" name="Graphic 1" descr="Arrow: Straight with solid fill">
                      <a:extLst>
                        <a:ext uri="{FF2B5EF4-FFF2-40B4-BE49-F238E27FC236}">
                          <a16:creationId xmlns:a16="http://schemas.microsoft.com/office/drawing/2014/main" id="{AC7A9324-27DE-969E-AD73-393D44B5979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6200000">
                      <a:off x="7080612" y="3252794"/>
                      <a:ext cx="212461" cy="196994"/>
                    </a:xfrm>
                    <a:prstGeom prst="rect">
                      <a:avLst/>
                    </a:prstGeom>
                  </p:spPr>
                </p:pic>
              </p:grpSp>
              <p:grpSp>
                <p:nvGrpSpPr>
                  <p:cNvPr id="48" name="Group 96">
                    <a:extLst>
                      <a:ext uri="{FF2B5EF4-FFF2-40B4-BE49-F238E27FC236}">
                        <a16:creationId xmlns:a16="http://schemas.microsoft.com/office/drawing/2014/main" id="{817636ED-DBDF-DED6-E0BD-7BFB27F94668}"/>
                      </a:ext>
                    </a:extLst>
                  </p:cNvPr>
                  <p:cNvGrpSpPr/>
                  <p:nvPr/>
                </p:nvGrpSpPr>
                <p:grpSpPr>
                  <a:xfrm>
                    <a:off x="5255968" y="2592609"/>
                    <a:ext cx="291716" cy="291716"/>
                    <a:chOff x="1658431" y="3689055"/>
                    <a:chExt cx="1834189" cy="1834186"/>
                  </a:xfrm>
                </p:grpSpPr>
                <p:sp>
                  <p:nvSpPr>
                    <p:cNvPr id="49" name="Freeform: Shape 91">
                      <a:extLst>
                        <a:ext uri="{FF2B5EF4-FFF2-40B4-BE49-F238E27FC236}">
                          <a16:creationId xmlns:a16="http://schemas.microsoft.com/office/drawing/2014/main" id="{02BB8DF8-E24E-F99F-AB73-E879F1EAED89}"/>
                        </a:ext>
                      </a:extLst>
                    </p:cNvPr>
                    <p:cNvSpPr/>
                    <p:nvPr/>
                  </p:nvSpPr>
                  <p:spPr>
                    <a:xfrm>
                      <a:off x="1658431" y="3689055"/>
                      <a:ext cx="1834189" cy="1834186"/>
                    </a:xfrm>
                    <a:custGeom>
                      <a:avLst/>
                      <a:gdLst>
                        <a:gd name="connsiteX0" fmla="*/ 1834190 w 1834189"/>
                        <a:gd name="connsiteY0" fmla="*/ 917093 h 1834186"/>
                        <a:gd name="connsiteX1" fmla="*/ 917095 w 1834189"/>
                        <a:gd name="connsiteY1" fmla="*/ 1834186 h 1834186"/>
                        <a:gd name="connsiteX2" fmla="*/ 0 w 1834189"/>
                        <a:gd name="connsiteY2" fmla="*/ 917093 h 1834186"/>
                        <a:gd name="connsiteX3" fmla="*/ 917095 w 1834189"/>
                        <a:gd name="connsiteY3" fmla="*/ 0 h 1834186"/>
                        <a:gd name="connsiteX4" fmla="*/ 1834190 w 1834189"/>
                        <a:gd name="connsiteY4" fmla="*/ 917093 h 1834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189" h="1834186">
                          <a:moveTo>
                            <a:pt x="1834190" y="917093"/>
                          </a:moveTo>
                          <a:cubicBezTo>
                            <a:pt x="1834190" y="1423590"/>
                            <a:pt x="1423592" y="1834186"/>
                            <a:pt x="917095" y="1834186"/>
                          </a:cubicBezTo>
                          <a:cubicBezTo>
                            <a:pt x="410597" y="1834186"/>
                            <a:pt x="0" y="1423590"/>
                            <a:pt x="0" y="917093"/>
                          </a:cubicBezTo>
                          <a:cubicBezTo>
                            <a:pt x="0" y="410596"/>
                            <a:pt x="410597" y="0"/>
                            <a:pt x="917095" y="0"/>
                          </a:cubicBezTo>
                          <a:cubicBezTo>
                            <a:pt x="1423593" y="0"/>
                            <a:pt x="1834190" y="410596"/>
                            <a:pt x="1834190" y="917093"/>
                          </a:cubicBezTo>
                          <a:close/>
                        </a:path>
                      </a:pathLst>
                    </a:custGeom>
                    <a:solidFill>
                      <a:srgbClr val="B90066"/>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50" name="Freeform: Shape 92">
                      <a:extLst>
                        <a:ext uri="{FF2B5EF4-FFF2-40B4-BE49-F238E27FC236}">
                          <a16:creationId xmlns:a16="http://schemas.microsoft.com/office/drawing/2014/main" id="{2BB5AA80-D0AA-5F3F-EB0A-05DD76BC87BD}"/>
                        </a:ext>
                      </a:extLst>
                    </p:cNvPr>
                    <p:cNvSpPr/>
                    <p:nvPr/>
                  </p:nvSpPr>
                  <p:spPr>
                    <a:xfrm>
                      <a:off x="2529121" y="4307360"/>
                      <a:ext cx="684518" cy="683752"/>
                    </a:xfrm>
                    <a:custGeom>
                      <a:avLst/>
                      <a:gdLst>
                        <a:gd name="connsiteX0" fmla="*/ 412489 w 684518"/>
                        <a:gd name="connsiteY0" fmla="*/ 683721 h 683752"/>
                        <a:gd name="connsiteX1" fmla="*/ 220313 w 684518"/>
                        <a:gd name="connsiteY1" fmla="*/ 604661 h 683752"/>
                        <a:gd name="connsiteX2" fmla="*/ 9892 w 684518"/>
                        <a:gd name="connsiteY2" fmla="*/ 394240 h 683752"/>
                        <a:gd name="connsiteX3" fmla="*/ 9892 w 684518"/>
                        <a:gd name="connsiteY3" fmla="*/ 346196 h 683752"/>
                        <a:gd name="connsiteX4" fmla="*/ 346201 w 684518"/>
                        <a:gd name="connsiteY4" fmla="*/ 9888 h 683752"/>
                        <a:gd name="connsiteX5" fmla="*/ 394245 w 684518"/>
                        <a:gd name="connsiteY5" fmla="*/ 9888 h 683752"/>
                        <a:gd name="connsiteX6" fmla="*/ 604666 w 684518"/>
                        <a:gd name="connsiteY6" fmla="*/ 220309 h 683752"/>
                        <a:gd name="connsiteX7" fmla="*/ 604666 w 684518"/>
                        <a:gd name="connsiteY7" fmla="*/ 220309 h 683752"/>
                        <a:gd name="connsiteX8" fmla="*/ 605438 w 684518"/>
                        <a:gd name="connsiteY8" fmla="*/ 603895 h 683752"/>
                        <a:gd name="connsiteX9" fmla="*/ 412489 w 684518"/>
                        <a:gd name="connsiteY9" fmla="*/ 683721 h 683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518" h="683752">
                          <a:moveTo>
                            <a:pt x="412489" y="683721"/>
                          </a:moveTo>
                          <a:cubicBezTo>
                            <a:pt x="340435" y="684128"/>
                            <a:pt x="271221" y="655655"/>
                            <a:pt x="220313" y="604661"/>
                          </a:cubicBezTo>
                          <a:lnTo>
                            <a:pt x="9892" y="394240"/>
                          </a:lnTo>
                          <a:cubicBezTo>
                            <a:pt x="-3329" y="380952"/>
                            <a:pt x="-3329" y="359484"/>
                            <a:pt x="9892" y="346196"/>
                          </a:cubicBezTo>
                          <a:lnTo>
                            <a:pt x="346201" y="9888"/>
                          </a:lnTo>
                          <a:cubicBezTo>
                            <a:pt x="359489" y="-3333"/>
                            <a:pt x="380956" y="-3333"/>
                            <a:pt x="394245" y="9888"/>
                          </a:cubicBezTo>
                          <a:lnTo>
                            <a:pt x="604666" y="220309"/>
                          </a:lnTo>
                          <a:lnTo>
                            <a:pt x="604666" y="220309"/>
                          </a:lnTo>
                          <a:cubicBezTo>
                            <a:pt x="710801" y="326018"/>
                            <a:pt x="711147" y="497754"/>
                            <a:pt x="605438" y="603895"/>
                          </a:cubicBezTo>
                          <a:cubicBezTo>
                            <a:pt x="554347" y="655186"/>
                            <a:pt x="484878" y="683927"/>
                            <a:pt x="412489" y="683721"/>
                          </a:cubicBezTo>
                          <a:close/>
                        </a:path>
                      </a:pathLst>
                    </a:custGeom>
                    <a:solidFill>
                      <a:srgbClr val="FFFFFF"/>
                    </a:solid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51" name="Freeform: Shape 93">
                      <a:extLst>
                        <a:ext uri="{FF2B5EF4-FFF2-40B4-BE49-F238E27FC236}">
                          <a16:creationId xmlns:a16="http://schemas.microsoft.com/office/drawing/2014/main" id="{F2A9351D-EBC6-4F7D-6645-4236E090F1C9}"/>
                        </a:ext>
                      </a:extLst>
                    </p:cNvPr>
                    <p:cNvSpPr/>
                    <p:nvPr/>
                  </p:nvSpPr>
                  <p:spPr>
                    <a:xfrm>
                      <a:off x="2243368" y="4021608"/>
                      <a:ext cx="703624" cy="703744"/>
                    </a:xfrm>
                    <a:custGeom>
                      <a:avLst/>
                      <a:gdLst>
                        <a:gd name="connsiteX0" fmla="*/ 305375 w 703624"/>
                        <a:gd name="connsiteY0" fmla="*/ 703711 h 703744"/>
                        <a:gd name="connsiteX1" fmla="*/ 281657 w 703624"/>
                        <a:gd name="connsiteY1" fmla="*/ 693981 h 703744"/>
                        <a:gd name="connsiteX2" fmla="*/ 85224 w 703624"/>
                        <a:gd name="connsiteY2" fmla="*/ 497547 h 703744"/>
                        <a:gd name="connsiteX3" fmla="*/ 85224 w 703624"/>
                        <a:gd name="connsiteY3" fmla="*/ 85220 h 703744"/>
                        <a:gd name="connsiteX4" fmla="*/ 497552 w 703624"/>
                        <a:gd name="connsiteY4" fmla="*/ 85220 h 703744"/>
                        <a:gd name="connsiteX5" fmla="*/ 693985 w 703624"/>
                        <a:gd name="connsiteY5" fmla="*/ 281653 h 703744"/>
                        <a:gd name="connsiteX6" fmla="*/ 693985 w 703624"/>
                        <a:gd name="connsiteY6" fmla="*/ 329089 h 703744"/>
                        <a:gd name="connsiteX7" fmla="*/ 329093 w 703624"/>
                        <a:gd name="connsiteY7" fmla="*/ 693981 h 703744"/>
                        <a:gd name="connsiteX8" fmla="*/ 305375 w 703624"/>
                        <a:gd name="connsiteY8" fmla="*/ 703711 h 703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24" h="703744">
                          <a:moveTo>
                            <a:pt x="305375" y="703711"/>
                          </a:moveTo>
                          <a:cubicBezTo>
                            <a:pt x="296478" y="703814"/>
                            <a:pt x="287921" y="700305"/>
                            <a:pt x="281657" y="693981"/>
                          </a:cubicBezTo>
                          <a:lnTo>
                            <a:pt x="85224" y="497547"/>
                          </a:lnTo>
                          <a:cubicBezTo>
                            <a:pt x="-28440" y="383604"/>
                            <a:pt x="-28440" y="199163"/>
                            <a:pt x="85224" y="85220"/>
                          </a:cubicBezTo>
                          <a:cubicBezTo>
                            <a:pt x="199167" y="-28444"/>
                            <a:pt x="383608" y="-28444"/>
                            <a:pt x="497552" y="85220"/>
                          </a:cubicBezTo>
                          <a:lnTo>
                            <a:pt x="693985" y="281653"/>
                          </a:lnTo>
                          <a:cubicBezTo>
                            <a:pt x="706805" y="294868"/>
                            <a:pt x="706805" y="315874"/>
                            <a:pt x="693985" y="329089"/>
                          </a:cubicBezTo>
                          <a:lnTo>
                            <a:pt x="329093" y="693981"/>
                          </a:lnTo>
                          <a:cubicBezTo>
                            <a:pt x="322872" y="700366"/>
                            <a:pt x="314285" y="703887"/>
                            <a:pt x="305375" y="703711"/>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52" name="Freeform: Shape 94">
                      <a:extLst>
                        <a:ext uri="{FF2B5EF4-FFF2-40B4-BE49-F238E27FC236}">
                          <a16:creationId xmlns:a16="http://schemas.microsoft.com/office/drawing/2014/main" id="{39966A4B-C7E4-EBA6-AAB4-509A46C8469A}"/>
                        </a:ext>
                      </a:extLst>
                    </p:cNvPr>
                    <p:cNvSpPr/>
                    <p:nvPr/>
                  </p:nvSpPr>
                  <p:spPr>
                    <a:xfrm>
                      <a:off x="1938680" y="4506467"/>
                      <a:ext cx="684069" cy="683508"/>
                    </a:xfrm>
                    <a:custGeom>
                      <a:avLst/>
                      <a:gdLst>
                        <a:gd name="connsiteX0" fmla="*/ 394777 w 684069"/>
                        <a:gd name="connsiteY0" fmla="*/ 683479 h 683508"/>
                        <a:gd name="connsiteX1" fmla="*/ -24 w 684069"/>
                        <a:gd name="connsiteY1" fmla="*/ 288898 h 683508"/>
                        <a:gd name="connsiteX2" fmla="*/ 115635 w 684069"/>
                        <a:gd name="connsiteY2" fmla="*/ 9646 h 683508"/>
                        <a:gd name="connsiteX3" fmla="*/ 163679 w 684069"/>
                        <a:gd name="connsiteY3" fmla="*/ 9646 h 683508"/>
                        <a:gd name="connsiteX4" fmla="*/ 673919 w 684069"/>
                        <a:gd name="connsiteY4" fmla="*/ 520494 h 683508"/>
                        <a:gd name="connsiteX5" fmla="*/ 674922 w 684069"/>
                        <a:gd name="connsiteY5" fmla="*/ 566927 h 683508"/>
                        <a:gd name="connsiteX6" fmla="*/ 673919 w 684069"/>
                        <a:gd name="connsiteY6" fmla="*/ 567930 h 683508"/>
                        <a:gd name="connsiteX7" fmla="*/ 394777 w 684069"/>
                        <a:gd name="connsiteY7" fmla="*/ 683479 h 683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069" h="683508">
                          <a:moveTo>
                            <a:pt x="394777" y="683479"/>
                          </a:moveTo>
                          <a:cubicBezTo>
                            <a:pt x="176796" y="683540"/>
                            <a:pt x="37" y="506878"/>
                            <a:pt x="-24" y="288898"/>
                          </a:cubicBezTo>
                          <a:cubicBezTo>
                            <a:pt x="-48" y="184156"/>
                            <a:pt x="41555" y="83695"/>
                            <a:pt x="115635" y="9646"/>
                          </a:cubicBezTo>
                          <a:cubicBezTo>
                            <a:pt x="129050" y="-3252"/>
                            <a:pt x="150263" y="-3252"/>
                            <a:pt x="163679" y="9646"/>
                          </a:cubicBezTo>
                          <a:lnTo>
                            <a:pt x="673919" y="520494"/>
                          </a:lnTo>
                          <a:cubicBezTo>
                            <a:pt x="687019" y="533040"/>
                            <a:pt x="687469" y="553827"/>
                            <a:pt x="674922" y="566927"/>
                          </a:cubicBezTo>
                          <a:cubicBezTo>
                            <a:pt x="674594" y="567268"/>
                            <a:pt x="674260" y="567602"/>
                            <a:pt x="673919" y="567930"/>
                          </a:cubicBezTo>
                          <a:cubicBezTo>
                            <a:pt x="600029" y="642173"/>
                            <a:pt x="499519" y="683777"/>
                            <a:pt x="394777" y="683479"/>
                          </a:cubicBezTo>
                          <a:close/>
                        </a:path>
                      </a:pathLst>
                    </a:custGeom>
                    <a:solidFill>
                      <a:srgbClr val="FFFFFF"/>
                    </a:solid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53" name="Freeform: Shape 95">
                      <a:extLst>
                        <a:ext uri="{FF2B5EF4-FFF2-40B4-BE49-F238E27FC236}">
                          <a16:creationId xmlns:a16="http://schemas.microsoft.com/office/drawing/2014/main" id="{DA97128D-3FCD-E401-28E9-BD93AF55556E}"/>
                        </a:ext>
                      </a:extLst>
                    </p:cNvPr>
                    <p:cNvSpPr/>
                    <p:nvPr/>
                  </p:nvSpPr>
                  <p:spPr>
                    <a:xfrm>
                      <a:off x="2044423" y="4400485"/>
                      <a:ext cx="683606" cy="684279"/>
                    </a:xfrm>
                    <a:custGeom>
                      <a:avLst/>
                      <a:gdLst>
                        <a:gd name="connsiteX0" fmla="*/ 544458 w 683606"/>
                        <a:gd name="connsiteY0" fmla="*/ 684252 h 684279"/>
                        <a:gd name="connsiteX1" fmla="*/ 520132 w 683606"/>
                        <a:gd name="connsiteY1" fmla="*/ 673913 h 684279"/>
                        <a:gd name="connsiteX2" fmla="*/ 9892 w 683606"/>
                        <a:gd name="connsiteY2" fmla="*/ 163673 h 684279"/>
                        <a:gd name="connsiteX3" fmla="*/ 9892 w 683606"/>
                        <a:gd name="connsiteY3" fmla="*/ 115629 h 684279"/>
                        <a:gd name="connsiteX4" fmla="*/ 568067 w 683606"/>
                        <a:gd name="connsiteY4" fmla="*/ 115520 h 684279"/>
                        <a:gd name="connsiteX5" fmla="*/ 568176 w 683606"/>
                        <a:gd name="connsiteY5" fmla="*/ 115629 h 684279"/>
                        <a:gd name="connsiteX6" fmla="*/ 568176 w 683606"/>
                        <a:gd name="connsiteY6" fmla="*/ 115629 h 684279"/>
                        <a:gd name="connsiteX7" fmla="*/ 568176 w 683606"/>
                        <a:gd name="connsiteY7" fmla="*/ 673913 h 684279"/>
                        <a:gd name="connsiteX8" fmla="*/ 544458 w 683606"/>
                        <a:gd name="connsiteY8" fmla="*/ 684252 h 68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606" h="684279">
                          <a:moveTo>
                            <a:pt x="544458" y="684252"/>
                          </a:moveTo>
                          <a:cubicBezTo>
                            <a:pt x="535287" y="684221"/>
                            <a:pt x="526518" y="680493"/>
                            <a:pt x="520132" y="673913"/>
                          </a:cubicBezTo>
                          <a:lnTo>
                            <a:pt x="9892" y="163673"/>
                          </a:lnTo>
                          <a:cubicBezTo>
                            <a:pt x="-3329" y="150385"/>
                            <a:pt x="-3329" y="128918"/>
                            <a:pt x="9892" y="115629"/>
                          </a:cubicBezTo>
                          <a:cubicBezTo>
                            <a:pt x="163998" y="-38537"/>
                            <a:pt x="413906" y="-38586"/>
                            <a:pt x="568067" y="115520"/>
                          </a:cubicBezTo>
                          <a:cubicBezTo>
                            <a:pt x="568103" y="115556"/>
                            <a:pt x="568140" y="115593"/>
                            <a:pt x="568176" y="115629"/>
                          </a:cubicBezTo>
                          <a:lnTo>
                            <a:pt x="568176" y="115629"/>
                          </a:lnTo>
                          <a:cubicBezTo>
                            <a:pt x="722051" y="269917"/>
                            <a:pt x="722051" y="519625"/>
                            <a:pt x="568176" y="673913"/>
                          </a:cubicBezTo>
                          <a:cubicBezTo>
                            <a:pt x="561937" y="680347"/>
                            <a:pt x="553416" y="684057"/>
                            <a:pt x="544458" y="684252"/>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grpSp>
          <p:grpSp>
            <p:nvGrpSpPr>
              <p:cNvPr id="58" name="グループ化 57">
                <a:extLst>
                  <a:ext uri="{FF2B5EF4-FFF2-40B4-BE49-F238E27FC236}">
                    <a16:creationId xmlns:a16="http://schemas.microsoft.com/office/drawing/2014/main" id="{A045FDCF-5BB0-9A0D-8BAB-8DF355CBB50B}"/>
                  </a:ext>
                </a:extLst>
              </p:cNvPr>
              <p:cNvGrpSpPr>
                <a:grpSpLocks noChangeAspect="1"/>
              </p:cNvGrpSpPr>
              <p:nvPr/>
            </p:nvGrpSpPr>
            <p:grpSpPr>
              <a:xfrm>
                <a:off x="6828284" y="2088000"/>
                <a:ext cx="1260000" cy="1259775"/>
                <a:chOff x="6041316" y="1796978"/>
                <a:chExt cx="1300480" cy="1300248"/>
              </a:xfrm>
            </p:grpSpPr>
            <p:sp>
              <p:nvSpPr>
                <p:cNvPr id="59" name="Freeform: Shape 41">
                  <a:extLst>
                    <a:ext uri="{FF2B5EF4-FFF2-40B4-BE49-F238E27FC236}">
                      <a16:creationId xmlns:a16="http://schemas.microsoft.com/office/drawing/2014/main" id="{D0F13653-1E23-6CD4-4E7D-5805A3E5633A}"/>
                    </a:ext>
                  </a:extLst>
                </p:cNvPr>
                <p:cNvSpPr>
                  <a:spLocks noChangeAspect="1"/>
                </p:cNvSpPr>
                <p:nvPr/>
              </p:nvSpPr>
              <p:spPr>
                <a:xfrm>
                  <a:off x="6041316" y="1796978"/>
                  <a:ext cx="1300480" cy="1300248"/>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a:solidFill>
                  <a:schemeClr val="bg1"/>
                </a:solidFill>
                <a:ln>
                  <a:solidFill>
                    <a:srgbClr val="BEBEBE"/>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4737" tIns="294741" rIns="294738" bIns="294740" numCol="1" spcCol="1270" anchor="ctr" anchorCtr="0">
                  <a:noAutofit/>
                </a:bodyPr>
                <a:lstStyle/>
                <a:p>
                  <a:pPr marL="0" lvl="0" indent="0" algn="ctr" defTabSz="1644650">
                    <a:lnSpc>
                      <a:spcPct val="90000"/>
                    </a:lnSpc>
                    <a:spcBef>
                      <a:spcPct val="0"/>
                    </a:spcBef>
                    <a:spcAft>
                      <a:spcPct val="35000"/>
                    </a:spcAft>
                    <a:buNone/>
                  </a:pPr>
                  <a:endParaRPr lang="en-GB" sz="1100" kern="1200" dirty="0"/>
                </a:p>
              </p:txBody>
            </p:sp>
            <p:grpSp>
              <p:nvGrpSpPr>
                <p:cNvPr id="60" name="Group 76">
                  <a:extLst>
                    <a:ext uri="{FF2B5EF4-FFF2-40B4-BE49-F238E27FC236}">
                      <a16:creationId xmlns:a16="http://schemas.microsoft.com/office/drawing/2014/main" id="{652DD196-D3D4-B7C4-55D1-ED65EF2FBFEB}"/>
                    </a:ext>
                  </a:extLst>
                </p:cNvPr>
                <p:cNvGrpSpPr/>
                <p:nvPr/>
              </p:nvGrpSpPr>
              <p:grpSpPr>
                <a:xfrm>
                  <a:off x="6301107" y="2014787"/>
                  <a:ext cx="658933" cy="796602"/>
                  <a:chOff x="1868210" y="1506458"/>
                  <a:chExt cx="3462894" cy="4186396"/>
                </a:xfrm>
              </p:grpSpPr>
              <p:sp>
                <p:nvSpPr>
                  <p:cNvPr id="67" name="Freeform: Shape 79">
                    <a:extLst>
                      <a:ext uri="{FF2B5EF4-FFF2-40B4-BE49-F238E27FC236}">
                        <a16:creationId xmlns:a16="http://schemas.microsoft.com/office/drawing/2014/main" id="{2FE3C530-1338-DBCC-B85F-F6092BB2AABB}"/>
                      </a:ext>
                    </a:extLst>
                  </p:cNvPr>
                  <p:cNvSpPr/>
                  <p:nvPr/>
                </p:nvSpPr>
                <p:spPr>
                  <a:xfrm>
                    <a:off x="1868210" y="1506458"/>
                    <a:ext cx="3462894" cy="4186396"/>
                  </a:xfrm>
                  <a:custGeom>
                    <a:avLst/>
                    <a:gdLst>
                      <a:gd name="connsiteX0" fmla="*/ 455066 w 910851"/>
                      <a:gd name="connsiteY0" fmla="*/ -27 h 1101156"/>
                      <a:gd name="connsiteX1" fmla="*/ 133668 w 910851"/>
                      <a:gd name="connsiteY1" fmla="*/ 323370 h 1101156"/>
                      <a:gd name="connsiteX2" fmla="*/ 133061 w 910851"/>
                      <a:gd name="connsiteY2" fmla="*/ 967438 h 1101156"/>
                      <a:gd name="connsiteX3" fmla="*/ 777131 w 910851"/>
                      <a:gd name="connsiteY3" fmla="*/ 968038 h 1101156"/>
                      <a:gd name="connsiteX4" fmla="*/ 777738 w 910851"/>
                      <a:gd name="connsiteY4" fmla="*/ 323977 h 1101156"/>
                      <a:gd name="connsiteX5" fmla="*/ 777131 w 910851"/>
                      <a:gd name="connsiteY5" fmla="*/ 323370 h 1101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851" h="1101156">
                        <a:moveTo>
                          <a:pt x="455066" y="-27"/>
                        </a:moveTo>
                        <a:lnTo>
                          <a:pt x="133668" y="323370"/>
                        </a:lnTo>
                        <a:cubicBezTo>
                          <a:pt x="-44354" y="501059"/>
                          <a:pt x="-44628" y="789416"/>
                          <a:pt x="133061" y="967438"/>
                        </a:cubicBezTo>
                        <a:cubicBezTo>
                          <a:pt x="310750" y="1145460"/>
                          <a:pt x="599109" y="1145726"/>
                          <a:pt x="777131" y="968038"/>
                        </a:cubicBezTo>
                        <a:cubicBezTo>
                          <a:pt x="955154" y="790356"/>
                          <a:pt x="955420" y="501999"/>
                          <a:pt x="777738" y="323977"/>
                        </a:cubicBezTo>
                        <a:cubicBezTo>
                          <a:pt x="777538" y="323770"/>
                          <a:pt x="777331" y="323570"/>
                          <a:pt x="777131" y="323370"/>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pic>
                <p:nvPicPr>
                  <p:cNvPr id="68" name="Graphic 80">
                    <a:extLst>
                      <a:ext uri="{FF2B5EF4-FFF2-40B4-BE49-F238E27FC236}">
                        <a16:creationId xmlns:a16="http://schemas.microsoft.com/office/drawing/2014/main" id="{C86FD524-656C-FAF3-18A2-4C6C0F40AF0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351920" y="3519454"/>
                    <a:ext cx="2495472" cy="712992"/>
                  </a:xfrm>
                  <a:prstGeom prst="rect">
                    <a:avLst/>
                  </a:prstGeom>
                </p:spPr>
              </p:pic>
            </p:grpSp>
            <p:grpSp>
              <p:nvGrpSpPr>
                <p:cNvPr id="61" name="Group 103">
                  <a:extLst>
                    <a:ext uri="{FF2B5EF4-FFF2-40B4-BE49-F238E27FC236}">
                      <a16:creationId xmlns:a16="http://schemas.microsoft.com/office/drawing/2014/main" id="{3B63FFC7-FE86-1FB0-DF70-B4F0D8E596A4}"/>
                    </a:ext>
                  </a:extLst>
                </p:cNvPr>
                <p:cNvGrpSpPr/>
                <p:nvPr/>
              </p:nvGrpSpPr>
              <p:grpSpPr>
                <a:xfrm>
                  <a:off x="6770872" y="2568281"/>
                  <a:ext cx="311135" cy="311136"/>
                  <a:chOff x="1658431" y="3689055"/>
                  <a:chExt cx="1834189" cy="1834186"/>
                </a:xfrm>
              </p:grpSpPr>
              <p:sp>
                <p:nvSpPr>
                  <p:cNvPr id="62" name="Freeform: Shape 104">
                    <a:extLst>
                      <a:ext uri="{FF2B5EF4-FFF2-40B4-BE49-F238E27FC236}">
                        <a16:creationId xmlns:a16="http://schemas.microsoft.com/office/drawing/2014/main" id="{FCC9DFD2-761D-A80A-DB61-9F4184B04B66}"/>
                      </a:ext>
                    </a:extLst>
                  </p:cNvPr>
                  <p:cNvSpPr/>
                  <p:nvPr/>
                </p:nvSpPr>
                <p:spPr>
                  <a:xfrm>
                    <a:off x="1658431" y="3689055"/>
                    <a:ext cx="1834189" cy="1834186"/>
                  </a:xfrm>
                  <a:custGeom>
                    <a:avLst/>
                    <a:gdLst>
                      <a:gd name="connsiteX0" fmla="*/ 1834190 w 1834189"/>
                      <a:gd name="connsiteY0" fmla="*/ 917093 h 1834186"/>
                      <a:gd name="connsiteX1" fmla="*/ 917095 w 1834189"/>
                      <a:gd name="connsiteY1" fmla="*/ 1834186 h 1834186"/>
                      <a:gd name="connsiteX2" fmla="*/ 0 w 1834189"/>
                      <a:gd name="connsiteY2" fmla="*/ 917093 h 1834186"/>
                      <a:gd name="connsiteX3" fmla="*/ 917095 w 1834189"/>
                      <a:gd name="connsiteY3" fmla="*/ 0 h 1834186"/>
                      <a:gd name="connsiteX4" fmla="*/ 1834190 w 1834189"/>
                      <a:gd name="connsiteY4" fmla="*/ 917093 h 1834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189" h="1834186">
                        <a:moveTo>
                          <a:pt x="1834190" y="917093"/>
                        </a:moveTo>
                        <a:cubicBezTo>
                          <a:pt x="1834190" y="1423590"/>
                          <a:pt x="1423592" y="1834186"/>
                          <a:pt x="917095" y="1834186"/>
                        </a:cubicBezTo>
                        <a:cubicBezTo>
                          <a:pt x="410597" y="1834186"/>
                          <a:pt x="0" y="1423590"/>
                          <a:pt x="0" y="917093"/>
                        </a:cubicBezTo>
                        <a:cubicBezTo>
                          <a:pt x="0" y="410596"/>
                          <a:pt x="410597" y="0"/>
                          <a:pt x="917095" y="0"/>
                        </a:cubicBezTo>
                        <a:cubicBezTo>
                          <a:pt x="1423593" y="0"/>
                          <a:pt x="1834190" y="410596"/>
                          <a:pt x="1834190" y="917093"/>
                        </a:cubicBezTo>
                        <a:close/>
                      </a:path>
                    </a:pathLst>
                  </a:custGeom>
                  <a:solidFill>
                    <a:srgbClr val="B90066"/>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63" name="Freeform: Shape 105">
                    <a:extLst>
                      <a:ext uri="{FF2B5EF4-FFF2-40B4-BE49-F238E27FC236}">
                        <a16:creationId xmlns:a16="http://schemas.microsoft.com/office/drawing/2014/main" id="{D905E206-7056-D57C-FB20-9FFF81CD1201}"/>
                      </a:ext>
                    </a:extLst>
                  </p:cNvPr>
                  <p:cNvSpPr/>
                  <p:nvPr/>
                </p:nvSpPr>
                <p:spPr>
                  <a:xfrm>
                    <a:off x="2529121" y="4307360"/>
                    <a:ext cx="684518" cy="683752"/>
                  </a:xfrm>
                  <a:custGeom>
                    <a:avLst/>
                    <a:gdLst>
                      <a:gd name="connsiteX0" fmla="*/ 412489 w 684518"/>
                      <a:gd name="connsiteY0" fmla="*/ 683721 h 683752"/>
                      <a:gd name="connsiteX1" fmla="*/ 220313 w 684518"/>
                      <a:gd name="connsiteY1" fmla="*/ 604661 h 683752"/>
                      <a:gd name="connsiteX2" fmla="*/ 9892 w 684518"/>
                      <a:gd name="connsiteY2" fmla="*/ 394240 h 683752"/>
                      <a:gd name="connsiteX3" fmla="*/ 9892 w 684518"/>
                      <a:gd name="connsiteY3" fmla="*/ 346196 h 683752"/>
                      <a:gd name="connsiteX4" fmla="*/ 346201 w 684518"/>
                      <a:gd name="connsiteY4" fmla="*/ 9888 h 683752"/>
                      <a:gd name="connsiteX5" fmla="*/ 394245 w 684518"/>
                      <a:gd name="connsiteY5" fmla="*/ 9888 h 683752"/>
                      <a:gd name="connsiteX6" fmla="*/ 604666 w 684518"/>
                      <a:gd name="connsiteY6" fmla="*/ 220309 h 683752"/>
                      <a:gd name="connsiteX7" fmla="*/ 604666 w 684518"/>
                      <a:gd name="connsiteY7" fmla="*/ 220309 h 683752"/>
                      <a:gd name="connsiteX8" fmla="*/ 605438 w 684518"/>
                      <a:gd name="connsiteY8" fmla="*/ 603895 h 683752"/>
                      <a:gd name="connsiteX9" fmla="*/ 412489 w 684518"/>
                      <a:gd name="connsiteY9" fmla="*/ 683721 h 683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518" h="683752">
                        <a:moveTo>
                          <a:pt x="412489" y="683721"/>
                        </a:moveTo>
                        <a:cubicBezTo>
                          <a:pt x="340435" y="684128"/>
                          <a:pt x="271221" y="655655"/>
                          <a:pt x="220313" y="604661"/>
                        </a:cubicBezTo>
                        <a:lnTo>
                          <a:pt x="9892" y="394240"/>
                        </a:lnTo>
                        <a:cubicBezTo>
                          <a:pt x="-3329" y="380952"/>
                          <a:pt x="-3329" y="359484"/>
                          <a:pt x="9892" y="346196"/>
                        </a:cubicBezTo>
                        <a:lnTo>
                          <a:pt x="346201" y="9888"/>
                        </a:lnTo>
                        <a:cubicBezTo>
                          <a:pt x="359489" y="-3333"/>
                          <a:pt x="380956" y="-3333"/>
                          <a:pt x="394245" y="9888"/>
                        </a:cubicBezTo>
                        <a:lnTo>
                          <a:pt x="604666" y="220309"/>
                        </a:lnTo>
                        <a:lnTo>
                          <a:pt x="604666" y="220309"/>
                        </a:lnTo>
                        <a:cubicBezTo>
                          <a:pt x="710801" y="326018"/>
                          <a:pt x="711147" y="497754"/>
                          <a:pt x="605438" y="603895"/>
                        </a:cubicBezTo>
                        <a:cubicBezTo>
                          <a:pt x="554347" y="655186"/>
                          <a:pt x="484878" y="683927"/>
                          <a:pt x="412489" y="683721"/>
                        </a:cubicBezTo>
                        <a:close/>
                      </a:path>
                    </a:pathLst>
                  </a:custGeom>
                  <a:solidFill>
                    <a:srgbClr val="FFFFFF"/>
                  </a:solid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64" name="Freeform: Shape 106">
                    <a:extLst>
                      <a:ext uri="{FF2B5EF4-FFF2-40B4-BE49-F238E27FC236}">
                        <a16:creationId xmlns:a16="http://schemas.microsoft.com/office/drawing/2014/main" id="{774FB771-B53C-EED9-A87F-1D2DD9912FB4}"/>
                      </a:ext>
                    </a:extLst>
                  </p:cNvPr>
                  <p:cNvSpPr/>
                  <p:nvPr/>
                </p:nvSpPr>
                <p:spPr>
                  <a:xfrm>
                    <a:off x="2243368" y="4021608"/>
                    <a:ext cx="703624" cy="703744"/>
                  </a:xfrm>
                  <a:custGeom>
                    <a:avLst/>
                    <a:gdLst>
                      <a:gd name="connsiteX0" fmla="*/ 305375 w 703624"/>
                      <a:gd name="connsiteY0" fmla="*/ 703711 h 703744"/>
                      <a:gd name="connsiteX1" fmla="*/ 281657 w 703624"/>
                      <a:gd name="connsiteY1" fmla="*/ 693981 h 703744"/>
                      <a:gd name="connsiteX2" fmla="*/ 85224 w 703624"/>
                      <a:gd name="connsiteY2" fmla="*/ 497547 h 703744"/>
                      <a:gd name="connsiteX3" fmla="*/ 85224 w 703624"/>
                      <a:gd name="connsiteY3" fmla="*/ 85220 h 703744"/>
                      <a:gd name="connsiteX4" fmla="*/ 497552 w 703624"/>
                      <a:gd name="connsiteY4" fmla="*/ 85220 h 703744"/>
                      <a:gd name="connsiteX5" fmla="*/ 693985 w 703624"/>
                      <a:gd name="connsiteY5" fmla="*/ 281653 h 703744"/>
                      <a:gd name="connsiteX6" fmla="*/ 693985 w 703624"/>
                      <a:gd name="connsiteY6" fmla="*/ 329089 h 703744"/>
                      <a:gd name="connsiteX7" fmla="*/ 329093 w 703624"/>
                      <a:gd name="connsiteY7" fmla="*/ 693981 h 703744"/>
                      <a:gd name="connsiteX8" fmla="*/ 305375 w 703624"/>
                      <a:gd name="connsiteY8" fmla="*/ 703711 h 703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24" h="703744">
                        <a:moveTo>
                          <a:pt x="305375" y="703711"/>
                        </a:moveTo>
                        <a:cubicBezTo>
                          <a:pt x="296478" y="703814"/>
                          <a:pt x="287921" y="700305"/>
                          <a:pt x="281657" y="693981"/>
                        </a:cubicBezTo>
                        <a:lnTo>
                          <a:pt x="85224" y="497547"/>
                        </a:lnTo>
                        <a:cubicBezTo>
                          <a:pt x="-28440" y="383604"/>
                          <a:pt x="-28440" y="199163"/>
                          <a:pt x="85224" y="85220"/>
                        </a:cubicBezTo>
                        <a:cubicBezTo>
                          <a:pt x="199167" y="-28444"/>
                          <a:pt x="383608" y="-28444"/>
                          <a:pt x="497552" y="85220"/>
                        </a:cubicBezTo>
                        <a:lnTo>
                          <a:pt x="693985" y="281653"/>
                        </a:lnTo>
                        <a:cubicBezTo>
                          <a:pt x="706805" y="294868"/>
                          <a:pt x="706805" y="315874"/>
                          <a:pt x="693985" y="329089"/>
                        </a:cubicBezTo>
                        <a:lnTo>
                          <a:pt x="329093" y="693981"/>
                        </a:lnTo>
                        <a:cubicBezTo>
                          <a:pt x="322872" y="700366"/>
                          <a:pt x="314285" y="703887"/>
                          <a:pt x="305375" y="703711"/>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65" name="Freeform: Shape 107">
                    <a:extLst>
                      <a:ext uri="{FF2B5EF4-FFF2-40B4-BE49-F238E27FC236}">
                        <a16:creationId xmlns:a16="http://schemas.microsoft.com/office/drawing/2014/main" id="{A8E70EB3-CE02-1D18-0F7D-B985D7E2F029}"/>
                      </a:ext>
                    </a:extLst>
                  </p:cNvPr>
                  <p:cNvSpPr/>
                  <p:nvPr/>
                </p:nvSpPr>
                <p:spPr>
                  <a:xfrm>
                    <a:off x="1938680" y="4506467"/>
                    <a:ext cx="684069" cy="683508"/>
                  </a:xfrm>
                  <a:custGeom>
                    <a:avLst/>
                    <a:gdLst>
                      <a:gd name="connsiteX0" fmla="*/ 394777 w 684069"/>
                      <a:gd name="connsiteY0" fmla="*/ 683479 h 683508"/>
                      <a:gd name="connsiteX1" fmla="*/ -24 w 684069"/>
                      <a:gd name="connsiteY1" fmla="*/ 288898 h 683508"/>
                      <a:gd name="connsiteX2" fmla="*/ 115635 w 684069"/>
                      <a:gd name="connsiteY2" fmla="*/ 9646 h 683508"/>
                      <a:gd name="connsiteX3" fmla="*/ 163679 w 684069"/>
                      <a:gd name="connsiteY3" fmla="*/ 9646 h 683508"/>
                      <a:gd name="connsiteX4" fmla="*/ 673919 w 684069"/>
                      <a:gd name="connsiteY4" fmla="*/ 520494 h 683508"/>
                      <a:gd name="connsiteX5" fmla="*/ 674922 w 684069"/>
                      <a:gd name="connsiteY5" fmla="*/ 566927 h 683508"/>
                      <a:gd name="connsiteX6" fmla="*/ 673919 w 684069"/>
                      <a:gd name="connsiteY6" fmla="*/ 567930 h 683508"/>
                      <a:gd name="connsiteX7" fmla="*/ 394777 w 684069"/>
                      <a:gd name="connsiteY7" fmla="*/ 683479 h 683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069" h="683508">
                        <a:moveTo>
                          <a:pt x="394777" y="683479"/>
                        </a:moveTo>
                        <a:cubicBezTo>
                          <a:pt x="176796" y="683540"/>
                          <a:pt x="37" y="506878"/>
                          <a:pt x="-24" y="288898"/>
                        </a:cubicBezTo>
                        <a:cubicBezTo>
                          <a:pt x="-48" y="184156"/>
                          <a:pt x="41555" y="83695"/>
                          <a:pt x="115635" y="9646"/>
                        </a:cubicBezTo>
                        <a:cubicBezTo>
                          <a:pt x="129050" y="-3252"/>
                          <a:pt x="150263" y="-3252"/>
                          <a:pt x="163679" y="9646"/>
                        </a:cubicBezTo>
                        <a:lnTo>
                          <a:pt x="673919" y="520494"/>
                        </a:lnTo>
                        <a:cubicBezTo>
                          <a:pt x="687019" y="533040"/>
                          <a:pt x="687469" y="553827"/>
                          <a:pt x="674922" y="566927"/>
                        </a:cubicBezTo>
                        <a:cubicBezTo>
                          <a:pt x="674594" y="567268"/>
                          <a:pt x="674260" y="567602"/>
                          <a:pt x="673919" y="567930"/>
                        </a:cubicBezTo>
                        <a:cubicBezTo>
                          <a:pt x="600029" y="642173"/>
                          <a:pt x="499519" y="683777"/>
                          <a:pt x="394777" y="683479"/>
                        </a:cubicBezTo>
                        <a:close/>
                      </a:path>
                    </a:pathLst>
                  </a:custGeom>
                  <a:solidFill>
                    <a:srgbClr val="FFFFFF"/>
                  </a:solid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66" name="Freeform: Shape 108">
                    <a:extLst>
                      <a:ext uri="{FF2B5EF4-FFF2-40B4-BE49-F238E27FC236}">
                        <a16:creationId xmlns:a16="http://schemas.microsoft.com/office/drawing/2014/main" id="{9621E1A3-14F6-4FE1-826A-D92A78911AB1}"/>
                      </a:ext>
                    </a:extLst>
                  </p:cNvPr>
                  <p:cNvSpPr/>
                  <p:nvPr/>
                </p:nvSpPr>
                <p:spPr>
                  <a:xfrm>
                    <a:off x="2044423" y="4400485"/>
                    <a:ext cx="683606" cy="684279"/>
                  </a:xfrm>
                  <a:custGeom>
                    <a:avLst/>
                    <a:gdLst>
                      <a:gd name="connsiteX0" fmla="*/ 544458 w 683606"/>
                      <a:gd name="connsiteY0" fmla="*/ 684252 h 684279"/>
                      <a:gd name="connsiteX1" fmla="*/ 520132 w 683606"/>
                      <a:gd name="connsiteY1" fmla="*/ 673913 h 684279"/>
                      <a:gd name="connsiteX2" fmla="*/ 9892 w 683606"/>
                      <a:gd name="connsiteY2" fmla="*/ 163673 h 684279"/>
                      <a:gd name="connsiteX3" fmla="*/ 9892 w 683606"/>
                      <a:gd name="connsiteY3" fmla="*/ 115629 h 684279"/>
                      <a:gd name="connsiteX4" fmla="*/ 568067 w 683606"/>
                      <a:gd name="connsiteY4" fmla="*/ 115520 h 684279"/>
                      <a:gd name="connsiteX5" fmla="*/ 568176 w 683606"/>
                      <a:gd name="connsiteY5" fmla="*/ 115629 h 684279"/>
                      <a:gd name="connsiteX6" fmla="*/ 568176 w 683606"/>
                      <a:gd name="connsiteY6" fmla="*/ 115629 h 684279"/>
                      <a:gd name="connsiteX7" fmla="*/ 568176 w 683606"/>
                      <a:gd name="connsiteY7" fmla="*/ 673913 h 684279"/>
                      <a:gd name="connsiteX8" fmla="*/ 544458 w 683606"/>
                      <a:gd name="connsiteY8" fmla="*/ 684252 h 68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606" h="684279">
                        <a:moveTo>
                          <a:pt x="544458" y="684252"/>
                        </a:moveTo>
                        <a:cubicBezTo>
                          <a:pt x="535287" y="684221"/>
                          <a:pt x="526518" y="680493"/>
                          <a:pt x="520132" y="673913"/>
                        </a:cubicBezTo>
                        <a:lnTo>
                          <a:pt x="9892" y="163673"/>
                        </a:lnTo>
                        <a:cubicBezTo>
                          <a:pt x="-3329" y="150385"/>
                          <a:pt x="-3329" y="128918"/>
                          <a:pt x="9892" y="115629"/>
                        </a:cubicBezTo>
                        <a:cubicBezTo>
                          <a:pt x="163998" y="-38537"/>
                          <a:pt x="413906" y="-38586"/>
                          <a:pt x="568067" y="115520"/>
                        </a:cubicBezTo>
                        <a:cubicBezTo>
                          <a:pt x="568103" y="115556"/>
                          <a:pt x="568140" y="115593"/>
                          <a:pt x="568176" y="115629"/>
                        </a:cubicBezTo>
                        <a:lnTo>
                          <a:pt x="568176" y="115629"/>
                        </a:lnTo>
                        <a:cubicBezTo>
                          <a:pt x="722051" y="269917"/>
                          <a:pt x="722051" y="519625"/>
                          <a:pt x="568176" y="673913"/>
                        </a:cubicBezTo>
                        <a:cubicBezTo>
                          <a:pt x="561937" y="680347"/>
                          <a:pt x="553416" y="684057"/>
                          <a:pt x="544458" y="684252"/>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grpSp>
      </p:grpSp>
    </p:spTree>
    <p:extLst>
      <p:ext uri="{BB962C8B-B14F-4D97-AF65-F5344CB8AC3E}">
        <p14:creationId xmlns:p14="http://schemas.microsoft.com/office/powerpoint/2010/main" val="1235612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D7DC1-EDBF-3399-7D4F-4DDDFED1753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AE6D63C-10EA-26B3-F352-BBD20CB3005F}"/>
              </a:ext>
            </a:extLst>
          </p:cNvPr>
          <p:cNvSpPr>
            <a:spLocks noGrp="1"/>
          </p:cNvSpPr>
          <p:nvPr>
            <p:ph type="title"/>
          </p:nvPr>
        </p:nvSpPr>
        <p:spPr/>
        <p:txBody>
          <a:bodyPr/>
          <a:lstStyle/>
          <a:p>
            <a:r>
              <a:rPr kumimoji="1" lang="ja-JP" altLang="en-US" dirty="0"/>
              <a:t>脂肪萎縮症の治療戦略</a:t>
            </a:r>
            <a:r>
              <a:rPr kumimoji="1" lang="en-US" altLang="ja-JP" baseline="30000" dirty="0"/>
              <a:t>1)</a:t>
            </a:r>
            <a:endParaRPr kumimoji="1" lang="ja-JP" altLang="en-US" baseline="30000" dirty="0"/>
          </a:p>
        </p:txBody>
      </p:sp>
      <p:sp>
        <p:nvSpPr>
          <p:cNvPr id="3" name="スライド番号プレースホルダー 2">
            <a:extLst>
              <a:ext uri="{FF2B5EF4-FFF2-40B4-BE49-F238E27FC236}">
                <a16:creationId xmlns:a16="http://schemas.microsoft.com/office/drawing/2014/main" id="{60DCAE5B-B678-A97E-CA49-49C372CC3BDA}"/>
              </a:ext>
            </a:extLst>
          </p:cNvPr>
          <p:cNvSpPr>
            <a:spLocks noGrp="1"/>
          </p:cNvSpPr>
          <p:nvPr>
            <p:ph type="sldNum" sz="quarter" idx="10"/>
          </p:nvPr>
        </p:nvSpPr>
        <p:spPr/>
        <p:txBody>
          <a:bodyPr/>
          <a:lstStyle/>
          <a:p>
            <a:fld id="{3C22E879-25C1-4BAC-8729-693BB4353F20}" type="slidenum">
              <a:rPr kumimoji="1" lang="ja-JP" altLang="en-US" smtClean="0"/>
              <a:t>25</a:t>
            </a:fld>
            <a:endParaRPr kumimoji="1" lang="ja-JP" altLang="en-US"/>
          </a:p>
        </p:txBody>
      </p:sp>
      <p:sp>
        <p:nvSpPr>
          <p:cNvPr id="4" name="テキスト プレースホルダー 3">
            <a:extLst>
              <a:ext uri="{FF2B5EF4-FFF2-40B4-BE49-F238E27FC236}">
                <a16:creationId xmlns:a16="http://schemas.microsoft.com/office/drawing/2014/main" id="{91844288-F723-47C3-1F83-3534E63182CF}"/>
              </a:ext>
            </a:extLst>
          </p:cNvPr>
          <p:cNvSpPr txBox="1">
            <a:spLocks/>
          </p:cNvSpPr>
          <p:nvPr/>
        </p:nvSpPr>
        <p:spPr>
          <a:xfrm>
            <a:off x="695325" y="916016"/>
            <a:ext cx="10801350" cy="1077218"/>
          </a:xfrm>
          <a:prstGeom prst="rect">
            <a:avLst/>
          </a:prstGeom>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脂肪萎縮症に対する根本的治療法は確立されていない</a:t>
            </a:r>
          </a:p>
          <a:p>
            <a:pPr>
              <a:buClr>
                <a:srgbClr val="BC136B"/>
              </a:buClr>
              <a:buFont typeface="Wingdings" panose="05000000000000000000" pitchFamily="2" charset="2"/>
              <a:buChar char="l"/>
            </a:pPr>
            <a:r>
              <a:rPr kumimoji="1" lang="ja-JP" altLang="en-US" sz="2000" i="0" dirty="0">
                <a:latin typeface="+mn-ea"/>
              </a:rPr>
              <a:t>現在の脂肪萎縮症の治療では、脂肪萎縮症の合併症を予防または改善するために、食事療法、運動療法を基本とし、必要に応じて薬物療法が行われる</a:t>
            </a:r>
          </a:p>
        </p:txBody>
      </p:sp>
      <p:sp>
        <p:nvSpPr>
          <p:cNvPr id="5" name="テキスト ボックス 4">
            <a:extLst>
              <a:ext uri="{FF2B5EF4-FFF2-40B4-BE49-F238E27FC236}">
                <a16:creationId xmlns:a16="http://schemas.microsoft.com/office/drawing/2014/main" id="{EA723E11-C404-76C6-4D93-B07BB8443CD9}"/>
              </a:ext>
            </a:extLst>
          </p:cNvPr>
          <p:cNvSpPr txBox="1"/>
          <p:nvPr/>
        </p:nvSpPr>
        <p:spPr>
          <a:xfrm>
            <a:off x="8762998" y="6688723"/>
            <a:ext cx="2743201" cy="169277"/>
          </a:xfrm>
          <a:prstGeom prst="rect">
            <a:avLst/>
          </a:prstGeom>
          <a:noFill/>
        </p:spPr>
        <p:txBody>
          <a:bodyPr wrap="square" lIns="0" tIns="0" rIns="0" anchor="b">
            <a:spAutoFit/>
          </a:bodyPr>
          <a:lstStyle/>
          <a:p>
            <a:pPr marL="131763" indent="-131763" algn="l">
              <a:buFont typeface="+mj-lt"/>
              <a:buAutoNum type="arabicPeriod"/>
            </a:pPr>
            <a:r>
              <a:rPr lang="ja-JP" altLang="en-US" sz="800" b="0" i="0" dirty="0">
                <a:solidFill>
                  <a:srgbClr val="212121"/>
                </a:solidFill>
                <a:effectLst/>
                <a:latin typeface="+mn-ea"/>
                <a:ea typeface="+mn-ea"/>
              </a:rPr>
              <a:t>日本内分泌学会雑誌</a:t>
            </a:r>
            <a:r>
              <a:rPr lang="en-US" altLang="ja-JP" sz="800" b="0" i="0" dirty="0">
                <a:solidFill>
                  <a:srgbClr val="212121"/>
                </a:solidFill>
                <a:effectLst/>
                <a:latin typeface="+mn-ea"/>
                <a:ea typeface="+mn-ea"/>
              </a:rPr>
              <a:t>Vol. 94 Suppl. September 2018</a:t>
            </a:r>
          </a:p>
        </p:txBody>
      </p:sp>
      <p:grpSp>
        <p:nvGrpSpPr>
          <p:cNvPr id="13" name="グループ化 12">
            <a:extLst>
              <a:ext uri="{FF2B5EF4-FFF2-40B4-BE49-F238E27FC236}">
                <a16:creationId xmlns:a16="http://schemas.microsoft.com/office/drawing/2014/main" id="{4F22AD23-10F8-C068-55F9-2C7289D0CED2}"/>
              </a:ext>
            </a:extLst>
          </p:cNvPr>
          <p:cNvGrpSpPr>
            <a:grpSpLocks noChangeAspect="1"/>
          </p:cNvGrpSpPr>
          <p:nvPr/>
        </p:nvGrpSpPr>
        <p:grpSpPr>
          <a:xfrm>
            <a:off x="963132" y="2147720"/>
            <a:ext cx="900165" cy="900000"/>
            <a:chOff x="576434" y="1796978"/>
            <a:chExt cx="1300480" cy="1300248"/>
          </a:xfrm>
        </p:grpSpPr>
        <p:sp>
          <p:nvSpPr>
            <p:cNvPr id="14" name="Freeform: Shape 15">
              <a:extLst>
                <a:ext uri="{FF2B5EF4-FFF2-40B4-BE49-F238E27FC236}">
                  <a16:creationId xmlns:a16="http://schemas.microsoft.com/office/drawing/2014/main" id="{02711AE4-3224-E8E2-2C88-0E34BFB7CC0C}"/>
                </a:ext>
              </a:extLst>
            </p:cNvPr>
            <p:cNvSpPr>
              <a:spLocks noChangeAspect="1"/>
            </p:cNvSpPr>
            <p:nvPr/>
          </p:nvSpPr>
          <p:spPr>
            <a:xfrm>
              <a:off x="576434" y="1796978"/>
              <a:ext cx="1300480" cy="1300248"/>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a:solidFill>
              <a:schemeClr val="bg1"/>
            </a:solidFill>
            <a:ln>
              <a:solidFill>
                <a:srgbClr val="BEBEBE"/>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4737" tIns="294741" rIns="294738" bIns="294740" numCol="1" spcCol="1270" anchor="ctr" anchorCtr="0">
              <a:noAutofit/>
            </a:bodyPr>
            <a:lstStyle/>
            <a:p>
              <a:pPr marL="0" lvl="0" indent="0" algn="ctr" defTabSz="1644650">
                <a:lnSpc>
                  <a:spcPct val="90000"/>
                </a:lnSpc>
                <a:spcBef>
                  <a:spcPct val="0"/>
                </a:spcBef>
                <a:spcAft>
                  <a:spcPct val="35000"/>
                </a:spcAft>
                <a:buNone/>
              </a:pPr>
              <a:endParaRPr lang="en-GB" sz="1100" kern="1200" dirty="0"/>
            </a:p>
          </p:txBody>
        </p:sp>
        <p:grpSp>
          <p:nvGrpSpPr>
            <p:cNvPr id="15" name="Group 70">
              <a:extLst>
                <a:ext uri="{FF2B5EF4-FFF2-40B4-BE49-F238E27FC236}">
                  <a16:creationId xmlns:a16="http://schemas.microsoft.com/office/drawing/2014/main" id="{87B408D1-1577-896C-B0F0-C889A8392B2B}"/>
                </a:ext>
              </a:extLst>
            </p:cNvPr>
            <p:cNvGrpSpPr/>
            <p:nvPr/>
          </p:nvGrpSpPr>
          <p:grpSpPr>
            <a:xfrm>
              <a:off x="814923" y="2054395"/>
              <a:ext cx="823502" cy="785416"/>
              <a:chOff x="1051320" y="2100627"/>
              <a:chExt cx="744920" cy="710469"/>
            </a:xfrm>
          </p:grpSpPr>
          <p:sp>
            <p:nvSpPr>
              <p:cNvPr id="16" name="Freeform: Shape 54">
                <a:extLst>
                  <a:ext uri="{FF2B5EF4-FFF2-40B4-BE49-F238E27FC236}">
                    <a16:creationId xmlns:a16="http://schemas.microsoft.com/office/drawing/2014/main" id="{31D93CBA-577D-A084-91DB-5561BD42409E}"/>
                  </a:ext>
                </a:extLst>
              </p:cNvPr>
              <p:cNvSpPr/>
              <p:nvPr/>
            </p:nvSpPr>
            <p:spPr>
              <a:xfrm>
                <a:off x="1212155" y="2777236"/>
                <a:ext cx="431715" cy="33860"/>
              </a:xfrm>
              <a:custGeom>
                <a:avLst/>
                <a:gdLst>
                  <a:gd name="connsiteX0" fmla="*/ 33860 w 431715"/>
                  <a:gd name="connsiteY0" fmla="*/ 33860 h 33860"/>
                  <a:gd name="connsiteX1" fmla="*/ 397856 w 431715"/>
                  <a:gd name="connsiteY1" fmla="*/ 33860 h 33860"/>
                  <a:gd name="connsiteX2" fmla="*/ 431716 w 431715"/>
                  <a:gd name="connsiteY2" fmla="*/ 0 h 33860"/>
                  <a:gd name="connsiteX3" fmla="*/ 0 w 431715"/>
                  <a:gd name="connsiteY3" fmla="*/ 0 h 33860"/>
                  <a:gd name="connsiteX4" fmla="*/ 33860 w 431715"/>
                  <a:gd name="connsiteY4" fmla="*/ 33860 h 33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715" h="33860">
                    <a:moveTo>
                      <a:pt x="33860" y="33860"/>
                    </a:moveTo>
                    <a:lnTo>
                      <a:pt x="397856" y="33860"/>
                    </a:lnTo>
                    <a:cubicBezTo>
                      <a:pt x="416556" y="33860"/>
                      <a:pt x="431716" y="18700"/>
                      <a:pt x="431716" y="0"/>
                    </a:cubicBezTo>
                    <a:lnTo>
                      <a:pt x="0" y="0"/>
                    </a:lnTo>
                    <a:cubicBezTo>
                      <a:pt x="0" y="18700"/>
                      <a:pt x="15160" y="33860"/>
                      <a:pt x="33860" y="33860"/>
                    </a:cubicBezTo>
                    <a:close/>
                  </a:path>
                </a:pathLst>
              </a:custGeom>
              <a:solidFill>
                <a:srgbClr val="F3D8E8"/>
              </a:solidFill>
              <a:ln w="9525" cap="flat">
                <a:solidFill>
                  <a:schemeClr val="tx1"/>
                </a:solidFill>
                <a:prstDash val="solid"/>
                <a:miter/>
              </a:ln>
            </p:spPr>
            <p:txBody>
              <a:bodyPr rtlCol="0" anchor="ctr"/>
              <a:lstStyle/>
              <a:p>
                <a:endParaRPr lang="en-GB" dirty="0"/>
              </a:p>
            </p:txBody>
          </p:sp>
          <p:sp>
            <p:nvSpPr>
              <p:cNvPr id="17" name="Freeform: Shape 55">
                <a:extLst>
                  <a:ext uri="{FF2B5EF4-FFF2-40B4-BE49-F238E27FC236}">
                    <a16:creationId xmlns:a16="http://schemas.microsoft.com/office/drawing/2014/main" id="{CD89D74D-EBBB-36CD-E300-77320D376811}"/>
                  </a:ext>
                </a:extLst>
              </p:cNvPr>
              <p:cNvSpPr/>
              <p:nvPr/>
            </p:nvSpPr>
            <p:spPr>
              <a:xfrm>
                <a:off x="1114130" y="2129240"/>
                <a:ext cx="300084" cy="350028"/>
              </a:xfrm>
              <a:custGeom>
                <a:avLst/>
                <a:gdLst>
                  <a:gd name="connsiteX0" fmla="*/ 275028 w 300084"/>
                  <a:gd name="connsiteY0" fmla="*/ 273843 h 350028"/>
                  <a:gd name="connsiteX1" fmla="*/ 192664 w 300084"/>
                  <a:gd name="connsiteY1" fmla="*/ 186738 h 350028"/>
                  <a:gd name="connsiteX2" fmla="*/ 85835 w 300084"/>
                  <a:gd name="connsiteY2" fmla="*/ 72376 h 350028"/>
                  <a:gd name="connsiteX3" fmla="*/ 81349 w 300084"/>
                  <a:gd name="connsiteY3" fmla="*/ 74069 h 350028"/>
                  <a:gd name="connsiteX4" fmla="*/ 116479 w 300084"/>
                  <a:gd name="connsiteY4" fmla="*/ 16930 h 350028"/>
                  <a:gd name="connsiteX5" fmla="*/ 103696 w 300084"/>
                  <a:gd name="connsiteY5" fmla="*/ 0 h 350028"/>
                  <a:gd name="connsiteX6" fmla="*/ 68651 w 300084"/>
                  <a:gd name="connsiteY6" fmla="*/ 44949 h 350028"/>
                  <a:gd name="connsiteX7" fmla="*/ 50790 w 300084"/>
                  <a:gd name="connsiteY7" fmla="*/ 17015 h 350028"/>
                  <a:gd name="connsiteX8" fmla="*/ 0 w 300084"/>
                  <a:gd name="connsiteY8" fmla="*/ 5756 h 350028"/>
                  <a:gd name="connsiteX9" fmla="*/ 21755 w 300084"/>
                  <a:gd name="connsiteY9" fmla="*/ 53160 h 350028"/>
                  <a:gd name="connsiteX10" fmla="*/ 61710 w 300084"/>
                  <a:gd name="connsiteY10" fmla="*/ 65265 h 350028"/>
                  <a:gd name="connsiteX11" fmla="*/ 59170 w 300084"/>
                  <a:gd name="connsiteY11" fmla="*/ 81603 h 350028"/>
                  <a:gd name="connsiteX12" fmla="*/ 50705 w 300084"/>
                  <a:gd name="connsiteY12" fmla="*/ 83211 h 350028"/>
                  <a:gd name="connsiteX13" fmla="*/ 27342 w 300084"/>
                  <a:gd name="connsiteY13" fmla="*/ 238121 h 350028"/>
                  <a:gd name="connsiteX14" fmla="*/ 9312 w 300084"/>
                  <a:gd name="connsiteY14" fmla="*/ 316676 h 350028"/>
                  <a:gd name="connsiteX15" fmla="*/ 55023 w 300084"/>
                  <a:gd name="connsiteY15" fmla="*/ 328527 h 350028"/>
                  <a:gd name="connsiteX16" fmla="*/ 56292 w 300084"/>
                  <a:gd name="connsiteY16" fmla="*/ 328527 h 350028"/>
                  <a:gd name="connsiteX17" fmla="*/ 68821 w 300084"/>
                  <a:gd name="connsiteY17" fmla="*/ 330982 h 350028"/>
                  <a:gd name="connsiteX18" fmla="*/ 71275 w 300084"/>
                  <a:gd name="connsiteY18" fmla="*/ 331490 h 350028"/>
                  <a:gd name="connsiteX19" fmla="*/ 84565 w 300084"/>
                  <a:gd name="connsiteY19" fmla="*/ 333775 h 350028"/>
                  <a:gd name="connsiteX20" fmla="*/ 87359 w 300084"/>
                  <a:gd name="connsiteY20" fmla="*/ 334283 h 350028"/>
                  <a:gd name="connsiteX21" fmla="*/ 101749 w 300084"/>
                  <a:gd name="connsiteY21" fmla="*/ 336569 h 350028"/>
                  <a:gd name="connsiteX22" fmla="*/ 104204 w 300084"/>
                  <a:gd name="connsiteY22" fmla="*/ 336569 h 350028"/>
                  <a:gd name="connsiteX23" fmla="*/ 120119 w 300084"/>
                  <a:gd name="connsiteY23" fmla="*/ 338854 h 350028"/>
                  <a:gd name="connsiteX24" fmla="*/ 121727 w 300084"/>
                  <a:gd name="connsiteY24" fmla="*/ 338854 h 350028"/>
                  <a:gd name="connsiteX25" fmla="*/ 300085 w 300084"/>
                  <a:gd name="connsiteY25" fmla="*/ 350028 h 350028"/>
                  <a:gd name="connsiteX26" fmla="*/ 300085 w 300084"/>
                  <a:gd name="connsiteY26" fmla="*/ 350028 h 350028"/>
                  <a:gd name="connsiteX27" fmla="*/ 275028 w 300084"/>
                  <a:gd name="connsiteY27" fmla="*/ 273843 h 350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00084" h="350028">
                    <a:moveTo>
                      <a:pt x="275028" y="273843"/>
                    </a:moveTo>
                    <a:cubicBezTo>
                      <a:pt x="255813" y="238036"/>
                      <a:pt x="227032" y="217720"/>
                      <a:pt x="192664" y="186738"/>
                    </a:cubicBezTo>
                    <a:cubicBezTo>
                      <a:pt x="152455" y="148561"/>
                      <a:pt x="131885" y="57816"/>
                      <a:pt x="85835" y="72376"/>
                    </a:cubicBezTo>
                    <a:cubicBezTo>
                      <a:pt x="84303" y="72837"/>
                      <a:pt x="82804" y="73403"/>
                      <a:pt x="81349" y="74069"/>
                    </a:cubicBezTo>
                    <a:cubicBezTo>
                      <a:pt x="86552" y="51717"/>
                      <a:pt x="98882" y="31663"/>
                      <a:pt x="116479" y="16930"/>
                    </a:cubicBezTo>
                    <a:lnTo>
                      <a:pt x="103696" y="0"/>
                    </a:lnTo>
                    <a:cubicBezTo>
                      <a:pt x="88842" y="12215"/>
                      <a:pt x="76874" y="27565"/>
                      <a:pt x="68651" y="44949"/>
                    </a:cubicBezTo>
                    <a:cubicBezTo>
                      <a:pt x="65477" y="34128"/>
                      <a:pt x="59280" y="24437"/>
                      <a:pt x="50790" y="17015"/>
                    </a:cubicBezTo>
                    <a:cubicBezTo>
                      <a:pt x="30897" y="677"/>
                      <a:pt x="0" y="5756"/>
                      <a:pt x="0" y="5756"/>
                    </a:cubicBezTo>
                    <a:cubicBezTo>
                      <a:pt x="0" y="5756"/>
                      <a:pt x="1524" y="36907"/>
                      <a:pt x="21755" y="53160"/>
                    </a:cubicBezTo>
                    <a:cubicBezTo>
                      <a:pt x="33266" y="61708"/>
                      <a:pt x="47391" y="65987"/>
                      <a:pt x="61710" y="65265"/>
                    </a:cubicBezTo>
                    <a:cubicBezTo>
                      <a:pt x="60460" y="70641"/>
                      <a:pt x="59611" y="76101"/>
                      <a:pt x="59170" y="81603"/>
                    </a:cubicBezTo>
                    <a:cubicBezTo>
                      <a:pt x="56291" y="81764"/>
                      <a:pt x="53444" y="82304"/>
                      <a:pt x="50705" y="83211"/>
                    </a:cubicBezTo>
                    <a:cubicBezTo>
                      <a:pt x="-2032" y="99549"/>
                      <a:pt x="38854" y="183860"/>
                      <a:pt x="27342" y="238121"/>
                    </a:cubicBezTo>
                    <a:cubicBezTo>
                      <a:pt x="20018" y="263986"/>
                      <a:pt x="14000" y="290205"/>
                      <a:pt x="9312" y="316676"/>
                    </a:cubicBezTo>
                    <a:cubicBezTo>
                      <a:pt x="24329" y="321429"/>
                      <a:pt x="39587" y="325385"/>
                      <a:pt x="55023" y="328527"/>
                    </a:cubicBezTo>
                    <a:lnTo>
                      <a:pt x="56292" y="328527"/>
                    </a:lnTo>
                    <a:lnTo>
                      <a:pt x="68821" y="330982"/>
                    </a:lnTo>
                    <a:lnTo>
                      <a:pt x="71275" y="331490"/>
                    </a:lnTo>
                    <a:lnTo>
                      <a:pt x="84565" y="333775"/>
                    </a:lnTo>
                    <a:lnTo>
                      <a:pt x="87359" y="334283"/>
                    </a:lnTo>
                    <a:lnTo>
                      <a:pt x="101749" y="336569"/>
                    </a:lnTo>
                    <a:lnTo>
                      <a:pt x="104204" y="336569"/>
                    </a:lnTo>
                    <a:lnTo>
                      <a:pt x="120119" y="338854"/>
                    </a:lnTo>
                    <a:lnTo>
                      <a:pt x="121727" y="338854"/>
                    </a:lnTo>
                    <a:cubicBezTo>
                      <a:pt x="180892" y="346251"/>
                      <a:pt x="240459" y="349983"/>
                      <a:pt x="300085" y="350028"/>
                    </a:cubicBezTo>
                    <a:lnTo>
                      <a:pt x="300085" y="350028"/>
                    </a:lnTo>
                    <a:cubicBezTo>
                      <a:pt x="297062" y="323180"/>
                      <a:pt x="288532" y="297245"/>
                      <a:pt x="275028" y="273843"/>
                    </a:cubicBezTo>
                    <a:close/>
                  </a:path>
                </a:pathLst>
              </a:custGeom>
              <a:solidFill>
                <a:schemeClr val="bg1"/>
              </a:solidFill>
              <a:ln w="9525" cap="flat">
                <a:solidFill>
                  <a:schemeClr val="tx1"/>
                </a:solidFill>
                <a:prstDash val="solid"/>
                <a:miter/>
              </a:ln>
            </p:spPr>
            <p:txBody>
              <a:bodyPr rtlCol="0" anchor="ctr"/>
              <a:lstStyle/>
              <a:p>
                <a:endParaRPr lang="en-GB" dirty="0"/>
              </a:p>
            </p:txBody>
          </p:sp>
          <p:sp>
            <p:nvSpPr>
              <p:cNvPr id="18" name="Freeform: Shape 56">
                <a:extLst>
                  <a:ext uri="{FF2B5EF4-FFF2-40B4-BE49-F238E27FC236}">
                    <a16:creationId xmlns:a16="http://schemas.microsoft.com/office/drawing/2014/main" id="{7BF2325E-9370-4B2F-E620-1A3C796A3DB7}"/>
                  </a:ext>
                </a:extLst>
              </p:cNvPr>
              <p:cNvSpPr/>
              <p:nvPr/>
            </p:nvSpPr>
            <p:spPr>
              <a:xfrm>
                <a:off x="1740033" y="2452773"/>
                <a:ext cx="2708" cy="5417"/>
              </a:xfrm>
              <a:custGeom>
                <a:avLst/>
                <a:gdLst>
                  <a:gd name="connsiteX0" fmla="*/ 2540 w 2708"/>
                  <a:gd name="connsiteY0" fmla="*/ 4317 h 5417"/>
                  <a:gd name="connsiteX1" fmla="*/ 677 w 2708"/>
                  <a:gd name="connsiteY1" fmla="*/ 0 h 5417"/>
                  <a:gd name="connsiteX2" fmla="*/ 677 w 2708"/>
                  <a:gd name="connsiteY2" fmla="*/ 2455 h 5417"/>
                  <a:gd name="connsiteX3" fmla="*/ 0 w 2708"/>
                  <a:gd name="connsiteY3" fmla="*/ 5418 h 5417"/>
                  <a:gd name="connsiteX4" fmla="*/ 2709 w 2708"/>
                  <a:gd name="connsiteY4" fmla="*/ 4402 h 5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8" h="5417">
                    <a:moveTo>
                      <a:pt x="2540" y="4317"/>
                    </a:moveTo>
                    <a:lnTo>
                      <a:pt x="677" y="0"/>
                    </a:lnTo>
                    <a:cubicBezTo>
                      <a:pt x="719" y="818"/>
                      <a:pt x="719" y="1637"/>
                      <a:pt x="677" y="2455"/>
                    </a:cubicBezTo>
                    <a:cubicBezTo>
                      <a:pt x="677" y="3471"/>
                      <a:pt x="254" y="4402"/>
                      <a:pt x="0" y="5418"/>
                    </a:cubicBezTo>
                    <a:lnTo>
                      <a:pt x="2709" y="4402"/>
                    </a:lnTo>
                    <a:close/>
                  </a:path>
                </a:pathLst>
              </a:custGeom>
              <a:solidFill>
                <a:schemeClr val="bg1"/>
              </a:solidFill>
              <a:ln w="9525" cap="flat">
                <a:solidFill>
                  <a:schemeClr val="tx1"/>
                </a:solidFill>
                <a:prstDash val="solid"/>
                <a:miter/>
              </a:ln>
            </p:spPr>
            <p:txBody>
              <a:bodyPr rtlCol="0" anchor="ctr"/>
              <a:lstStyle/>
              <a:p>
                <a:endParaRPr lang="en-GB" dirty="0"/>
              </a:p>
            </p:txBody>
          </p:sp>
          <p:sp>
            <p:nvSpPr>
              <p:cNvPr id="19" name="Freeform: Shape 57">
                <a:extLst>
                  <a:ext uri="{FF2B5EF4-FFF2-40B4-BE49-F238E27FC236}">
                    <a16:creationId xmlns:a16="http://schemas.microsoft.com/office/drawing/2014/main" id="{B2475486-FD1E-AC2F-47E3-12E21CF7CBFA}"/>
                  </a:ext>
                </a:extLst>
              </p:cNvPr>
              <p:cNvSpPr/>
              <p:nvPr/>
            </p:nvSpPr>
            <p:spPr>
              <a:xfrm>
                <a:off x="1051320" y="2414595"/>
                <a:ext cx="744920" cy="327426"/>
              </a:xfrm>
              <a:custGeom>
                <a:avLst/>
                <a:gdLst>
                  <a:gd name="connsiteX0" fmla="*/ 683296 w 744920"/>
                  <a:gd name="connsiteY0" fmla="*/ 0 h 327426"/>
                  <a:gd name="connsiteX1" fmla="*/ 689391 w 744920"/>
                  <a:gd name="connsiteY1" fmla="*/ 38177 h 327426"/>
                  <a:gd name="connsiteX2" fmla="*/ 687951 w 744920"/>
                  <a:gd name="connsiteY2" fmla="*/ 43172 h 327426"/>
                  <a:gd name="connsiteX3" fmla="*/ 603979 w 744920"/>
                  <a:gd name="connsiteY3" fmla="*/ 64842 h 327426"/>
                  <a:gd name="connsiteX4" fmla="*/ 579430 w 744920"/>
                  <a:gd name="connsiteY4" fmla="*/ 68821 h 327426"/>
                  <a:gd name="connsiteX5" fmla="*/ 565547 w 744920"/>
                  <a:gd name="connsiteY5" fmla="*/ 70598 h 327426"/>
                  <a:gd name="connsiteX6" fmla="*/ 553612 w 744920"/>
                  <a:gd name="connsiteY6" fmla="*/ 72207 h 327426"/>
                  <a:gd name="connsiteX7" fmla="*/ 533465 w 744920"/>
                  <a:gd name="connsiteY7" fmla="*/ 74407 h 327426"/>
                  <a:gd name="connsiteX8" fmla="*/ 526778 w 744920"/>
                  <a:gd name="connsiteY8" fmla="*/ 75169 h 327426"/>
                  <a:gd name="connsiteX9" fmla="*/ 501383 w 744920"/>
                  <a:gd name="connsiteY9" fmla="*/ 77370 h 327426"/>
                  <a:gd name="connsiteX10" fmla="*/ 498674 w 744920"/>
                  <a:gd name="connsiteY10" fmla="*/ 77370 h 327426"/>
                  <a:gd name="connsiteX11" fmla="*/ 470147 w 744920"/>
                  <a:gd name="connsiteY11" fmla="*/ 79317 h 327426"/>
                  <a:gd name="connsiteX12" fmla="*/ 470147 w 744920"/>
                  <a:gd name="connsiteY12" fmla="*/ 79317 h 327426"/>
                  <a:gd name="connsiteX13" fmla="*/ 379740 w 744920"/>
                  <a:gd name="connsiteY13" fmla="*/ 82111 h 327426"/>
                  <a:gd name="connsiteX14" fmla="*/ 372460 w 744920"/>
                  <a:gd name="connsiteY14" fmla="*/ 82111 h 327426"/>
                  <a:gd name="connsiteX15" fmla="*/ 56800 w 744920"/>
                  <a:gd name="connsiteY15" fmla="*/ 43002 h 327426"/>
                  <a:gd name="connsiteX16" fmla="*/ 53499 w 744920"/>
                  <a:gd name="connsiteY16" fmla="*/ 43002 h 327426"/>
                  <a:gd name="connsiteX17" fmla="*/ 60186 w 744920"/>
                  <a:gd name="connsiteY17" fmla="*/ 254 h 327426"/>
                  <a:gd name="connsiteX18" fmla="*/ 0 w 744920"/>
                  <a:gd name="connsiteY18" fmla="*/ 43172 h 327426"/>
                  <a:gd name="connsiteX19" fmla="*/ 156857 w 744920"/>
                  <a:gd name="connsiteY19" fmla="*/ 327427 h 327426"/>
                  <a:gd name="connsiteX20" fmla="*/ 588064 w 744920"/>
                  <a:gd name="connsiteY20" fmla="*/ 327427 h 327426"/>
                  <a:gd name="connsiteX21" fmla="*/ 744921 w 744920"/>
                  <a:gd name="connsiteY21" fmla="*/ 43172 h 327426"/>
                  <a:gd name="connsiteX22" fmla="*/ 683296 w 744920"/>
                  <a:gd name="connsiteY22" fmla="*/ 0 h 327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4920" h="327426">
                    <a:moveTo>
                      <a:pt x="683296" y="0"/>
                    </a:moveTo>
                    <a:cubicBezTo>
                      <a:pt x="689142" y="11816"/>
                      <a:pt x="691266" y="25128"/>
                      <a:pt x="689391" y="38177"/>
                    </a:cubicBezTo>
                    <a:lnTo>
                      <a:pt x="687951" y="43172"/>
                    </a:lnTo>
                    <a:cubicBezTo>
                      <a:pt x="660768" y="53225"/>
                      <a:pt x="632633" y="60486"/>
                      <a:pt x="603979" y="64842"/>
                    </a:cubicBezTo>
                    <a:cubicBezTo>
                      <a:pt x="596021" y="66281"/>
                      <a:pt x="587810" y="67551"/>
                      <a:pt x="579430" y="68821"/>
                    </a:cubicBezTo>
                    <a:lnTo>
                      <a:pt x="565547" y="70598"/>
                    </a:lnTo>
                    <a:lnTo>
                      <a:pt x="553612" y="72207"/>
                    </a:lnTo>
                    <a:cubicBezTo>
                      <a:pt x="547009" y="73053"/>
                      <a:pt x="540237" y="73730"/>
                      <a:pt x="533465" y="74407"/>
                    </a:cubicBezTo>
                    <a:lnTo>
                      <a:pt x="526778" y="75169"/>
                    </a:lnTo>
                    <a:lnTo>
                      <a:pt x="501383" y="77370"/>
                    </a:lnTo>
                    <a:lnTo>
                      <a:pt x="498674" y="77370"/>
                    </a:lnTo>
                    <a:lnTo>
                      <a:pt x="470147" y="79317"/>
                    </a:lnTo>
                    <a:lnTo>
                      <a:pt x="470147" y="79317"/>
                    </a:lnTo>
                    <a:cubicBezTo>
                      <a:pt x="440942" y="81010"/>
                      <a:pt x="410892" y="81941"/>
                      <a:pt x="379740" y="82111"/>
                    </a:cubicBezTo>
                    <a:lnTo>
                      <a:pt x="372460" y="82111"/>
                    </a:lnTo>
                    <a:cubicBezTo>
                      <a:pt x="209848" y="82111"/>
                      <a:pt x="101580" y="60440"/>
                      <a:pt x="56800" y="43002"/>
                    </a:cubicBezTo>
                    <a:lnTo>
                      <a:pt x="53499" y="43002"/>
                    </a:lnTo>
                    <a:cubicBezTo>
                      <a:pt x="54513" y="28589"/>
                      <a:pt x="56750" y="14288"/>
                      <a:pt x="60186" y="254"/>
                    </a:cubicBezTo>
                    <a:cubicBezTo>
                      <a:pt x="22178" y="12782"/>
                      <a:pt x="0" y="27427"/>
                      <a:pt x="0" y="43172"/>
                    </a:cubicBezTo>
                    <a:cubicBezTo>
                      <a:pt x="0" y="160581"/>
                      <a:pt x="61710" y="264193"/>
                      <a:pt x="156857" y="327427"/>
                    </a:cubicBezTo>
                    <a:lnTo>
                      <a:pt x="588064" y="327427"/>
                    </a:lnTo>
                    <a:cubicBezTo>
                      <a:pt x="683211" y="264193"/>
                      <a:pt x="744921" y="160581"/>
                      <a:pt x="744921" y="43172"/>
                    </a:cubicBezTo>
                    <a:cubicBezTo>
                      <a:pt x="744921" y="27257"/>
                      <a:pt x="722235" y="12444"/>
                      <a:pt x="683296" y="0"/>
                    </a:cubicBezTo>
                    <a:close/>
                  </a:path>
                </a:pathLst>
              </a:custGeom>
              <a:solidFill>
                <a:srgbClr val="F3D8E8"/>
              </a:solidFill>
              <a:ln w="9525" cap="flat">
                <a:solidFill>
                  <a:schemeClr val="tx1"/>
                </a:solidFill>
                <a:prstDash val="solid"/>
                <a:miter/>
              </a:ln>
            </p:spPr>
            <p:txBody>
              <a:bodyPr rtlCol="0" anchor="ctr"/>
              <a:lstStyle/>
              <a:p>
                <a:endParaRPr lang="en-GB" dirty="0"/>
              </a:p>
            </p:txBody>
          </p:sp>
          <p:sp>
            <p:nvSpPr>
              <p:cNvPr id="20" name="Freeform: Shape 58">
                <a:extLst>
                  <a:ext uri="{FF2B5EF4-FFF2-40B4-BE49-F238E27FC236}">
                    <a16:creationId xmlns:a16="http://schemas.microsoft.com/office/drawing/2014/main" id="{C1441226-5F6E-E215-E4D5-3549735B9CE0}"/>
                  </a:ext>
                </a:extLst>
              </p:cNvPr>
              <p:cNvSpPr/>
              <p:nvPr/>
            </p:nvSpPr>
            <p:spPr>
              <a:xfrm>
                <a:off x="1507567" y="2239781"/>
                <a:ext cx="98537" cy="98375"/>
              </a:xfrm>
              <a:custGeom>
                <a:avLst/>
                <a:gdLst>
                  <a:gd name="connsiteX0" fmla="*/ 70361 w 98537"/>
                  <a:gd name="connsiteY0" fmla="*/ 64346 h 98375"/>
                  <a:gd name="connsiteX1" fmla="*/ 98380 w 98537"/>
                  <a:gd name="connsiteY1" fmla="*/ 53172 h 98375"/>
                  <a:gd name="connsiteX2" fmla="*/ 53172 w 98537"/>
                  <a:gd name="connsiteY2" fmla="*/ 157 h 98375"/>
                  <a:gd name="connsiteX3" fmla="*/ 157 w 98537"/>
                  <a:gd name="connsiteY3" fmla="*/ 45365 h 98375"/>
                  <a:gd name="connsiteX4" fmla="*/ 45305 w 98537"/>
                  <a:gd name="connsiteY4" fmla="*/ 98375 h 98375"/>
                  <a:gd name="connsiteX5" fmla="*/ 70361 w 98537"/>
                  <a:gd name="connsiteY5" fmla="*/ 64346 h 9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537" h="98375">
                    <a:moveTo>
                      <a:pt x="70361" y="64346"/>
                    </a:moveTo>
                    <a:cubicBezTo>
                      <a:pt x="78732" y="58544"/>
                      <a:pt x="88314" y="54723"/>
                      <a:pt x="98380" y="53172"/>
                    </a:cubicBezTo>
                    <a:cubicBezTo>
                      <a:pt x="100536" y="26049"/>
                      <a:pt x="80296" y="2313"/>
                      <a:pt x="53172" y="157"/>
                    </a:cubicBezTo>
                    <a:cubicBezTo>
                      <a:pt x="26049" y="-1999"/>
                      <a:pt x="2313" y="18241"/>
                      <a:pt x="157" y="45365"/>
                    </a:cubicBezTo>
                    <a:cubicBezTo>
                      <a:pt x="-1997" y="72465"/>
                      <a:pt x="18207" y="96188"/>
                      <a:pt x="45305" y="98375"/>
                    </a:cubicBezTo>
                    <a:cubicBezTo>
                      <a:pt x="49715" y="84599"/>
                      <a:pt x="58515" y="72647"/>
                      <a:pt x="70361" y="64346"/>
                    </a:cubicBezTo>
                    <a:close/>
                  </a:path>
                </a:pathLst>
              </a:custGeom>
              <a:solidFill>
                <a:schemeClr val="tx2"/>
              </a:solidFill>
              <a:ln w="9525" cap="flat">
                <a:solidFill>
                  <a:schemeClr val="tx1"/>
                </a:solidFill>
                <a:prstDash val="solid"/>
                <a:miter/>
              </a:ln>
            </p:spPr>
            <p:txBody>
              <a:bodyPr rtlCol="0" anchor="ctr"/>
              <a:lstStyle/>
              <a:p>
                <a:endParaRPr lang="en-GB" dirty="0"/>
              </a:p>
            </p:txBody>
          </p:sp>
          <p:sp>
            <p:nvSpPr>
              <p:cNvPr id="21" name="Freeform: Shape 59">
                <a:extLst>
                  <a:ext uri="{FF2B5EF4-FFF2-40B4-BE49-F238E27FC236}">
                    <a16:creationId xmlns:a16="http://schemas.microsoft.com/office/drawing/2014/main" id="{5CC41305-1626-8400-DEF4-6C6895BCFC74}"/>
                  </a:ext>
                </a:extLst>
              </p:cNvPr>
              <p:cNvSpPr/>
              <p:nvPr/>
            </p:nvSpPr>
            <p:spPr>
              <a:xfrm>
                <a:off x="1661985" y="2302603"/>
                <a:ext cx="98532" cy="98532"/>
              </a:xfrm>
              <a:custGeom>
                <a:avLst/>
                <a:gdLst>
                  <a:gd name="connsiteX0" fmla="*/ 98533 w 98532"/>
                  <a:gd name="connsiteY0" fmla="*/ 49266 h 98532"/>
                  <a:gd name="connsiteX1" fmla="*/ 49266 w 98532"/>
                  <a:gd name="connsiteY1" fmla="*/ 98533 h 98532"/>
                  <a:gd name="connsiteX2" fmla="*/ 0 w 98532"/>
                  <a:gd name="connsiteY2" fmla="*/ 49266 h 98532"/>
                  <a:gd name="connsiteX3" fmla="*/ 49266 w 98532"/>
                  <a:gd name="connsiteY3" fmla="*/ 0 h 98532"/>
                  <a:gd name="connsiteX4" fmla="*/ 98533 w 98532"/>
                  <a:gd name="connsiteY4" fmla="*/ 49266 h 98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32" h="98532">
                    <a:moveTo>
                      <a:pt x="98533" y="49266"/>
                    </a:moveTo>
                    <a:cubicBezTo>
                      <a:pt x="98533" y="76475"/>
                      <a:pt x="76475" y="98533"/>
                      <a:pt x="49266" y="98533"/>
                    </a:cubicBezTo>
                    <a:cubicBezTo>
                      <a:pt x="22057" y="98533"/>
                      <a:pt x="0" y="76475"/>
                      <a:pt x="0" y="49266"/>
                    </a:cubicBezTo>
                    <a:cubicBezTo>
                      <a:pt x="0" y="22057"/>
                      <a:pt x="22057" y="0"/>
                      <a:pt x="49266" y="0"/>
                    </a:cubicBezTo>
                    <a:cubicBezTo>
                      <a:pt x="76475" y="0"/>
                      <a:pt x="98533" y="22057"/>
                      <a:pt x="98533" y="49266"/>
                    </a:cubicBezTo>
                    <a:close/>
                  </a:path>
                </a:pathLst>
              </a:custGeom>
              <a:solidFill>
                <a:schemeClr val="tx2"/>
              </a:solidFill>
              <a:ln w="9525" cap="flat">
                <a:solidFill>
                  <a:schemeClr val="tx1"/>
                </a:solidFill>
                <a:prstDash val="solid"/>
                <a:miter/>
              </a:ln>
            </p:spPr>
            <p:txBody>
              <a:bodyPr rtlCol="0" anchor="ctr"/>
              <a:lstStyle/>
              <a:p>
                <a:endParaRPr lang="en-GB" dirty="0"/>
              </a:p>
            </p:txBody>
          </p:sp>
          <p:sp>
            <p:nvSpPr>
              <p:cNvPr id="22" name="Freeform: Shape 60">
                <a:extLst>
                  <a:ext uri="{FF2B5EF4-FFF2-40B4-BE49-F238E27FC236}">
                    <a16:creationId xmlns:a16="http://schemas.microsoft.com/office/drawing/2014/main" id="{465CCF8E-5214-DBA2-F499-77D2234FD1A8}"/>
                  </a:ext>
                </a:extLst>
              </p:cNvPr>
              <p:cNvSpPr/>
              <p:nvPr/>
            </p:nvSpPr>
            <p:spPr>
              <a:xfrm>
                <a:off x="1460095" y="2100627"/>
                <a:ext cx="315236" cy="209086"/>
              </a:xfrm>
              <a:custGeom>
                <a:avLst/>
                <a:gdLst>
                  <a:gd name="connsiteX0" fmla="*/ 200198 w 315236"/>
                  <a:gd name="connsiteY0" fmla="*/ 209087 h 209086"/>
                  <a:gd name="connsiteX1" fmla="*/ 213318 w 315236"/>
                  <a:gd name="connsiteY1" fmla="*/ 196982 h 209086"/>
                  <a:gd name="connsiteX2" fmla="*/ 228725 w 315236"/>
                  <a:gd name="connsiteY2" fmla="*/ 189109 h 209086"/>
                  <a:gd name="connsiteX3" fmla="*/ 306349 w 315236"/>
                  <a:gd name="connsiteY3" fmla="*/ 171502 h 209086"/>
                  <a:gd name="connsiteX4" fmla="*/ 310751 w 315236"/>
                  <a:gd name="connsiteY4" fmla="*/ 164222 h 209086"/>
                  <a:gd name="connsiteX5" fmla="*/ 315237 w 315236"/>
                  <a:gd name="connsiteY5" fmla="*/ 157027 h 209086"/>
                  <a:gd name="connsiteX6" fmla="*/ 268425 w 315236"/>
                  <a:gd name="connsiteY6" fmla="*/ 152540 h 209086"/>
                  <a:gd name="connsiteX7" fmla="*/ 219413 w 315236"/>
                  <a:gd name="connsiteY7" fmla="*/ 108353 h 209086"/>
                  <a:gd name="connsiteX8" fmla="*/ 220598 w 315236"/>
                  <a:gd name="connsiteY8" fmla="*/ 106491 h 209086"/>
                  <a:gd name="connsiteX9" fmla="*/ 232449 w 315236"/>
                  <a:gd name="connsiteY9" fmla="*/ 68483 h 209086"/>
                  <a:gd name="connsiteX10" fmla="*/ 207054 w 315236"/>
                  <a:gd name="connsiteY10" fmla="*/ 15407 h 209086"/>
                  <a:gd name="connsiteX11" fmla="*/ 190124 w 315236"/>
                  <a:gd name="connsiteY11" fmla="*/ 37078 h 209086"/>
                  <a:gd name="connsiteX12" fmla="*/ 182844 w 315236"/>
                  <a:gd name="connsiteY12" fmla="*/ 28613 h 209086"/>
                  <a:gd name="connsiteX13" fmla="*/ 93877 w 315236"/>
                  <a:gd name="connsiteY13" fmla="*/ 1 h 209086"/>
                  <a:gd name="connsiteX14" fmla="*/ 99125 w 315236"/>
                  <a:gd name="connsiteY14" fmla="*/ 59849 h 209086"/>
                  <a:gd name="connsiteX15" fmla="*/ 97348 w 315236"/>
                  <a:gd name="connsiteY15" fmla="*/ 59849 h 209086"/>
                  <a:gd name="connsiteX16" fmla="*/ 0 w 315236"/>
                  <a:gd name="connsiteY16" fmla="*/ 99888 h 209086"/>
                  <a:gd name="connsiteX17" fmla="*/ 3809 w 315236"/>
                  <a:gd name="connsiteY17" fmla="*/ 114109 h 209086"/>
                  <a:gd name="connsiteX18" fmla="*/ 12274 w 315236"/>
                  <a:gd name="connsiteY18" fmla="*/ 113432 h 209086"/>
                  <a:gd name="connsiteX19" fmla="*/ 60102 w 315236"/>
                  <a:gd name="connsiteY19" fmla="*/ 133917 h 209086"/>
                  <a:gd name="connsiteX20" fmla="*/ 151746 w 315236"/>
                  <a:gd name="connsiteY20" fmla="*/ 151182 h 209086"/>
                  <a:gd name="connsiteX21" fmla="*/ 163121 w 315236"/>
                  <a:gd name="connsiteY21" fmla="*/ 192241 h 209086"/>
                  <a:gd name="connsiteX22" fmla="*/ 200198 w 315236"/>
                  <a:gd name="connsiteY22" fmla="*/ 209087 h 209086"/>
                  <a:gd name="connsiteX23" fmla="*/ 215858 w 315236"/>
                  <a:gd name="connsiteY23" fmla="*/ 126384 h 209086"/>
                  <a:gd name="connsiteX24" fmla="*/ 251495 w 315236"/>
                  <a:gd name="connsiteY24" fmla="*/ 157704 h 209086"/>
                  <a:gd name="connsiteX25" fmla="*/ 222630 w 315236"/>
                  <a:gd name="connsiteY25" fmla="*/ 172687 h 209086"/>
                  <a:gd name="connsiteX26" fmla="*/ 218397 w 315236"/>
                  <a:gd name="connsiteY26" fmla="*/ 137557 h 209086"/>
                  <a:gd name="connsiteX27" fmla="*/ 215858 w 315236"/>
                  <a:gd name="connsiteY27" fmla="*/ 126384 h 209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5236" h="209086">
                    <a:moveTo>
                      <a:pt x="200198" y="209087"/>
                    </a:moveTo>
                    <a:cubicBezTo>
                      <a:pt x="203983" y="204458"/>
                      <a:pt x="208400" y="200383"/>
                      <a:pt x="213318" y="196982"/>
                    </a:cubicBezTo>
                    <a:cubicBezTo>
                      <a:pt x="218068" y="193663"/>
                      <a:pt x="223252" y="191013"/>
                      <a:pt x="228725" y="189109"/>
                    </a:cubicBezTo>
                    <a:cubicBezTo>
                      <a:pt x="277991" y="155842"/>
                      <a:pt x="306010" y="171248"/>
                      <a:pt x="306349" y="171502"/>
                    </a:cubicBezTo>
                    <a:lnTo>
                      <a:pt x="310751" y="164222"/>
                    </a:lnTo>
                    <a:lnTo>
                      <a:pt x="315237" y="157027"/>
                    </a:lnTo>
                    <a:cubicBezTo>
                      <a:pt x="300726" y="149790"/>
                      <a:pt x="284047" y="148192"/>
                      <a:pt x="268425" y="152540"/>
                    </a:cubicBezTo>
                    <a:cubicBezTo>
                      <a:pt x="255351" y="134552"/>
                      <a:pt x="238656" y="119500"/>
                      <a:pt x="219413" y="108353"/>
                    </a:cubicBezTo>
                    <a:lnTo>
                      <a:pt x="220598" y="106491"/>
                    </a:lnTo>
                    <a:cubicBezTo>
                      <a:pt x="227971" y="95154"/>
                      <a:pt x="232072" y="82001"/>
                      <a:pt x="232449" y="68483"/>
                    </a:cubicBezTo>
                    <a:cubicBezTo>
                      <a:pt x="235158" y="40802"/>
                      <a:pt x="207054" y="15407"/>
                      <a:pt x="207054" y="15407"/>
                    </a:cubicBezTo>
                    <a:cubicBezTo>
                      <a:pt x="199814" y="21227"/>
                      <a:pt x="194020" y="28645"/>
                      <a:pt x="190124" y="37078"/>
                    </a:cubicBezTo>
                    <a:cubicBezTo>
                      <a:pt x="187949" y="34049"/>
                      <a:pt x="185514" y="31216"/>
                      <a:pt x="182844" y="28613"/>
                    </a:cubicBezTo>
                    <a:cubicBezTo>
                      <a:pt x="153301" y="-592"/>
                      <a:pt x="93877" y="1"/>
                      <a:pt x="93877" y="1"/>
                    </a:cubicBezTo>
                    <a:cubicBezTo>
                      <a:pt x="89325" y="20008"/>
                      <a:pt x="91161" y="40939"/>
                      <a:pt x="99125" y="59849"/>
                    </a:cubicBezTo>
                    <a:lnTo>
                      <a:pt x="97348" y="59849"/>
                    </a:lnTo>
                    <a:cubicBezTo>
                      <a:pt x="40717" y="54346"/>
                      <a:pt x="0" y="99888"/>
                      <a:pt x="0" y="99888"/>
                    </a:cubicBezTo>
                    <a:cubicBezTo>
                      <a:pt x="763" y="104750"/>
                      <a:pt x="2039" y="109517"/>
                      <a:pt x="3809" y="114109"/>
                    </a:cubicBezTo>
                    <a:cubicBezTo>
                      <a:pt x="6609" y="113669"/>
                      <a:pt x="9439" y="113443"/>
                      <a:pt x="12274" y="113432"/>
                    </a:cubicBezTo>
                    <a:cubicBezTo>
                      <a:pt x="30345" y="113446"/>
                      <a:pt x="47623" y="120847"/>
                      <a:pt x="60102" y="133917"/>
                    </a:cubicBezTo>
                    <a:cubicBezTo>
                      <a:pt x="90176" y="113378"/>
                      <a:pt x="131207" y="121107"/>
                      <a:pt x="151746" y="151182"/>
                    </a:cubicBezTo>
                    <a:cubicBezTo>
                      <a:pt x="159977" y="163233"/>
                      <a:pt x="163977" y="177673"/>
                      <a:pt x="163121" y="192241"/>
                    </a:cubicBezTo>
                    <a:cubicBezTo>
                      <a:pt x="176957" y="193770"/>
                      <a:pt x="189945" y="199671"/>
                      <a:pt x="200198" y="209087"/>
                    </a:cubicBezTo>
                    <a:close/>
                    <a:moveTo>
                      <a:pt x="215858" y="126384"/>
                    </a:moveTo>
                    <a:cubicBezTo>
                      <a:pt x="229382" y="134788"/>
                      <a:pt x="241424" y="145371"/>
                      <a:pt x="251495" y="157704"/>
                    </a:cubicBezTo>
                    <a:cubicBezTo>
                      <a:pt x="241392" y="161711"/>
                      <a:pt x="231720" y="166730"/>
                      <a:pt x="222630" y="172687"/>
                    </a:cubicBezTo>
                    <a:cubicBezTo>
                      <a:pt x="224494" y="160811"/>
                      <a:pt x="223029" y="148651"/>
                      <a:pt x="218397" y="137557"/>
                    </a:cubicBezTo>
                    <a:cubicBezTo>
                      <a:pt x="216381" y="134198"/>
                      <a:pt x="215491" y="130283"/>
                      <a:pt x="215858" y="126384"/>
                    </a:cubicBezTo>
                    <a:close/>
                  </a:path>
                </a:pathLst>
              </a:custGeom>
              <a:solidFill>
                <a:schemeClr val="bg1"/>
              </a:solidFill>
              <a:ln w="9525" cap="flat">
                <a:solidFill>
                  <a:schemeClr val="tx1"/>
                </a:solidFill>
                <a:prstDash val="solid"/>
                <a:miter/>
              </a:ln>
            </p:spPr>
            <p:txBody>
              <a:bodyPr rtlCol="0" anchor="ctr"/>
              <a:lstStyle/>
              <a:p>
                <a:endParaRPr lang="en-GB" dirty="0"/>
              </a:p>
            </p:txBody>
          </p:sp>
          <p:sp>
            <p:nvSpPr>
              <p:cNvPr id="23" name="Freeform: Shape 61">
                <a:extLst>
                  <a:ext uri="{FF2B5EF4-FFF2-40B4-BE49-F238E27FC236}">
                    <a16:creationId xmlns:a16="http://schemas.microsoft.com/office/drawing/2014/main" id="{020D156B-E854-B752-546F-070556FAF732}"/>
                  </a:ext>
                </a:extLst>
              </p:cNvPr>
              <p:cNvSpPr/>
              <p:nvPr/>
            </p:nvSpPr>
            <p:spPr>
              <a:xfrm>
                <a:off x="1625974" y="2396311"/>
                <a:ext cx="98443" cy="70005"/>
              </a:xfrm>
              <a:custGeom>
                <a:avLst/>
                <a:gdLst>
                  <a:gd name="connsiteX0" fmla="*/ 85616 w 98443"/>
                  <a:gd name="connsiteY0" fmla="*/ 21670 h 70005"/>
                  <a:gd name="connsiteX1" fmla="*/ 36265 w 98443"/>
                  <a:gd name="connsiteY1" fmla="*/ 0 h 70005"/>
                  <a:gd name="connsiteX2" fmla="*/ 1682 w 98443"/>
                  <a:gd name="connsiteY2" fmla="*/ 59932 h 70005"/>
                  <a:gd name="connsiteX3" fmla="*/ 5622 w 98443"/>
                  <a:gd name="connsiteY3" fmla="*/ 70006 h 70005"/>
                  <a:gd name="connsiteX4" fmla="*/ 27800 w 98443"/>
                  <a:gd name="connsiteY4" fmla="*/ 66450 h 70005"/>
                  <a:gd name="connsiteX5" fmla="*/ 98398 w 98443"/>
                  <a:gd name="connsiteY5" fmla="*/ 49520 h 70005"/>
                  <a:gd name="connsiteX6" fmla="*/ 90864 w 98443"/>
                  <a:gd name="connsiteY6" fmla="*/ 21332 h 70005"/>
                  <a:gd name="connsiteX7" fmla="*/ 85616 w 98443"/>
                  <a:gd name="connsiteY7" fmla="*/ 21670 h 7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443" h="70005">
                    <a:moveTo>
                      <a:pt x="85616" y="21670"/>
                    </a:moveTo>
                    <a:cubicBezTo>
                      <a:pt x="66839" y="21764"/>
                      <a:pt x="48903" y="13888"/>
                      <a:pt x="36265" y="0"/>
                    </a:cubicBezTo>
                    <a:cubicBezTo>
                      <a:pt x="10166" y="7000"/>
                      <a:pt x="-5318" y="33833"/>
                      <a:pt x="1682" y="59932"/>
                    </a:cubicBezTo>
                    <a:cubicBezTo>
                      <a:pt x="2619" y="63425"/>
                      <a:pt x="3941" y="66804"/>
                      <a:pt x="5622" y="70006"/>
                    </a:cubicBezTo>
                    <a:cubicBezTo>
                      <a:pt x="13156" y="68821"/>
                      <a:pt x="20690" y="67720"/>
                      <a:pt x="27800" y="66450"/>
                    </a:cubicBezTo>
                    <a:cubicBezTo>
                      <a:pt x="51721" y="62568"/>
                      <a:pt x="75318" y="56909"/>
                      <a:pt x="98398" y="49520"/>
                    </a:cubicBezTo>
                    <a:cubicBezTo>
                      <a:pt x="98828" y="39575"/>
                      <a:pt x="96199" y="29737"/>
                      <a:pt x="90864" y="21332"/>
                    </a:cubicBezTo>
                    <a:cubicBezTo>
                      <a:pt x="89002" y="21416"/>
                      <a:pt x="87225" y="21670"/>
                      <a:pt x="85616" y="21670"/>
                    </a:cubicBezTo>
                    <a:close/>
                  </a:path>
                </a:pathLst>
              </a:custGeom>
              <a:solidFill>
                <a:schemeClr val="tx2"/>
              </a:solidFill>
              <a:ln w="9525" cap="flat">
                <a:solidFill>
                  <a:schemeClr val="tx1"/>
                </a:solidFill>
                <a:prstDash val="solid"/>
                <a:miter/>
              </a:ln>
            </p:spPr>
            <p:txBody>
              <a:bodyPr rtlCol="0" anchor="ctr"/>
              <a:lstStyle/>
              <a:p>
                <a:endParaRPr lang="en-GB" dirty="0"/>
              </a:p>
            </p:txBody>
          </p:sp>
          <p:sp>
            <p:nvSpPr>
              <p:cNvPr id="24" name="Freeform: Shape 64">
                <a:extLst>
                  <a:ext uri="{FF2B5EF4-FFF2-40B4-BE49-F238E27FC236}">
                    <a16:creationId xmlns:a16="http://schemas.microsoft.com/office/drawing/2014/main" id="{924B13FE-5EB8-BB73-39CB-E6AC46837EB5}"/>
                  </a:ext>
                </a:extLst>
              </p:cNvPr>
              <p:cNvSpPr/>
              <p:nvPr/>
            </p:nvSpPr>
            <p:spPr>
              <a:xfrm>
                <a:off x="1465205" y="2319110"/>
                <a:ext cx="91052" cy="95418"/>
              </a:xfrm>
              <a:custGeom>
                <a:avLst/>
                <a:gdLst>
                  <a:gd name="connsiteX0" fmla="*/ 84619 w 91052"/>
                  <a:gd name="connsiteY0" fmla="*/ 35722 h 95418"/>
                  <a:gd name="connsiteX1" fmla="*/ 37385 w 91052"/>
                  <a:gd name="connsiteY1" fmla="*/ 7872 h 95418"/>
                  <a:gd name="connsiteX2" fmla="*/ 32814 w 91052"/>
                  <a:gd name="connsiteY2" fmla="*/ 0 h 95418"/>
                  <a:gd name="connsiteX3" fmla="*/ 21132 w 91052"/>
                  <a:gd name="connsiteY3" fmla="*/ 5841 h 95418"/>
                  <a:gd name="connsiteX4" fmla="*/ 8791 w 91052"/>
                  <a:gd name="connsiteY4" fmla="*/ 74291 h 95418"/>
                  <a:gd name="connsiteX5" fmla="*/ 53468 w 91052"/>
                  <a:gd name="connsiteY5" fmla="*/ 95231 h 95418"/>
                  <a:gd name="connsiteX6" fmla="*/ 70991 w 91052"/>
                  <a:gd name="connsiteY6" fmla="*/ 77201 h 95418"/>
                  <a:gd name="connsiteX7" fmla="*/ 91053 w 91052"/>
                  <a:gd name="connsiteY7" fmla="*/ 67974 h 95418"/>
                  <a:gd name="connsiteX8" fmla="*/ 84619 w 91052"/>
                  <a:gd name="connsiteY8" fmla="*/ 35722 h 9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052" h="95418">
                    <a:moveTo>
                      <a:pt x="84619" y="35722"/>
                    </a:moveTo>
                    <a:cubicBezTo>
                      <a:pt x="65589" y="33703"/>
                      <a:pt x="48364" y="23547"/>
                      <a:pt x="37385" y="7872"/>
                    </a:cubicBezTo>
                    <a:cubicBezTo>
                      <a:pt x="35668" y="5365"/>
                      <a:pt x="34140" y="2734"/>
                      <a:pt x="32814" y="0"/>
                    </a:cubicBezTo>
                    <a:cubicBezTo>
                      <a:pt x="28667" y="1396"/>
                      <a:pt x="24736" y="3361"/>
                      <a:pt x="21132" y="5841"/>
                    </a:cubicBezTo>
                    <a:cubicBezTo>
                      <a:pt x="-1178" y="21334"/>
                      <a:pt x="-6704" y="51981"/>
                      <a:pt x="8791" y="74291"/>
                    </a:cubicBezTo>
                    <a:cubicBezTo>
                      <a:pt x="18851" y="88777"/>
                      <a:pt x="35898" y="96767"/>
                      <a:pt x="53468" y="95231"/>
                    </a:cubicBezTo>
                    <a:cubicBezTo>
                      <a:pt x="58070" y="88130"/>
                      <a:pt x="64024" y="82003"/>
                      <a:pt x="70991" y="77201"/>
                    </a:cubicBezTo>
                    <a:cubicBezTo>
                      <a:pt x="77089" y="72979"/>
                      <a:pt x="83879" y="69856"/>
                      <a:pt x="91053" y="67974"/>
                    </a:cubicBezTo>
                    <a:cubicBezTo>
                      <a:pt x="86191" y="57949"/>
                      <a:pt x="83976" y="46845"/>
                      <a:pt x="84619" y="35722"/>
                    </a:cubicBezTo>
                    <a:close/>
                  </a:path>
                </a:pathLst>
              </a:custGeom>
              <a:solidFill>
                <a:schemeClr val="tx2"/>
              </a:solidFill>
              <a:ln w="9525" cap="flat">
                <a:solidFill>
                  <a:schemeClr val="tx1"/>
                </a:solidFill>
                <a:prstDash val="solid"/>
                <a:miter/>
              </a:ln>
            </p:spPr>
            <p:txBody>
              <a:bodyPr rtlCol="0" anchor="ctr"/>
              <a:lstStyle/>
              <a:p>
                <a:endParaRPr lang="en-GB" dirty="0"/>
              </a:p>
            </p:txBody>
          </p:sp>
          <p:sp>
            <p:nvSpPr>
              <p:cNvPr id="25" name="Freeform: Shape 65">
                <a:extLst>
                  <a:ext uri="{FF2B5EF4-FFF2-40B4-BE49-F238E27FC236}">
                    <a16:creationId xmlns:a16="http://schemas.microsoft.com/office/drawing/2014/main" id="{5FCD03D4-8983-ABC5-CEFC-193458EE69A4}"/>
                  </a:ext>
                </a:extLst>
              </p:cNvPr>
              <p:cNvSpPr/>
              <p:nvPr/>
            </p:nvSpPr>
            <p:spPr>
              <a:xfrm>
                <a:off x="1429244" y="2409347"/>
                <a:ext cx="84604" cy="70259"/>
              </a:xfrm>
              <a:custGeom>
                <a:avLst/>
                <a:gdLst>
                  <a:gd name="connsiteX0" fmla="*/ 79610 w 84604"/>
                  <a:gd name="connsiteY0" fmla="*/ 29289 h 70259"/>
                  <a:gd name="connsiteX1" fmla="*/ 81557 w 84604"/>
                  <a:gd name="connsiteY1" fmla="*/ 21586 h 70259"/>
                  <a:gd name="connsiteX2" fmla="*/ 36269 w 84604"/>
                  <a:gd name="connsiteY2" fmla="*/ 0 h 70259"/>
                  <a:gd name="connsiteX3" fmla="*/ 1701 w 84604"/>
                  <a:gd name="connsiteY3" fmla="*/ 60080 h 70259"/>
                  <a:gd name="connsiteX4" fmla="*/ 5710 w 84604"/>
                  <a:gd name="connsiteY4" fmla="*/ 70260 h 70259"/>
                  <a:gd name="connsiteX5" fmla="*/ 84604 w 84604"/>
                  <a:gd name="connsiteY5" fmla="*/ 67974 h 70259"/>
                  <a:gd name="connsiteX6" fmla="*/ 79610 w 84604"/>
                  <a:gd name="connsiteY6" fmla="*/ 29289 h 7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604" h="70259">
                    <a:moveTo>
                      <a:pt x="79610" y="29289"/>
                    </a:moveTo>
                    <a:cubicBezTo>
                      <a:pt x="80108" y="26686"/>
                      <a:pt x="80758" y="24113"/>
                      <a:pt x="81557" y="21586"/>
                    </a:cubicBezTo>
                    <a:cubicBezTo>
                      <a:pt x="64211" y="20620"/>
                      <a:pt x="47942" y="12866"/>
                      <a:pt x="36269" y="0"/>
                    </a:cubicBezTo>
                    <a:cubicBezTo>
                      <a:pt x="10133" y="7045"/>
                      <a:pt x="-5344" y="33943"/>
                      <a:pt x="1701" y="60080"/>
                    </a:cubicBezTo>
                    <a:cubicBezTo>
                      <a:pt x="2653" y="63612"/>
                      <a:pt x="3998" y="67027"/>
                      <a:pt x="5710" y="70260"/>
                    </a:cubicBezTo>
                    <a:cubicBezTo>
                      <a:pt x="32544" y="70260"/>
                      <a:pt x="58955" y="69328"/>
                      <a:pt x="84604" y="67974"/>
                    </a:cubicBezTo>
                    <a:cubicBezTo>
                      <a:pt x="79024" y="55893"/>
                      <a:pt x="77281" y="42391"/>
                      <a:pt x="79610" y="29289"/>
                    </a:cubicBezTo>
                    <a:close/>
                  </a:path>
                </a:pathLst>
              </a:custGeom>
              <a:solidFill>
                <a:schemeClr val="tx2"/>
              </a:solidFill>
              <a:ln w="9525" cap="flat">
                <a:solidFill>
                  <a:schemeClr val="tx1"/>
                </a:solidFill>
                <a:prstDash val="solid"/>
                <a:miter/>
              </a:ln>
            </p:spPr>
            <p:txBody>
              <a:bodyPr rtlCol="0" anchor="ctr"/>
              <a:lstStyle/>
              <a:p>
                <a:endParaRPr lang="en-GB" dirty="0"/>
              </a:p>
            </p:txBody>
          </p:sp>
          <p:sp>
            <p:nvSpPr>
              <p:cNvPr id="26" name="Freeform: Shape 66">
                <a:extLst>
                  <a:ext uri="{FF2B5EF4-FFF2-40B4-BE49-F238E27FC236}">
                    <a16:creationId xmlns:a16="http://schemas.microsoft.com/office/drawing/2014/main" id="{FFFCEB8F-83F6-51FB-9159-C7F6DBB46AE0}"/>
                  </a:ext>
                </a:extLst>
              </p:cNvPr>
              <p:cNvSpPr/>
              <p:nvPr/>
            </p:nvSpPr>
            <p:spPr>
              <a:xfrm>
                <a:off x="1524807" y="2402152"/>
                <a:ext cx="89181" cy="74746"/>
              </a:xfrm>
              <a:custGeom>
                <a:avLst/>
                <a:gdLst>
                  <a:gd name="connsiteX0" fmla="*/ 87319 w 89181"/>
                  <a:gd name="connsiteY0" fmla="*/ 22178 h 74746"/>
                  <a:gd name="connsiteX1" fmla="*/ 41354 w 89181"/>
                  <a:gd name="connsiteY1" fmla="*/ 0 h 74746"/>
                  <a:gd name="connsiteX2" fmla="*/ 21038 w 89181"/>
                  <a:gd name="connsiteY2" fmla="*/ 8465 h 74746"/>
                  <a:gd name="connsiteX3" fmla="*/ 7494 w 89181"/>
                  <a:gd name="connsiteY3" fmla="*/ 74746 h 74746"/>
                  <a:gd name="connsiteX4" fmla="*/ 89182 w 89181"/>
                  <a:gd name="connsiteY4" fmla="*/ 66874 h 74746"/>
                  <a:gd name="connsiteX5" fmla="*/ 87319 w 89181"/>
                  <a:gd name="connsiteY5" fmla="*/ 22178 h 7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181" h="74746">
                    <a:moveTo>
                      <a:pt x="87319" y="22178"/>
                    </a:moveTo>
                    <a:cubicBezTo>
                      <a:pt x="69651" y="21218"/>
                      <a:pt x="53101" y="13232"/>
                      <a:pt x="41354" y="0"/>
                    </a:cubicBezTo>
                    <a:cubicBezTo>
                      <a:pt x="34014" y="1198"/>
                      <a:pt x="27057" y="4097"/>
                      <a:pt x="21038" y="8465"/>
                    </a:cubicBezTo>
                    <a:cubicBezTo>
                      <a:pt x="-445" y="23402"/>
                      <a:pt x="-6407" y="52579"/>
                      <a:pt x="7494" y="74746"/>
                    </a:cubicBezTo>
                    <a:cubicBezTo>
                      <a:pt x="36191" y="72884"/>
                      <a:pt x="63617" y="70175"/>
                      <a:pt x="89182" y="66874"/>
                    </a:cubicBezTo>
                    <a:cubicBezTo>
                      <a:pt x="83407" y="52640"/>
                      <a:pt x="82749" y="36843"/>
                      <a:pt x="87319" y="22178"/>
                    </a:cubicBezTo>
                    <a:close/>
                  </a:path>
                </a:pathLst>
              </a:custGeom>
              <a:solidFill>
                <a:schemeClr val="tx2"/>
              </a:solidFill>
              <a:ln w="9525" cap="flat">
                <a:solidFill>
                  <a:schemeClr val="tx1"/>
                </a:solidFill>
                <a:prstDash val="solid"/>
                <a:miter/>
              </a:ln>
            </p:spPr>
            <p:txBody>
              <a:bodyPr rtlCol="0" anchor="ctr"/>
              <a:lstStyle/>
              <a:p>
                <a:endParaRPr lang="en-GB" dirty="0"/>
              </a:p>
            </p:txBody>
          </p:sp>
          <p:sp>
            <p:nvSpPr>
              <p:cNvPr id="27" name="Freeform: Shape 67">
                <a:extLst>
                  <a:ext uri="{FF2B5EF4-FFF2-40B4-BE49-F238E27FC236}">
                    <a16:creationId xmlns:a16="http://schemas.microsoft.com/office/drawing/2014/main" id="{0B2ED79B-0FFC-8555-40CB-564B4FC41DF7}"/>
                  </a:ext>
                </a:extLst>
              </p:cNvPr>
              <p:cNvSpPr/>
              <p:nvPr/>
            </p:nvSpPr>
            <p:spPr>
              <a:xfrm>
                <a:off x="1566550" y="2309215"/>
                <a:ext cx="85785" cy="98363"/>
              </a:xfrm>
              <a:custGeom>
                <a:avLst/>
                <a:gdLst>
                  <a:gd name="connsiteX0" fmla="*/ 53364 w 85785"/>
                  <a:gd name="connsiteY0" fmla="*/ 98185 h 98363"/>
                  <a:gd name="connsiteX1" fmla="*/ 70887 w 85785"/>
                  <a:gd name="connsiteY1" fmla="*/ 80155 h 98363"/>
                  <a:gd name="connsiteX2" fmla="*/ 85785 w 85785"/>
                  <a:gd name="connsiteY2" fmla="*/ 72536 h 98363"/>
                  <a:gd name="connsiteX3" fmla="*/ 79521 w 85785"/>
                  <a:gd name="connsiteY3" fmla="*/ 31058 h 98363"/>
                  <a:gd name="connsiteX4" fmla="*/ 84600 w 85785"/>
                  <a:gd name="connsiteY4" fmla="*/ 15059 h 98363"/>
                  <a:gd name="connsiteX5" fmla="*/ 15059 w 85785"/>
                  <a:gd name="connsiteY5" fmla="*/ 13763 h 98363"/>
                  <a:gd name="connsiteX6" fmla="*/ 13763 w 85785"/>
                  <a:gd name="connsiteY6" fmla="*/ 83305 h 98363"/>
                  <a:gd name="connsiteX7" fmla="*/ 53364 w 85785"/>
                  <a:gd name="connsiteY7" fmla="*/ 98185 h 9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785" h="98363">
                    <a:moveTo>
                      <a:pt x="53364" y="98185"/>
                    </a:moveTo>
                    <a:cubicBezTo>
                      <a:pt x="57988" y="91102"/>
                      <a:pt x="63938" y="84979"/>
                      <a:pt x="70887" y="80155"/>
                    </a:cubicBezTo>
                    <a:cubicBezTo>
                      <a:pt x="75515" y="77001"/>
                      <a:pt x="80520" y="74442"/>
                      <a:pt x="85785" y="72536"/>
                    </a:cubicBezTo>
                    <a:cubicBezTo>
                      <a:pt x="79214" y="59768"/>
                      <a:pt x="77013" y="45197"/>
                      <a:pt x="79521" y="31058"/>
                    </a:cubicBezTo>
                    <a:cubicBezTo>
                      <a:pt x="80533" y="25532"/>
                      <a:pt x="82239" y="20156"/>
                      <a:pt x="84600" y="15059"/>
                    </a:cubicBezTo>
                    <a:cubicBezTo>
                      <a:pt x="65755" y="-4502"/>
                      <a:pt x="34620" y="-5082"/>
                      <a:pt x="15059" y="13763"/>
                    </a:cubicBezTo>
                    <a:cubicBezTo>
                      <a:pt x="-4502" y="32608"/>
                      <a:pt x="-5082" y="63744"/>
                      <a:pt x="13763" y="83305"/>
                    </a:cubicBezTo>
                    <a:cubicBezTo>
                      <a:pt x="24047" y="93979"/>
                      <a:pt x="38596" y="99446"/>
                      <a:pt x="53364" y="98185"/>
                    </a:cubicBezTo>
                    <a:close/>
                  </a:path>
                </a:pathLst>
              </a:custGeom>
              <a:solidFill>
                <a:schemeClr val="tx2"/>
              </a:solidFill>
              <a:ln w="9525" cap="flat">
                <a:solidFill>
                  <a:schemeClr val="tx1"/>
                </a:solidFill>
                <a:prstDash val="solid"/>
                <a:miter/>
              </a:ln>
            </p:spPr>
            <p:txBody>
              <a:bodyPr rtlCol="0" anchor="ctr"/>
              <a:lstStyle/>
              <a:p>
                <a:endParaRPr lang="en-GB" dirty="0"/>
              </a:p>
            </p:txBody>
          </p:sp>
          <p:sp>
            <p:nvSpPr>
              <p:cNvPr id="28" name="Freeform: Shape 68">
                <a:extLst>
                  <a:ext uri="{FF2B5EF4-FFF2-40B4-BE49-F238E27FC236}">
                    <a16:creationId xmlns:a16="http://schemas.microsoft.com/office/drawing/2014/main" id="{4C20463F-0B68-C107-B747-EBA2669243AE}"/>
                  </a:ext>
                </a:extLst>
              </p:cNvPr>
              <p:cNvSpPr/>
              <p:nvPr/>
            </p:nvSpPr>
            <p:spPr>
              <a:xfrm>
                <a:off x="1373413" y="2322837"/>
                <a:ext cx="82279" cy="98710"/>
              </a:xfrm>
              <a:custGeom>
                <a:avLst/>
                <a:gdLst>
                  <a:gd name="connsiteX0" fmla="*/ 78979 w 82279"/>
                  <a:gd name="connsiteY0" fmla="*/ 20314 h 98710"/>
                  <a:gd name="connsiteX1" fmla="*/ 48166 w 82279"/>
                  <a:gd name="connsiteY1" fmla="*/ 82 h 98710"/>
                  <a:gd name="connsiteX2" fmla="*/ 0 w 82279"/>
                  <a:gd name="connsiteY2" fmla="*/ 31149 h 98710"/>
                  <a:gd name="connsiteX3" fmla="*/ 30643 w 82279"/>
                  <a:gd name="connsiteY3" fmla="*/ 72627 h 98710"/>
                  <a:gd name="connsiteX4" fmla="*/ 42748 w 82279"/>
                  <a:gd name="connsiteY4" fmla="*/ 98615 h 98710"/>
                  <a:gd name="connsiteX5" fmla="*/ 49774 w 82279"/>
                  <a:gd name="connsiteY5" fmla="*/ 98615 h 98710"/>
                  <a:gd name="connsiteX6" fmla="*/ 82280 w 82279"/>
                  <a:gd name="connsiteY6" fmla="*/ 73220 h 98710"/>
                  <a:gd name="connsiteX7" fmla="*/ 78979 w 82279"/>
                  <a:gd name="connsiteY7" fmla="*/ 20314 h 98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79" h="98710">
                    <a:moveTo>
                      <a:pt x="78979" y="20314"/>
                    </a:moveTo>
                    <a:cubicBezTo>
                      <a:pt x="67006" y="16610"/>
                      <a:pt x="56324" y="9597"/>
                      <a:pt x="48166" y="82"/>
                    </a:cubicBezTo>
                    <a:cubicBezTo>
                      <a:pt x="27062" y="-1143"/>
                      <a:pt x="7588" y="11419"/>
                      <a:pt x="0" y="31149"/>
                    </a:cubicBezTo>
                    <a:cubicBezTo>
                      <a:pt x="12069" y="43503"/>
                      <a:pt x="22380" y="57461"/>
                      <a:pt x="30643" y="72627"/>
                    </a:cubicBezTo>
                    <a:cubicBezTo>
                      <a:pt x="35149" y="81063"/>
                      <a:pt x="39190" y="89738"/>
                      <a:pt x="42748" y="98615"/>
                    </a:cubicBezTo>
                    <a:cubicBezTo>
                      <a:pt x="45089" y="98743"/>
                      <a:pt x="47434" y="98743"/>
                      <a:pt x="49774" y="98615"/>
                    </a:cubicBezTo>
                    <a:cubicBezTo>
                      <a:pt x="57510" y="86794"/>
                      <a:pt x="68939" y="77865"/>
                      <a:pt x="82280" y="73220"/>
                    </a:cubicBezTo>
                    <a:cubicBezTo>
                      <a:pt x="73858" y="56814"/>
                      <a:pt x="72662" y="37639"/>
                      <a:pt x="78979" y="20314"/>
                    </a:cubicBezTo>
                    <a:close/>
                  </a:path>
                </a:pathLst>
              </a:custGeom>
              <a:solidFill>
                <a:schemeClr val="tx2"/>
              </a:solidFill>
              <a:ln w="9525" cap="flat">
                <a:solidFill>
                  <a:schemeClr val="tx1"/>
                </a:solidFill>
                <a:prstDash val="solid"/>
                <a:miter/>
              </a:ln>
            </p:spPr>
            <p:txBody>
              <a:bodyPr rtlCol="0" anchor="ctr"/>
              <a:lstStyle/>
              <a:p>
                <a:endParaRPr lang="en-GB" dirty="0"/>
              </a:p>
            </p:txBody>
          </p:sp>
          <p:sp>
            <p:nvSpPr>
              <p:cNvPr id="29" name="Freeform: Shape 69">
                <a:extLst>
                  <a:ext uri="{FF2B5EF4-FFF2-40B4-BE49-F238E27FC236}">
                    <a16:creationId xmlns:a16="http://schemas.microsoft.com/office/drawing/2014/main" id="{F3548735-A385-BEA9-177C-3BBAE9E53D00}"/>
                  </a:ext>
                </a:extLst>
              </p:cNvPr>
              <p:cNvSpPr/>
              <p:nvPr/>
            </p:nvSpPr>
            <p:spPr>
              <a:xfrm>
                <a:off x="1422765" y="2230873"/>
                <a:ext cx="84310" cy="96955"/>
              </a:xfrm>
              <a:custGeom>
                <a:avLst/>
                <a:gdLst>
                  <a:gd name="connsiteX0" fmla="*/ 84311 w 84310"/>
                  <a:gd name="connsiteY0" fmla="*/ 14760 h 96955"/>
                  <a:gd name="connsiteX1" fmla="*/ 14760 w 84310"/>
                  <a:gd name="connsiteY1" fmla="*/ 14054 h 96955"/>
                  <a:gd name="connsiteX2" fmla="*/ 14054 w 84310"/>
                  <a:gd name="connsiteY2" fmla="*/ 83603 h 96955"/>
                  <a:gd name="connsiteX3" fmla="*/ 37499 w 84310"/>
                  <a:gd name="connsiteY3" fmla="*/ 96956 h 96955"/>
                  <a:gd name="connsiteX4" fmla="*/ 53921 w 84310"/>
                  <a:gd name="connsiteY4" fmla="*/ 80026 h 96955"/>
                  <a:gd name="connsiteX5" fmla="*/ 69497 w 84310"/>
                  <a:gd name="connsiteY5" fmla="*/ 72322 h 96955"/>
                  <a:gd name="connsiteX6" fmla="*/ 84311 w 84310"/>
                  <a:gd name="connsiteY6" fmla="*/ 14760 h 96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310" h="96955">
                    <a:moveTo>
                      <a:pt x="84311" y="14760"/>
                    </a:moveTo>
                    <a:cubicBezTo>
                      <a:pt x="65300" y="-4641"/>
                      <a:pt x="34161" y="-4957"/>
                      <a:pt x="14760" y="14054"/>
                    </a:cubicBezTo>
                    <a:cubicBezTo>
                      <a:pt x="-4641" y="33063"/>
                      <a:pt x="-4957" y="64202"/>
                      <a:pt x="14054" y="83603"/>
                    </a:cubicBezTo>
                    <a:cubicBezTo>
                      <a:pt x="20471" y="90152"/>
                      <a:pt x="28592" y="94778"/>
                      <a:pt x="37499" y="96956"/>
                    </a:cubicBezTo>
                    <a:cubicBezTo>
                      <a:pt x="41883" y="90349"/>
                      <a:pt x="47451" y="84609"/>
                      <a:pt x="53921" y="80026"/>
                    </a:cubicBezTo>
                    <a:cubicBezTo>
                      <a:pt x="58761" y="76800"/>
                      <a:pt x="63995" y="74211"/>
                      <a:pt x="69497" y="72322"/>
                    </a:cubicBezTo>
                    <a:cubicBezTo>
                      <a:pt x="65059" y="51872"/>
                      <a:pt x="70552" y="30527"/>
                      <a:pt x="84311" y="14760"/>
                    </a:cubicBezTo>
                    <a:close/>
                  </a:path>
                </a:pathLst>
              </a:custGeom>
              <a:solidFill>
                <a:schemeClr val="tx2"/>
              </a:solidFill>
              <a:ln w="9525" cap="flat">
                <a:solidFill>
                  <a:schemeClr val="tx1"/>
                </a:solidFill>
                <a:prstDash val="solid"/>
                <a:miter/>
              </a:ln>
            </p:spPr>
            <p:txBody>
              <a:bodyPr rtlCol="0" anchor="ctr"/>
              <a:lstStyle/>
              <a:p>
                <a:endParaRPr lang="en-GB" dirty="0"/>
              </a:p>
            </p:txBody>
          </p:sp>
        </p:grpSp>
      </p:grpSp>
      <p:sp>
        <p:nvSpPr>
          <p:cNvPr id="8" name="正方形/長方形 7">
            <a:extLst>
              <a:ext uri="{FF2B5EF4-FFF2-40B4-BE49-F238E27FC236}">
                <a16:creationId xmlns:a16="http://schemas.microsoft.com/office/drawing/2014/main" id="{17DC9D7C-7429-BCAB-BC43-935333B66221}"/>
              </a:ext>
            </a:extLst>
          </p:cNvPr>
          <p:cNvSpPr/>
          <p:nvPr/>
        </p:nvSpPr>
        <p:spPr>
          <a:xfrm>
            <a:off x="883709" y="3115192"/>
            <a:ext cx="10612966" cy="107721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spAutoFit/>
          </a:bodyPr>
          <a:lstStyle/>
          <a:p>
            <a:pPr defTabSz="304815" eaLnBrk="1" fontAlgn="auto" hangingPunct="1">
              <a:spcBef>
                <a:spcPts val="0"/>
              </a:spcBef>
              <a:spcAft>
                <a:spcPts val="2400"/>
              </a:spcAft>
            </a:pPr>
            <a:r>
              <a:rPr lang="ja-JP" altLang="en-US" sz="1600" dirty="0">
                <a:solidFill>
                  <a:srgbClr val="000000"/>
                </a:solidFill>
                <a:latin typeface="+mn-ea"/>
              </a:rPr>
              <a:t>脂肪萎縮症患者の必要エネルギー摂取量は、身長より標準体重を算出し、</a:t>
            </a:r>
            <a:r>
              <a:rPr lang="en-US" altLang="ja-JP" sz="1600" dirty="0">
                <a:solidFill>
                  <a:srgbClr val="000000"/>
                </a:solidFill>
                <a:latin typeface="+mn-ea"/>
              </a:rPr>
              <a:t>25-35kcal/kg</a:t>
            </a:r>
            <a:r>
              <a:rPr lang="ja-JP" altLang="en-US" sz="1600" dirty="0">
                <a:solidFill>
                  <a:srgbClr val="000000"/>
                </a:solidFill>
                <a:latin typeface="+mn-ea"/>
              </a:rPr>
              <a:t>標準体重を目安として、年齢、性別、身体活動量を考慮して決定する。ただし、成長期にある小児においては、アルブミンやコリンエステラーゼ等、その他の栄養指標も参考にして、過度のエネルギー制限にならないように注意する。高中性脂肪血症を合併する患者では、脂肪摂取制限が必要である。また特に全身性脂肪萎縮症では、レプチン欠乏のために食欲が亢進しており、この点に留意した食事指導が必要である。</a:t>
            </a:r>
            <a:endParaRPr lang="en-US" altLang="ja-JP" sz="1600" dirty="0">
              <a:solidFill>
                <a:srgbClr val="000000"/>
              </a:solidFill>
              <a:latin typeface="+mn-ea"/>
            </a:endParaRPr>
          </a:p>
        </p:txBody>
      </p:sp>
      <p:sp>
        <p:nvSpPr>
          <p:cNvPr id="9" name="テキスト ボックス 8">
            <a:extLst>
              <a:ext uri="{FF2B5EF4-FFF2-40B4-BE49-F238E27FC236}">
                <a16:creationId xmlns:a16="http://schemas.microsoft.com/office/drawing/2014/main" id="{35B6CDF9-485E-3C81-950F-235DA3850CAA}"/>
              </a:ext>
            </a:extLst>
          </p:cNvPr>
          <p:cNvSpPr txBox="1"/>
          <p:nvPr/>
        </p:nvSpPr>
        <p:spPr>
          <a:xfrm>
            <a:off x="2093913" y="2428672"/>
            <a:ext cx="1025922" cy="344128"/>
          </a:xfrm>
          <a:prstGeom prst="rect">
            <a:avLst/>
          </a:prstGeom>
          <a:noFill/>
        </p:spPr>
        <p:txBody>
          <a:bodyPr wrap="none" lIns="0" tIns="18000" rIns="0" bIns="18000">
            <a:spAutoFit/>
          </a:bodyPr>
          <a:lstStyle/>
          <a:p>
            <a:pPr defTabSz="304815" eaLnBrk="1" fontAlgn="auto" hangingPunct="1">
              <a:spcBef>
                <a:spcPts val="0"/>
              </a:spcBef>
              <a:spcAft>
                <a:spcPts val="0"/>
              </a:spcAft>
            </a:pPr>
            <a:r>
              <a:rPr lang="ja-JP" altLang="en-US" sz="2000" b="1" dirty="0">
                <a:solidFill>
                  <a:srgbClr val="000000"/>
                </a:solidFill>
                <a:latin typeface="+mn-ea"/>
                <a:ea typeface="+mn-ea"/>
              </a:rPr>
              <a:t>食事療法</a:t>
            </a:r>
            <a:endParaRPr lang="en-US" altLang="ja-JP" sz="2000" b="1" baseline="30000" dirty="0">
              <a:solidFill>
                <a:srgbClr val="000000"/>
              </a:solidFill>
              <a:latin typeface="+mn-ea"/>
              <a:ea typeface="+mn-ea"/>
            </a:endParaRPr>
          </a:p>
        </p:txBody>
      </p:sp>
      <p:sp>
        <p:nvSpPr>
          <p:cNvPr id="6" name="正方形/長方形 5">
            <a:extLst>
              <a:ext uri="{FF2B5EF4-FFF2-40B4-BE49-F238E27FC236}">
                <a16:creationId xmlns:a16="http://schemas.microsoft.com/office/drawing/2014/main" id="{40351269-CD1A-2103-8758-EB431D62DC92}"/>
              </a:ext>
            </a:extLst>
          </p:cNvPr>
          <p:cNvSpPr/>
          <p:nvPr/>
        </p:nvSpPr>
        <p:spPr>
          <a:xfrm>
            <a:off x="883709" y="5351621"/>
            <a:ext cx="10612966" cy="8309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spAutoFit/>
          </a:bodyPr>
          <a:lstStyle/>
          <a:p>
            <a:pPr defTabSz="304815" eaLnBrk="1" fontAlgn="auto" hangingPunct="1">
              <a:spcBef>
                <a:spcPts val="0"/>
              </a:spcBef>
              <a:spcAft>
                <a:spcPts val="2400"/>
              </a:spcAft>
            </a:pPr>
            <a:r>
              <a:rPr lang="ja-JP" altLang="en-US" sz="1600" dirty="0">
                <a:solidFill>
                  <a:srgbClr val="000000"/>
                </a:solidFill>
                <a:latin typeface="+mn-ea"/>
              </a:rPr>
              <a:t>運動療法は、骨格筋量の維持やエネルギー消費等により代謝異常（症）の改善に寄与する。脂肪萎縮症では、エネルギー貯蔵が乏しいことによる持久力の低下、水泳等の寒冷暴露時の体温保持機能の低下、足底部のクッション機能喪失による足底部の胼胝易形成性等の問題があり、運動療法を指示する際には注意する。</a:t>
            </a:r>
            <a:endParaRPr lang="en-US" altLang="ja-JP" sz="1600" dirty="0">
              <a:solidFill>
                <a:srgbClr val="000000"/>
              </a:solidFill>
              <a:latin typeface="+mn-ea"/>
            </a:endParaRPr>
          </a:p>
        </p:txBody>
      </p:sp>
      <p:grpSp>
        <p:nvGrpSpPr>
          <p:cNvPr id="10" name="グループ化 9">
            <a:extLst>
              <a:ext uri="{FF2B5EF4-FFF2-40B4-BE49-F238E27FC236}">
                <a16:creationId xmlns:a16="http://schemas.microsoft.com/office/drawing/2014/main" id="{B057B508-F086-A9EC-4E93-193C7856916C}"/>
              </a:ext>
            </a:extLst>
          </p:cNvPr>
          <p:cNvGrpSpPr>
            <a:grpSpLocks noChangeAspect="1"/>
          </p:cNvGrpSpPr>
          <p:nvPr/>
        </p:nvGrpSpPr>
        <p:grpSpPr>
          <a:xfrm>
            <a:off x="959909" y="4386729"/>
            <a:ext cx="900165" cy="900000"/>
            <a:chOff x="2313118" y="1762570"/>
            <a:chExt cx="1300480" cy="1300248"/>
          </a:xfrm>
        </p:grpSpPr>
        <p:sp>
          <p:nvSpPr>
            <p:cNvPr id="11" name="Freeform: Shape 25">
              <a:extLst>
                <a:ext uri="{FF2B5EF4-FFF2-40B4-BE49-F238E27FC236}">
                  <a16:creationId xmlns:a16="http://schemas.microsoft.com/office/drawing/2014/main" id="{882DDB06-2BED-29F8-E6D7-DB42A3F34481}"/>
                </a:ext>
              </a:extLst>
            </p:cNvPr>
            <p:cNvSpPr>
              <a:spLocks noChangeAspect="1"/>
            </p:cNvSpPr>
            <p:nvPr/>
          </p:nvSpPr>
          <p:spPr>
            <a:xfrm>
              <a:off x="2313118" y="1762570"/>
              <a:ext cx="1300480" cy="1300248"/>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a:solidFill>
              <a:schemeClr val="bg1"/>
            </a:solidFill>
            <a:ln>
              <a:solidFill>
                <a:srgbClr val="BEBEBE"/>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4737" tIns="294741" rIns="294738" bIns="294740" numCol="1" spcCol="1270" anchor="ctr" anchorCtr="0">
              <a:noAutofit/>
            </a:bodyPr>
            <a:lstStyle/>
            <a:p>
              <a:pPr marL="0" lvl="0" indent="0" algn="ctr" defTabSz="1644650">
                <a:lnSpc>
                  <a:spcPct val="90000"/>
                </a:lnSpc>
                <a:spcBef>
                  <a:spcPct val="0"/>
                </a:spcBef>
                <a:spcAft>
                  <a:spcPct val="35000"/>
                </a:spcAft>
                <a:buNone/>
              </a:pPr>
              <a:endParaRPr lang="en-GB" sz="1100" kern="1200" dirty="0"/>
            </a:p>
          </p:txBody>
        </p:sp>
        <p:grpSp>
          <p:nvGrpSpPr>
            <p:cNvPr id="12" name="Graphic 71" descr="Run with solid fill">
              <a:extLst>
                <a:ext uri="{FF2B5EF4-FFF2-40B4-BE49-F238E27FC236}">
                  <a16:creationId xmlns:a16="http://schemas.microsoft.com/office/drawing/2014/main" id="{096AC285-CE45-F396-4DE7-06192D7AB695}"/>
                </a:ext>
              </a:extLst>
            </p:cNvPr>
            <p:cNvGrpSpPr/>
            <p:nvPr/>
          </p:nvGrpSpPr>
          <p:grpSpPr>
            <a:xfrm>
              <a:off x="2579054" y="2009879"/>
              <a:ext cx="767880" cy="874446"/>
              <a:chOff x="2952797" y="2058742"/>
              <a:chExt cx="682063" cy="776719"/>
            </a:xfrm>
            <a:solidFill>
              <a:srgbClr val="F3D8E8"/>
            </a:solidFill>
          </p:grpSpPr>
          <p:sp>
            <p:nvSpPr>
              <p:cNvPr id="30" name="Freeform: Shape 73">
                <a:extLst>
                  <a:ext uri="{FF2B5EF4-FFF2-40B4-BE49-F238E27FC236}">
                    <a16:creationId xmlns:a16="http://schemas.microsoft.com/office/drawing/2014/main" id="{68B3A0BB-F51B-EE2D-59CF-83009DFB577C}"/>
                  </a:ext>
                </a:extLst>
              </p:cNvPr>
              <p:cNvSpPr/>
              <p:nvPr/>
            </p:nvSpPr>
            <p:spPr>
              <a:xfrm>
                <a:off x="3368252" y="2058742"/>
                <a:ext cx="144506" cy="144506"/>
              </a:xfrm>
              <a:custGeom>
                <a:avLst/>
                <a:gdLst>
                  <a:gd name="connsiteX0" fmla="*/ 144506 w 144506"/>
                  <a:gd name="connsiteY0" fmla="*/ 72253 h 144506"/>
                  <a:gd name="connsiteX1" fmla="*/ 72253 w 144506"/>
                  <a:gd name="connsiteY1" fmla="*/ 144506 h 144506"/>
                  <a:gd name="connsiteX2" fmla="*/ 0 w 144506"/>
                  <a:gd name="connsiteY2" fmla="*/ 72253 h 144506"/>
                  <a:gd name="connsiteX3" fmla="*/ 72253 w 144506"/>
                  <a:gd name="connsiteY3" fmla="*/ 0 h 144506"/>
                  <a:gd name="connsiteX4" fmla="*/ 144506 w 144506"/>
                  <a:gd name="connsiteY4" fmla="*/ 72253 h 14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506" h="144506">
                    <a:moveTo>
                      <a:pt x="144506" y="72253"/>
                    </a:moveTo>
                    <a:cubicBezTo>
                      <a:pt x="144506" y="112157"/>
                      <a:pt x="112157" y="144506"/>
                      <a:pt x="72253" y="144506"/>
                    </a:cubicBezTo>
                    <a:cubicBezTo>
                      <a:pt x="32349" y="144506"/>
                      <a:pt x="0" y="112157"/>
                      <a:pt x="0" y="72253"/>
                    </a:cubicBezTo>
                    <a:cubicBezTo>
                      <a:pt x="0" y="32349"/>
                      <a:pt x="32349" y="0"/>
                      <a:pt x="72253" y="0"/>
                    </a:cubicBezTo>
                    <a:cubicBezTo>
                      <a:pt x="112157" y="0"/>
                      <a:pt x="144506" y="32349"/>
                      <a:pt x="144506" y="72253"/>
                    </a:cubicBezTo>
                    <a:close/>
                  </a:path>
                </a:pathLst>
              </a:custGeom>
              <a:solidFill>
                <a:srgbClr val="F3D8E8"/>
              </a:solidFill>
              <a:ln w="10197" cap="flat">
                <a:solidFill>
                  <a:schemeClr val="tx1"/>
                </a:solidFill>
                <a:prstDash val="solid"/>
                <a:miter/>
              </a:ln>
            </p:spPr>
            <p:txBody>
              <a:bodyPr rtlCol="0" anchor="ctr"/>
              <a:lstStyle/>
              <a:p>
                <a:endParaRPr lang="en-GB" dirty="0"/>
              </a:p>
            </p:txBody>
          </p:sp>
          <p:sp>
            <p:nvSpPr>
              <p:cNvPr id="31" name="Freeform: Shape 74">
                <a:extLst>
                  <a:ext uri="{FF2B5EF4-FFF2-40B4-BE49-F238E27FC236}">
                    <a16:creationId xmlns:a16="http://schemas.microsoft.com/office/drawing/2014/main" id="{D22E95C5-4C2E-F086-07CB-737DFC682881}"/>
                  </a:ext>
                </a:extLst>
              </p:cNvPr>
              <p:cNvSpPr/>
              <p:nvPr/>
            </p:nvSpPr>
            <p:spPr>
              <a:xfrm>
                <a:off x="2952797" y="2212279"/>
                <a:ext cx="682063" cy="623182"/>
              </a:xfrm>
              <a:custGeom>
                <a:avLst/>
                <a:gdLst>
                  <a:gd name="connsiteX0" fmla="*/ 662921 w 682063"/>
                  <a:gd name="connsiteY0" fmla="*/ 18063 h 623182"/>
                  <a:gd name="connsiteX1" fmla="*/ 614151 w 682063"/>
                  <a:gd name="connsiteY1" fmla="*/ 33417 h 623182"/>
                  <a:gd name="connsiteX2" fmla="*/ 582540 w 682063"/>
                  <a:gd name="connsiteY2" fmla="*/ 93026 h 623182"/>
                  <a:gd name="connsiteX3" fmla="*/ 443453 w 682063"/>
                  <a:gd name="connsiteY3" fmla="*/ 5419 h 623182"/>
                  <a:gd name="connsiteX4" fmla="*/ 424486 w 682063"/>
                  <a:gd name="connsiteY4" fmla="*/ 0 h 623182"/>
                  <a:gd name="connsiteX5" fmla="*/ 270949 w 682063"/>
                  <a:gd name="connsiteY5" fmla="*/ 0 h 623182"/>
                  <a:gd name="connsiteX6" fmla="*/ 239338 w 682063"/>
                  <a:gd name="connsiteY6" fmla="*/ 18966 h 623182"/>
                  <a:gd name="connsiteX7" fmla="*/ 180633 w 682063"/>
                  <a:gd name="connsiteY7" fmla="*/ 127346 h 623182"/>
                  <a:gd name="connsiteX8" fmla="*/ 195083 w 682063"/>
                  <a:gd name="connsiteY8" fmla="*/ 176117 h 623182"/>
                  <a:gd name="connsiteX9" fmla="*/ 212243 w 682063"/>
                  <a:gd name="connsiteY9" fmla="*/ 180633 h 623182"/>
                  <a:gd name="connsiteX10" fmla="*/ 243854 w 682063"/>
                  <a:gd name="connsiteY10" fmla="*/ 161666 h 623182"/>
                  <a:gd name="connsiteX11" fmla="*/ 292625 w 682063"/>
                  <a:gd name="connsiteY11" fmla="*/ 72253 h 623182"/>
                  <a:gd name="connsiteX12" fmla="*/ 345911 w 682063"/>
                  <a:gd name="connsiteY12" fmla="*/ 72253 h 623182"/>
                  <a:gd name="connsiteX13" fmla="*/ 186051 w 682063"/>
                  <a:gd name="connsiteY13" fmla="*/ 370297 h 623182"/>
                  <a:gd name="connsiteX14" fmla="*/ 36127 w 682063"/>
                  <a:gd name="connsiteY14" fmla="*/ 370297 h 623182"/>
                  <a:gd name="connsiteX15" fmla="*/ 0 w 682063"/>
                  <a:gd name="connsiteY15" fmla="*/ 406423 h 623182"/>
                  <a:gd name="connsiteX16" fmla="*/ 36127 w 682063"/>
                  <a:gd name="connsiteY16" fmla="*/ 442550 h 623182"/>
                  <a:gd name="connsiteX17" fmla="*/ 207727 w 682063"/>
                  <a:gd name="connsiteY17" fmla="*/ 442550 h 623182"/>
                  <a:gd name="connsiteX18" fmla="*/ 239338 w 682063"/>
                  <a:gd name="connsiteY18" fmla="*/ 423583 h 623182"/>
                  <a:gd name="connsiteX19" fmla="*/ 302559 w 682063"/>
                  <a:gd name="connsiteY19" fmla="*/ 307075 h 623182"/>
                  <a:gd name="connsiteX20" fmla="*/ 406423 w 682063"/>
                  <a:gd name="connsiteY20" fmla="*/ 403714 h 623182"/>
                  <a:gd name="connsiteX21" fmla="*/ 398295 w 682063"/>
                  <a:gd name="connsiteY21" fmla="*/ 585249 h 623182"/>
                  <a:gd name="connsiteX22" fmla="*/ 431712 w 682063"/>
                  <a:gd name="connsiteY22" fmla="*/ 623182 h 623182"/>
                  <a:gd name="connsiteX23" fmla="*/ 433518 w 682063"/>
                  <a:gd name="connsiteY23" fmla="*/ 623182 h 623182"/>
                  <a:gd name="connsiteX24" fmla="*/ 469645 w 682063"/>
                  <a:gd name="connsiteY24" fmla="*/ 588862 h 623182"/>
                  <a:gd name="connsiteX25" fmla="*/ 478676 w 682063"/>
                  <a:gd name="connsiteY25" fmla="*/ 390166 h 623182"/>
                  <a:gd name="connsiteX26" fmla="*/ 466935 w 682063"/>
                  <a:gd name="connsiteY26" fmla="*/ 362168 h 623182"/>
                  <a:gd name="connsiteX27" fmla="*/ 379328 w 682063"/>
                  <a:gd name="connsiteY27" fmla="*/ 280884 h 623182"/>
                  <a:gd name="connsiteX28" fmla="*/ 471451 w 682063"/>
                  <a:gd name="connsiteY28" fmla="*/ 109283 h 623182"/>
                  <a:gd name="connsiteX29" fmla="*/ 576218 w 682063"/>
                  <a:gd name="connsiteY29" fmla="*/ 175214 h 623182"/>
                  <a:gd name="connsiteX30" fmla="*/ 605119 w 682063"/>
                  <a:gd name="connsiteY30" fmla="*/ 179729 h 623182"/>
                  <a:gd name="connsiteX31" fmla="*/ 627698 w 682063"/>
                  <a:gd name="connsiteY31" fmla="*/ 161666 h 623182"/>
                  <a:gd name="connsiteX32" fmla="*/ 677372 w 682063"/>
                  <a:gd name="connsiteY32" fmla="*/ 66834 h 623182"/>
                  <a:gd name="connsiteX33" fmla="*/ 662921 w 682063"/>
                  <a:gd name="connsiteY33" fmla="*/ 18063 h 6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2063" h="623182">
                    <a:moveTo>
                      <a:pt x="662921" y="18063"/>
                    </a:moveTo>
                    <a:cubicBezTo>
                      <a:pt x="644858" y="9032"/>
                      <a:pt x="623182" y="15354"/>
                      <a:pt x="614151" y="33417"/>
                    </a:cubicBezTo>
                    <a:lnTo>
                      <a:pt x="582540" y="93026"/>
                    </a:lnTo>
                    <a:lnTo>
                      <a:pt x="443453" y="5419"/>
                    </a:lnTo>
                    <a:cubicBezTo>
                      <a:pt x="438034" y="1806"/>
                      <a:pt x="431712" y="0"/>
                      <a:pt x="424486" y="0"/>
                    </a:cubicBezTo>
                    <a:lnTo>
                      <a:pt x="270949" y="0"/>
                    </a:lnTo>
                    <a:cubicBezTo>
                      <a:pt x="257401" y="0"/>
                      <a:pt x="245660" y="7225"/>
                      <a:pt x="239338" y="18966"/>
                    </a:cubicBezTo>
                    <a:lnTo>
                      <a:pt x="180633" y="127346"/>
                    </a:lnTo>
                    <a:cubicBezTo>
                      <a:pt x="170698" y="144506"/>
                      <a:pt x="177923" y="167085"/>
                      <a:pt x="195083" y="176117"/>
                    </a:cubicBezTo>
                    <a:cubicBezTo>
                      <a:pt x="200502" y="178826"/>
                      <a:pt x="206824" y="180633"/>
                      <a:pt x="212243" y="180633"/>
                    </a:cubicBezTo>
                    <a:cubicBezTo>
                      <a:pt x="224887" y="180633"/>
                      <a:pt x="237532" y="173407"/>
                      <a:pt x="243854" y="161666"/>
                    </a:cubicBezTo>
                    <a:lnTo>
                      <a:pt x="292625" y="72253"/>
                    </a:lnTo>
                    <a:lnTo>
                      <a:pt x="345911" y="72253"/>
                    </a:lnTo>
                    <a:lnTo>
                      <a:pt x="186051" y="370297"/>
                    </a:lnTo>
                    <a:lnTo>
                      <a:pt x="36127" y="370297"/>
                    </a:lnTo>
                    <a:cubicBezTo>
                      <a:pt x="16257" y="370297"/>
                      <a:pt x="0" y="386554"/>
                      <a:pt x="0" y="406423"/>
                    </a:cubicBezTo>
                    <a:cubicBezTo>
                      <a:pt x="0" y="426293"/>
                      <a:pt x="16257" y="442550"/>
                      <a:pt x="36127" y="442550"/>
                    </a:cubicBezTo>
                    <a:lnTo>
                      <a:pt x="207727" y="442550"/>
                    </a:lnTo>
                    <a:cubicBezTo>
                      <a:pt x="221275" y="442550"/>
                      <a:pt x="233016" y="435324"/>
                      <a:pt x="239338" y="423583"/>
                    </a:cubicBezTo>
                    <a:lnTo>
                      <a:pt x="302559" y="307075"/>
                    </a:lnTo>
                    <a:lnTo>
                      <a:pt x="406423" y="403714"/>
                    </a:lnTo>
                    <a:lnTo>
                      <a:pt x="398295" y="585249"/>
                    </a:lnTo>
                    <a:cubicBezTo>
                      <a:pt x="396488" y="605119"/>
                      <a:pt x="411842" y="622279"/>
                      <a:pt x="431712" y="623182"/>
                    </a:cubicBezTo>
                    <a:cubicBezTo>
                      <a:pt x="432615" y="623182"/>
                      <a:pt x="432615" y="623182"/>
                      <a:pt x="433518" y="623182"/>
                    </a:cubicBezTo>
                    <a:cubicBezTo>
                      <a:pt x="452484" y="623182"/>
                      <a:pt x="468741" y="607828"/>
                      <a:pt x="469645" y="588862"/>
                    </a:cubicBezTo>
                    <a:lnTo>
                      <a:pt x="478676" y="390166"/>
                    </a:lnTo>
                    <a:cubicBezTo>
                      <a:pt x="479579" y="379328"/>
                      <a:pt x="475063" y="369393"/>
                      <a:pt x="466935" y="362168"/>
                    </a:cubicBezTo>
                    <a:lnTo>
                      <a:pt x="379328" y="280884"/>
                    </a:lnTo>
                    <a:lnTo>
                      <a:pt x="471451" y="109283"/>
                    </a:lnTo>
                    <a:lnTo>
                      <a:pt x="576218" y="175214"/>
                    </a:lnTo>
                    <a:cubicBezTo>
                      <a:pt x="584346" y="180633"/>
                      <a:pt x="595184" y="182439"/>
                      <a:pt x="605119" y="179729"/>
                    </a:cubicBezTo>
                    <a:cubicBezTo>
                      <a:pt x="615054" y="177020"/>
                      <a:pt x="623182" y="170698"/>
                      <a:pt x="627698" y="161666"/>
                    </a:cubicBezTo>
                    <a:lnTo>
                      <a:pt x="677372" y="66834"/>
                    </a:lnTo>
                    <a:cubicBezTo>
                      <a:pt x="687307" y="49674"/>
                      <a:pt x="680985" y="27998"/>
                      <a:pt x="662921" y="18063"/>
                    </a:cubicBezTo>
                    <a:close/>
                  </a:path>
                </a:pathLst>
              </a:custGeom>
              <a:solidFill>
                <a:schemeClr val="bg1"/>
              </a:solidFill>
              <a:ln w="10197" cap="flat">
                <a:solidFill>
                  <a:schemeClr val="tx1"/>
                </a:solidFill>
                <a:prstDash val="solid"/>
                <a:miter/>
              </a:ln>
            </p:spPr>
            <p:txBody>
              <a:bodyPr rtlCol="0" anchor="ctr"/>
              <a:lstStyle/>
              <a:p>
                <a:endParaRPr lang="en-GB" dirty="0"/>
              </a:p>
            </p:txBody>
          </p:sp>
        </p:grpSp>
      </p:grpSp>
      <p:sp>
        <p:nvSpPr>
          <p:cNvPr id="32" name="テキスト ボックス 31">
            <a:extLst>
              <a:ext uri="{FF2B5EF4-FFF2-40B4-BE49-F238E27FC236}">
                <a16:creationId xmlns:a16="http://schemas.microsoft.com/office/drawing/2014/main" id="{0FC1AD77-FCBE-2AFA-3774-3ACA6763C264}"/>
              </a:ext>
            </a:extLst>
          </p:cNvPr>
          <p:cNvSpPr txBox="1"/>
          <p:nvPr/>
        </p:nvSpPr>
        <p:spPr>
          <a:xfrm>
            <a:off x="2097695" y="4664395"/>
            <a:ext cx="1025922" cy="344128"/>
          </a:xfrm>
          <a:prstGeom prst="rect">
            <a:avLst/>
          </a:prstGeom>
          <a:noFill/>
        </p:spPr>
        <p:txBody>
          <a:bodyPr wrap="none" lIns="0" tIns="18000" rIns="0" bIns="18000">
            <a:spAutoFit/>
          </a:bodyPr>
          <a:lstStyle/>
          <a:p>
            <a:pPr defTabSz="304815" eaLnBrk="1" fontAlgn="auto" hangingPunct="1">
              <a:spcBef>
                <a:spcPts val="0"/>
              </a:spcBef>
              <a:spcAft>
                <a:spcPts val="0"/>
              </a:spcAft>
            </a:pPr>
            <a:r>
              <a:rPr lang="ja-JP" altLang="en-US" sz="2000" b="1" dirty="0">
                <a:solidFill>
                  <a:srgbClr val="000000"/>
                </a:solidFill>
                <a:latin typeface="+mn-ea"/>
                <a:ea typeface="+mn-ea"/>
              </a:rPr>
              <a:t>運動療法</a:t>
            </a:r>
            <a:endParaRPr lang="en-US" altLang="ja-JP" sz="2000" b="1" baseline="30000" dirty="0">
              <a:solidFill>
                <a:srgbClr val="000000"/>
              </a:solidFill>
              <a:latin typeface="+mn-ea"/>
              <a:ea typeface="+mn-ea"/>
            </a:endParaRPr>
          </a:p>
        </p:txBody>
      </p:sp>
    </p:spTree>
    <p:extLst>
      <p:ext uri="{BB962C8B-B14F-4D97-AF65-F5344CB8AC3E}">
        <p14:creationId xmlns:p14="http://schemas.microsoft.com/office/powerpoint/2010/main" val="492107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F38E8-0571-1AFA-3C4C-AF160F42549E}"/>
            </a:ext>
          </a:extLst>
        </p:cNvPr>
        <p:cNvGrpSpPr/>
        <p:nvPr/>
      </p:nvGrpSpPr>
      <p:grpSpPr>
        <a:xfrm>
          <a:off x="0" y="0"/>
          <a:ext cx="0" cy="0"/>
          <a:chOff x="0" y="0"/>
          <a:chExt cx="0" cy="0"/>
        </a:xfrm>
      </p:grpSpPr>
      <p:grpSp>
        <p:nvGrpSpPr>
          <p:cNvPr id="25" name="グループ化 24">
            <a:extLst>
              <a:ext uri="{FF2B5EF4-FFF2-40B4-BE49-F238E27FC236}">
                <a16:creationId xmlns:a16="http://schemas.microsoft.com/office/drawing/2014/main" id="{7ADAC80D-B0A3-6CA5-3544-0CCC0C4BF961}"/>
              </a:ext>
            </a:extLst>
          </p:cNvPr>
          <p:cNvGrpSpPr>
            <a:grpSpLocks noChangeAspect="1"/>
          </p:cNvGrpSpPr>
          <p:nvPr/>
        </p:nvGrpSpPr>
        <p:grpSpPr>
          <a:xfrm>
            <a:off x="965468" y="2146096"/>
            <a:ext cx="900165" cy="900000"/>
            <a:chOff x="6041316" y="1796978"/>
            <a:chExt cx="1300480" cy="1300248"/>
          </a:xfrm>
        </p:grpSpPr>
        <p:sp>
          <p:nvSpPr>
            <p:cNvPr id="26" name="Freeform: Shape 41">
              <a:extLst>
                <a:ext uri="{FF2B5EF4-FFF2-40B4-BE49-F238E27FC236}">
                  <a16:creationId xmlns:a16="http://schemas.microsoft.com/office/drawing/2014/main" id="{87F47D65-559D-394D-D78F-9655448B7938}"/>
                </a:ext>
              </a:extLst>
            </p:cNvPr>
            <p:cNvSpPr>
              <a:spLocks noChangeAspect="1"/>
            </p:cNvSpPr>
            <p:nvPr/>
          </p:nvSpPr>
          <p:spPr>
            <a:xfrm>
              <a:off x="6041316" y="1796978"/>
              <a:ext cx="1300480" cy="1300248"/>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a:solidFill>
              <a:schemeClr val="bg1"/>
            </a:solidFill>
            <a:ln>
              <a:solidFill>
                <a:srgbClr val="BEBEBE"/>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4737" tIns="294741" rIns="294738" bIns="294740" numCol="1" spcCol="1270" anchor="ctr" anchorCtr="0">
              <a:noAutofit/>
            </a:bodyPr>
            <a:lstStyle/>
            <a:p>
              <a:pPr marL="0" lvl="0" indent="0" algn="ctr" defTabSz="1644650">
                <a:lnSpc>
                  <a:spcPct val="90000"/>
                </a:lnSpc>
                <a:spcBef>
                  <a:spcPct val="0"/>
                </a:spcBef>
                <a:spcAft>
                  <a:spcPct val="35000"/>
                </a:spcAft>
                <a:buNone/>
              </a:pPr>
              <a:endParaRPr lang="en-GB" sz="1100" kern="1200" dirty="0"/>
            </a:p>
          </p:txBody>
        </p:sp>
        <p:grpSp>
          <p:nvGrpSpPr>
            <p:cNvPr id="27" name="Group 76">
              <a:extLst>
                <a:ext uri="{FF2B5EF4-FFF2-40B4-BE49-F238E27FC236}">
                  <a16:creationId xmlns:a16="http://schemas.microsoft.com/office/drawing/2014/main" id="{5E28A934-4742-B197-23AD-A849D44A13F8}"/>
                </a:ext>
              </a:extLst>
            </p:cNvPr>
            <p:cNvGrpSpPr/>
            <p:nvPr/>
          </p:nvGrpSpPr>
          <p:grpSpPr>
            <a:xfrm>
              <a:off x="6301107" y="2014787"/>
              <a:ext cx="658933" cy="796602"/>
              <a:chOff x="1868210" y="1506458"/>
              <a:chExt cx="3462894" cy="4186396"/>
            </a:xfrm>
          </p:grpSpPr>
          <p:sp>
            <p:nvSpPr>
              <p:cNvPr id="38" name="Freeform: Shape 79">
                <a:extLst>
                  <a:ext uri="{FF2B5EF4-FFF2-40B4-BE49-F238E27FC236}">
                    <a16:creationId xmlns:a16="http://schemas.microsoft.com/office/drawing/2014/main" id="{02BDB272-6916-466A-7395-762EB3486DFA}"/>
                  </a:ext>
                </a:extLst>
              </p:cNvPr>
              <p:cNvSpPr/>
              <p:nvPr/>
            </p:nvSpPr>
            <p:spPr>
              <a:xfrm>
                <a:off x="1868210" y="1506458"/>
                <a:ext cx="3462894" cy="4186396"/>
              </a:xfrm>
              <a:custGeom>
                <a:avLst/>
                <a:gdLst>
                  <a:gd name="connsiteX0" fmla="*/ 455066 w 910851"/>
                  <a:gd name="connsiteY0" fmla="*/ -27 h 1101156"/>
                  <a:gd name="connsiteX1" fmla="*/ 133668 w 910851"/>
                  <a:gd name="connsiteY1" fmla="*/ 323370 h 1101156"/>
                  <a:gd name="connsiteX2" fmla="*/ 133061 w 910851"/>
                  <a:gd name="connsiteY2" fmla="*/ 967438 h 1101156"/>
                  <a:gd name="connsiteX3" fmla="*/ 777131 w 910851"/>
                  <a:gd name="connsiteY3" fmla="*/ 968038 h 1101156"/>
                  <a:gd name="connsiteX4" fmla="*/ 777738 w 910851"/>
                  <a:gd name="connsiteY4" fmla="*/ 323977 h 1101156"/>
                  <a:gd name="connsiteX5" fmla="*/ 777131 w 910851"/>
                  <a:gd name="connsiteY5" fmla="*/ 323370 h 1101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851" h="1101156">
                    <a:moveTo>
                      <a:pt x="455066" y="-27"/>
                    </a:moveTo>
                    <a:lnTo>
                      <a:pt x="133668" y="323370"/>
                    </a:lnTo>
                    <a:cubicBezTo>
                      <a:pt x="-44354" y="501059"/>
                      <a:pt x="-44628" y="789416"/>
                      <a:pt x="133061" y="967438"/>
                    </a:cubicBezTo>
                    <a:cubicBezTo>
                      <a:pt x="310750" y="1145460"/>
                      <a:pt x="599109" y="1145726"/>
                      <a:pt x="777131" y="968038"/>
                    </a:cubicBezTo>
                    <a:cubicBezTo>
                      <a:pt x="955154" y="790356"/>
                      <a:pt x="955420" y="501999"/>
                      <a:pt x="777738" y="323977"/>
                    </a:cubicBezTo>
                    <a:cubicBezTo>
                      <a:pt x="777538" y="323770"/>
                      <a:pt x="777331" y="323570"/>
                      <a:pt x="777131" y="323370"/>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pic>
            <p:nvPicPr>
              <p:cNvPr id="39" name="Graphic 80">
                <a:extLst>
                  <a:ext uri="{FF2B5EF4-FFF2-40B4-BE49-F238E27FC236}">
                    <a16:creationId xmlns:a16="http://schemas.microsoft.com/office/drawing/2014/main" id="{3494817B-5274-5D4C-4273-9350FFE29A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51920" y="3519454"/>
                <a:ext cx="2495472" cy="712992"/>
              </a:xfrm>
              <a:prstGeom prst="rect">
                <a:avLst/>
              </a:prstGeom>
            </p:spPr>
          </p:pic>
        </p:grpSp>
        <p:grpSp>
          <p:nvGrpSpPr>
            <p:cNvPr id="28" name="Group 103">
              <a:extLst>
                <a:ext uri="{FF2B5EF4-FFF2-40B4-BE49-F238E27FC236}">
                  <a16:creationId xmlns:a16="http://schemas.microsoft.com/office/drawing/2014/main" id="{6715E498-672F-A2FF-748E-4B07A50F464B}"/>
                </a:ext>
              </a:extLst>
            </p:cNvPr>
            <p:cNvGrpSpPr/>
            <p:nvPr/>
          </p:nvGrpSpPr>
          <p:grpSpPr>
            <a:xfrm>
              <a:off x="6770872" y="2568281"/>
              <a:ext cx="311135" cy="311136"/>
              <a:chOff x="1658431" y="3689055"/>
              <a:chExt cx="1834189" cy="1834186"/>
            </a:xfrm>
          </p:grpSpPr>
          <p:sp>
            <p:nvSpPr>
              <p:cNvPr id="29" name="Freeform: Shape 104">
                <a:extLst>
                  <a:ext uri="{FF2B5EF4-FFF2-40B4-BE49-F238E27FC236}">
                    <a16:creationId xmlns:a16="http://schemas.microsoft.com/office/drawing/2014/main" id="{E4310605-A67F-60F8-C1EC-B65E4BC70A79}"/>
                  </a:ext>
                </a:extLst>
              </p:cNvPr>
              <p:cNvSpPr/>
              <p:nvPr/>
            </p:nvSpPr>
            <p:spPr>
              <a:xfrm>
                <a:off x="1658431" y="3689055"/>
                <a:ext cx="1834189" cy="1834186"/>
              </a:xfrm>
              <a:custGeom>
                <a:avLst/>
                <a:gdLst>
                  <a:gd name="connsiteX0" fmla="*/ 1834190 w 1834189"/>
                  <a:gd name="connsiteY0" fmla="*/ 917093 h 1834186"/>
                  <a:gd name="connsiteX1" fmla="*/ 917095 w 1834189"/>
                  <a:gd name="connsiteY1" fmla="*/ 1834186 h 1834186"/>
                  <a:gd name="connsiteX2" fmla="*/ 0 w 1834189"/>
                  <a:gd name="connsiteY2" fmla="*/ 917093 h 1834186"/>
                  <a:gd name="connsiteX3" fmla="*/ 917095 w 1834189"/>
                  <a:gd name="connsiteY3" fmla="*/ 0 h 1834186"/>
                  <a:gd name="connsiteX4" fmla="*/ 1834190 w 1834189"/>
                  <a:gd name="connsiteY4" fmla="*/ 917093 h 1834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189" h="1834186">
                    <a:moveTo>
                      <a:pt x="1834190" y="917093"/>
                    </a:moveTo>
                    <a:cubicBezTo>
                      <a:pt x="1834190" y="1423590"/>
                      <a:pt x="1423592" y="1834186"/>
                      <a:pt x="917095" y="1834186"/>
                    </a:cubicBezTo>
                    <a:cubicBezTo>
                      <a:pt x="410597" y="1834186"/>
                      <a:pt x="0" y="1423590"/>
                      <a:pt x="0" y="917093"/>
                    </a:cubicBezTo>
                    <a:cubicBezTo>
                      <a:pt x="0" y="410596"/>
                      <a:pt x="410597" y="0"/>
                      <a:pt x="917095" y="0"/>
                    </a:cubicBezTo>
                    <a:cubicBezTo>
                      <a:pt x="1423593" y="0"/>
                      <a:pt x="1834190" y="410596"/>
                      <a:pt x="1834190" y="917093"/>
                    </a:cubicBezTo>
                    <a:close/>
                  </a:path>
                </a:pathLst>
              </a:custGeom>
              <a:solidFill>
                <a:srgbClr val="B90066"/>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34" name="Freeform: Shape 105">
                <a:extLst>
                  <a:ext uri="{FF2B5EF4-FFF2-40B4-BE49-F238E27FC236}">
                    <a16:creationId xmlns:a16="http://schemas.microsoft.com/office/drawing/2014/main" id="{16A76CCF-E12C-B1B5-F7AC-6AD06A30E33A}"/>
                  </a:ext>
                </a:extLst>
              </p:cNvPr>
              <p:cNvSpPr/>
              <p:nvPr/>
            </p:nvSpPr>
            <p:spPr>
              <a:xfrm>
                <a:off x="2529121" y="4307360"/>
                <a:ext cx="684518" cy="683752"/>
              </a:xfrm>
              <a:custGeom>
                <a:avLst/>
                <a:gdLst>
                  <a:gd name="connsiteX0" fmla="*/ 412489 w 684518"/>
                  <a:gd name="connsiteY0" fmla="*/ 683721 h 683752"/>
                  <a:gd name="connsiteX1" fmla="*/ 220313 w 684518"/>
                  <a:gd name="connsiteY1" fmla="*/ 604661 h 683752"/>
                  <a:gd name="connsiteX2" fmla="*/ 9892 w 684518"/>
                  <a:gd name="connsiteY2" fmla="*/ 394240 h 683752"/>
                  <a:gd name="connsiteX3" fmla="*/ 9892 w 684518"/>
                  <a:gd name="connsiteY3" fmla="*/ 346196 h 683752"/>
                  <a:gd name="connsiteX4" fmla="*/ 346201 w 684518"/>
                  <a:gd name="connsiteY4" fmla="*/ 9888 h 683752"/>
                  <a:gd name="connsiteX5" fmla="*/ 394245 w 684518"/>
                  <a:gd name="connsiteY5" fmla="*/ 9888 h 683752"/>
                  <a:gd name="connsiteX6" fmla="*/ 604666 w 684518"/>
                  <a:gd name="connsiteY6" fmla="*/ 220309 h 683752"/>
                  <a:gd name="connsiteX7" fmla="*/ 604666 w 684518"/>
                  <a:gd name="connsiteY7" fmla="*/ 220309 h 683752"/>
                  <a:gd name="connsiteX8" fmla="*/ 605438 w 684518"/>
                  <a:gd name="connsiteY8" fmla="*/ 603895 h 683752"/>
                  <a:gd name="connsiteX9" fmla="*/ 412489 w 684518"/>
                  <a:gd name="connsiteY9" fmla="*/ 683721 h 683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518" h="683752">
                    <a:moveTo>
                      <a:pt x="412489" y="683721"/>
                    </a:moveTo>
                    <a:cubicBezTo>
                      <a:pt x="340435" y="684128"/>
                      <a:pt x="271221" y="655655"/>
                      <a:pt x="220313" y="604661"/>
                    </a:cubicBezTo>
                    <a:lnTo>
                      <a:pt x="9892" y="394240"/>
                    </a:lnTo>
                    <a:cubicBezTo>
                      <a:pt x="-3329" y="380952"/>
                      <a:pt x="-3329" y="359484"/>
                      <a:pt x="9892" y="346196"/>
                    </a:cubicBezTo>
                    <a:lnTo>
                      <a:pt x="346201" y="9888"/>
                    </a:lnTo>
                    <a:cubicBezTo>
                      <a:pt x="359489" y="-3333"/>
                      <a:pt x="380956" y="-3333"/>
                      <a:pt x="394245" y="9888"/>
                    </a:cubicBezTo>
                    <a:lnTo>
                      <a:pt x="604666" y="220309"/>
                    </a:lnTo>
                    <a:lnTo>
                      <a:pt x="604666" y="220309"/>
                    </a:lnTo>
                    <a:cubicBezTo>
                      <a:pt x="710801" y="326018"/>
                      <a:pt x="711147" y="497754"/>
                      <a:pt x="605438" y="603895"/>
                    </a:cubicBezTo>
                    <a:cubicBezTo>
                      <a:pt x="554347" y="655186"/>
                      <a:pt x="484878" y="683927"/>
                      <a:pt x="412489" y="683721"/>
                    </a:cubicBezTo>
                    <a:close/>
                  </a:path>
                </a:pathLst>
              </a:custGeom>
              <a:solidFill>
                <a:srgbClr val="FFFFFF"/>
              </a:solid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35" name="Freeform: Shape 106">
                <a:extLst>
                  <a:ext uri="{FF2B5EF4-FFF2-40B4-BE49-F238E27FC236}">
                    <a16:creationId xmlns:a16="http://schemas.microsoft.com/office/drawing/2014/main" id="{B94B06B9-3E78-9B75-B4C2-4C8C68ADE9F3}"/>
                  </a:ext>
                </a:extLst>
              </p:cNvPr>
              <p:cNvSpPr/>
              <p:nvPr/>
            </p:nvSpPr>
            <p:spPr>
              <a:xfrm>
                <a:off x="2243368" y="4021608"/>
                <a:ext cx="703624" cy="703744"/>
              </a:xfrm>
              <a:custGeom>
                <a:avLst/>
                <a:gdLst>
                  <a:gd name="connsiteX0" fmla="*/ 305375 w 703624"/>
                  <a:gd name="connsiteY0" fmla="*/ 703711 h 703744"/>
                  <a:gd name="connsiteX1" fmla="*/ 281657 w 703624"/>
                  <a:gd name="connsiteY1" fmla="*/ 693981 h 703744"/>
                  <a:gd name="connsiteX2" fmla="*/ 85224 w 703624"/>
                  <a:gd name="connsiteY2" fmla="*/ 497547 h 703744"/>
                  <a:gd name="connsiteX3" fmla="*/ 85224 w 703624"/>
                  <a:gd name="connsiteY3" fmla="*/ 85220 h 703744"/>
                  <a:gd name="connsiteX4" fmla="*/ 497552 w 703624"/>
                  <a:gd name="connsiteY4" fmla="*/ 85220 h 703744"/>
                  <a:gd name="connsiteX5" fmla="*/ 693985 w 703624"/>
                  <a:gd name="connsiteY5" fmla="*/ 281653 h 703744"/>
                  <a:gd name="connsiteX6" fmla="*/ 693985 w 703624"/>
                  <a:gd name="connsiteY6" fmla="*/ 329089 h 703744"/>
                  <a:gd name="connsiteX7" fmla="*/ 329093 w 703624"/>
                  <a:gd name="connsiteY7" fmla="*/ 693981 h 703744"/>
                  <a:gd name="connsiteX8" fmla="*/ 305375 w 703624"/>
                  <a:gd name="connsiteY8" fmla="*/ 703711 h 703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24" h="703744">
                    <a:moveTo>
                      <a:pt x="305375" y="703711"/>
                    </a:moveTo>
                    <a:cubicBezTo>
                      <a:pt x="296478" y="703814"/>
                      <a:pt x="287921" y="700305"/>
                      <a:pt x="281657" y="693981"/>
                    </a:cubicBezTo>
                    <a:lnTo>
                      <a:pt x="85224" y="497547"/>
                    </a:lnTo>
                    <a:cubicBezTo>
                      <a:pt x="-28440" y="383604"/>
                      <a:pt x="-28440" y="199163"/>
                      <a:pt x="85224" y="85220"/>
                    </a:cubicBezTo>
                    <a:cubicBezTo>
                      <a:pt x="199167" y="-28444"/>
                      <a:pt x="383608" y="-28444"/>
                      <a:pt x="497552" y="85220"/>
                    </a:cubicBezTo>
                    <a:lnTo>
                      <a:pt x="693985" y="281653"/>
                    </a:lnTo>
                    <a:cubicBezTo>
                      <a:pt x="706805" y="294868"/>
                      <a:pt x="706805" y="315874"/>
                      <a:pt x="693985" y="329089"/>
                    </a:cubicBezTo>
                    <a:lnTo>
                      <a:pt x="329093" y="693981"/>
                    </a:lnTo>
                    <a:cubicBezTo>
                      <a:pt x="322872" y="700366"/>
                      <a:pt x="314285" y="703887"/>
                      <a:pt x="305375" y="703711"/>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36" name="Freeform: Shape 107">
                <a:extLst>
                  <a:ext uri="{FF2B5EF4-FFF2-40B4-BE49-F238E27FC236}">
                    <a16:creationId xmlns:a16="http://schemas.microsoft.com/office/drawing/2014/main" id="{EC89B279-C1B7-7A12-6ECD-E2ECE73F0EF3}"/>
                  </a:ext>
                </a:extLst>
              </p:cNvPr>
              <p:cNvSpPr/>
              <p:nvPr/>
            </p:nvSpPr>
            <p:spPr>
              <a:xfrm>
                <a:off x="1938680" y="4506467"/>
                <a:ext cx="684069" cy="683508"/>
              </a:xfrm>
              <a:custGeom>
                <a:avLst/>
                <a:gdLst>
                  <a:gd name="connsiteX0" fmla="*/ 394777 w 684069"/>
                  <a:gd name="connsiteY0" fmla="*/ 683479 h 683508"/>
                  <a:gd name="connsiteX1" fmla="*/ -24 w 684069"/>
                  <a:gd name="connsiteY1" fmla="*/ 288898 h 683508"/>
                  <a:gd name="connsiteX2" fmla="*/ 115635 w 684069"/>
                  <a:gd name="connsiteY2" fmla="*/ 9646 h 683508"/>
                  <a:gd name="connsiteX3" fmla="*/ 163679 w 684069"/>
                  <a:gd name="connsiteY3" fmla="*/ 9646 h 683508"/>
                  <a:gd name="connsiteX4" fmla="*/ 673919 w 684069"/>
                  <a:gd name="connsiteY4" fmla="*/ 520494 h 683508"/>
                  <a:gd name="connsiteX5" fmla="*/ 674922 w 684069"/>
                  <a:gd name="connsiteY5" fmla="*/ 566927 h 683508"/>
                  <a:gd name="connsiteX6" fmla="*/ 673919 w 684069"/>
                  <a:gd name="connsiteY6" fmla="*/ 567930 h 683508"/>
                  <a:gd name="connsiteX7" fmla="*/ 394777 w 684069"/>
                  <a:gd name="connsiteY7" fmla="*/ 683479 h 683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069" h="683508">
                    <a:moveTo>
                      <a:pt x="394777" y="683479"/>
                    </a:moveTo>
                    <a:cubicBezTo>
                      <a:pt x="176796" y="683540"/>
                      <a:pt x="37" y="506878"/>
                      <a:pt x="-24" y="288898"/>
                    </a:cubicBezTo>
                    <a:cubicBezTo>
                      <a:pt x="-48" y="184156"/>
                      <a:pt x="41555" y="83695"/>
                      <a:pt x="115635" y="9646"/>
                    </a:cubicBezTo>
                    <a:cubicBezTo>
                      <a:pt x="129050" y="-3252"/>
                      <a:pt x="150263" y="-3252"/>
                      <a:pt x="163679" y="9646"/>
                    </a:cubicBezTo>
                    <a:lnTo>
                      <a:pt x="673919" y="520494"/>
                    </a:lnTo>
                    <a:cubicBezTo>
                      <a:pt x="687019" y="533040"/>
                      <a:pt x="687469" y="553827"/>
                      <a:pt x="674922" y="566927"/>
                    </a:cubicBezTo>
                    <a:cubicBezTo>
                      <a:pt x="674594" y="567268"/>
                      <a:pt x="674260" y="567602"/>
                      <a:pt x="673919" y="567930"/>
                    </a:cubicBezTo>
                    <a:cubicBezTo>
                      <a:pt x="600029" y="642173"/>
                      <a:pt x="499519" y="683777"/>
                      <a:pt x="394777" y="683479"/>
                    </a:cubicBezTo>
                    <a:close/>
                  </a:path>
                </a:pathLst>
              </a:custGeom>
              <a:solidFill>
                <a:srgbClr val="FFFFFF"/>
              </a:solid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37" name="Freeform: Shape 108">
                <a:extLst>
                  <a:ext uri="{FF2B5EF4-FFF2-40B4-BE49-F238E27FC236}">
                    <a16:creationId xmlns:a16="http://schemas.microsoft.com/office/drawing/2014/main" id="{E41069EC-C3CF-C8FC-6C45-BF05ADEA18C8}"/>
                  </a:ext>
                </a:extLst>
              </p:cNvPr>
              <p:cNvSpPr/>
              <p:nvPr/>
            </p:nvSpPr>
            <p:spPr>
              <a:xfrm>
                <a:off x="2044423" y="4400485"/>
                <a:ext cx="683606" cy="684279"/>
              </a:xfrm>
              <a:custGeom>
                <a:avLst/>
                <a:gdLst>
                  <a:gd name="connsiteX0" fmla="*/ 544458 w 683606"/>
                  <a:gd name="connsiteY0" fmla="*/ 684252 h 684279"/>
                  <a:gd name="connsiteX1" fmla="*/ 520132 w 683606"/>
                  <a:gd name="connsiteY1" fmla="*/ 673913 h 684279"/>
                  <a:gd name="connsiteX2" fmla="*/ 9892 w 683606"/>
                  <a:gd name="connsiteY2" fmla="*/ 163673 h 684279"/>
                  <a:gd name="connsiteX3" fmla="*/ 9892 w 683606"/>
                  <a:gd name="connsiteY3" fmla="*/ 115629 h 684279"/>
                  <a:gd name="connsiteX4" fmla="*/ 568067 w 683606"/>
                  <a:gd name="connsiteY4" fmla="*/ 115520 h 684279"/>
                  <a:gd name="connsiteX5" fmla="*/ 568176 w 683606"/>
                  <a:gd name="connsiteY5" fmla="*/ 115629 h 684279"/>
                  <a:gd name="connsiteX6" fmla="*/ 568176 w 683606"/>
                  <a:gd name="connsiteY6" fmla="*/ 115629 h 684279"/>
                  <a:gd name="connsiteX7" fmla="*/ 568176 w 683606"/>
                  <a:gd name="connsiteY7" fmla="*/ 673913 h 684279"/>
                  <a:gd name="connsiteX8" fmla="*/ 544458 w 683606"/>
                  <a:gd name="connsiteY8" fmla="*/ 684252 h 68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606" h="684279">
                    <a:moveTo>
                      <a:pt x="544458" y="684252"/>
                    </a:moveTo>
                    <a:cubicBezTo>
                      <a:pt x="535287" y="684221"/>
                      <a:pt x="526518" y="680493"/>
                      <a:pt x="520132" y="673913"/>
                    </a:cubicBezTo>
                    <a:lnTo>
                      <a:pt x="9892" y="163673"/>
                    </a:lnTo>
                    <a:cubicBezTo>
                      <a:pt x="-3329" y="150385"/>
                      <a:pt x="-3329" y="128918"/>
                      <a:pt x="9892" y="115629"/>
                    </a:cubicBezTo>
                    <a:cubicBezTo>
                      <a:pt x="163998" y="-38537"/>
                      <a:pt x="413906" y="-38586"/>
                      <a:pt x="568067" y="115520"/>
                    </a:cubicBezTo>
                    <a:cubicBezTo>
                      <a:pt x="568103" y="115556"/>
                      <a:pt x="568140" y="115593"/>
                      <a:pt x="568176" y="115629"/>
                    </a:cubicBezTo>
                    <a:lnTo>
                      <a:pt x="568176" y="115629"/>
                    </a:lnTo>
                    <a:cubicBezTo>
                      <a:pt x="722051" y="269917"/>
                      <a:pt x="722051" y="519625"/>
                      <a:pt x="568176" y="673913"/>
                    </a:cubicBezTo>
                    <a:cubicBezTo>
                      <a:pt x="561937" y="680347"/>
                      <a:pt x="553416" y="684057"/>
                      <a:pt x="544458" y="684252"/>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sp>
        <p:nvSpPr>
          <p:cNvPr id="2" name="タイトル 1">
            <a:extLst>
              <a:ext uri="{FF2B5EF4-FFF2-40B4-BE49-F238E27FC236}">
                <a16:creationId xmlns:a16="http://schemas.microsoft.com/office/drawing/2014/main" id="{E5BAAD64-D617-1220-1766-1145000AE739}"/>
              </a:ext>
            </a:extLst>
          </p:cNvPr>
          <p:cNvSpPr>
            <a:spLocks noGrp="1"/>
          </p:cNvSpPr>
          <p:nvPr>
            <p:ph type="title"/>
          </p:nvPr>
        </p:nvSpPr>
        <p:spPr/>
        <p:txBody>
          <a:bodyPr/>
          <a:lstStyle/>
          <a:p>
            <a:r>
              <a:rPr kumimoji="1" lang="ja-JP" altLang="en-US" dirty="0"/>
              <a:t>脂肪萎縮症の治療戦略</a:t>
            </a:r>
            <a:r>
              <a:rPr kumimoji="1" lang="en-US" altLang="ja-JP" baseline="30000" dirty="0"/>
              <a:t>1)</a:t>
            </a:r>
            <a:endParaRPr kumimoji="1" lang="ja-JP" altLang="en-US" baseline="30000" dirty="0"/>
          </a:p>
        </p:txBody>
      </p:sp>
      <p:sp>
        <p:nvSpPr>
          <p:cNvPr id="3" name="スライド番号プレースホルダー 2">
            <a:extLst>
              <a:ext uri="{FF2B5EF4-FFF2-40B4-BE49-F238E27FC236}">
                <a16:creationId xmlns:a16="http://schemas.microsoft.com/office/drawing/2014/main" id="{E424693D-5A86-743F-C8D6-11F08BC862C9}"/>
              </a:ext>
            </a:extLst>
          </p:cNvPr>
          <p:cNvSpPr>
            <a:spLocks noGrp="1"/>
          </p:cNvSpPr>
          <p:nvPr>
            <p:ph type="sldNum" sz="quarter" idx="10"/>
          </p:nvPr>
        </p:nvSpPr>
        <p:spPr/>
        <p:txBody>
          <a:bodyPr/>
          <a:lstStyle/>
          <a:p>
            <a:fld id="{3C22E879-25C1-4BAC-8729-693BB4353F20}" type="slidenum">
              <a:rPr kumimoji="1" lang="ja-JP" altLang="en-US" smtClean="0"/>
              <a:t>26</a:t>
            </a:fld>
            <a:endParaRPr kumimoji="1" lang="ja-JP" altLang="en-US"/>
          </a:p>
        </p:txBody>
      </p:sp>
      <p:sp>
        <p:nvSpPr>
          <p:cNvPr id="4" name="テキスト プレースホルダー 3">
            <a:extLst>
              <a:ext uri="{FF2B5EF4-FFF2-40B4-BE49-F238E27FC236}">
                <a16:creationId xmlns:a16="http://schemas.microsoft.com/office/drawing/2014/main" id="{537E043C-5818-977E-07AE-B95EF85A144C}"/>
              </a:ext>
            </a:extLst>
          </p:cNvPr>
          <p:cNvSpPr txBox="1">
            <a:spLocks/>
          </p:cNvSpPr>
          <p:nvPr/>
        </p:nvSpPr>
        <p:spPr>
          <a:xfrm>
            <a:off x="695325" y="916016"/>
            <a:ext cx="10801350" cy="1077218"/>
          </a:xfrm>
          <a:prstGeom prst="rect">
            <a:avLst/>
          </a:prstGeom>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脂肪萎縮症に対する根本的治療法は確立されていない</a:t>
            </a:r>
          </a:p>
          <a:p>
            <a:pPr>
              <a:buClr>
                <a:srgbClr val="BC136B"/>
              </a:buClr>
              <a:buFont typeface="Wingdings" panose="05000000000000000000" pitchFamily="2" charset="2"/>
              <a:buChar char="l"/>
            </a:pPr>
            <a:r>
              <a:rPr kumimoji="1" lang="ja-JP" altLang="en-US" sz="2000" i="0" dirty="0">
                <a:latin typeface="+mn-ea"/>
              </a:rPr>
              <a:t>現在の脂肪萎縮症の治療では、脂肪萎縮症の合併症を予防または改善するために、食事療法、運動療法を基本とし、必要に応じて薬物療法が行われる</a:t>
            </a:r>
          </a:p>
        </p:txBody>
      </p:sp>
      <p:sp>
        <p:nvSpPr>
          <p:cNvPr id="8" name="正方形/長方形 7">
            <a:extLst>
              <a:ext uri="{FF2B5EF4-FFF2-40B4-BE49-F238E27FC236}">
                <a16:creationId xmlns:a16="http://schemas.microsoft.com/office/drawing/2014/main" id="{A5D7E15C-FA6D-5637-0DD2-52AB6AB7AB8B}"/>
              </a:ext>
            </a:extLst>
          </p:cNvPr>
          <p:cNvSpPr/>
          <p:nvPr/>
        </p:nvSpPr>
        <p:spPr>
          <a:xfrm>
            <a:off x="883709" y="3088822"/>
            <a:ext cx="10612966" cy="13234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spAutoFit/>
          </a:bodyPr>
          <a:lstStyle/>
          <a:p>
            <a:pPr defTabSz="304815" eaLnBrk="1" fontAlgn="auto" hangingPunct="1">
              <a:spcBef>
                <a:spcPts val="0"/>
              </a:spcBef>
              <a:spcAft>
                <a:spcPts val="2400"/>
              </a:spcAft>
            </a:pPr>
            <a:r>
              <a:rPr lang="ja-JP" altLang="en-US" sz="1600" dirty="0">
                <a:solidFill>
                  <a:srgbClr val="000000"/>
                </a:solidFill>
              </a:rPr>
              <a:t>インスリン抵抗性改善系薬であるチアゾリジン薬は、部分性脂肪萎縮症の高血糖、高中性脂肪血症を改善させたとする報告があるが</a:t>
            </a:r>
            <a:r>
              <a:rPr lang="en-US" altLang="ja-JP" sz="1600" baseline="30000" dirty="0">
                <a:solidFill>
                  <a:srgbClr val="000000"/>
                </a:solidFill>
              </a:rPr>
              <a:t>2,3)</a:t>
            </a:r>
            <a:r>
              <a:rPr lang="ja-JP" altLang="en-US" sz="1600" dirty="0">
                <a:solidFill>
                  <a:srgbClr val="000000"/>
                </a:solidFill>
              </a:rPr>
              <a:t>、全身性脂肪萎縮症に対する有効性を示した報告はない。同じくインスリン抵抗性改善系薬であるメトフォルミンについては、</a:t>
            </a:r>
            <a:r>
              <a:rPr lang="en-US" altLang="ja-JP" sz="1600" dirty="0">
                <a:solidFill>
                  <a:srgbClr val="000000"/>
                </a:solidFill>
              </a:rPr>
              <a:t>HIV</a:t>
            </a:r>
            <a:r>
              <a:rPr lang="ja-JP" altLang="en-US" sz="1600" dirty="0">
                <a:solidFill>
                  <a:srgbClr val="000000"/>
                </a:solidFill>
              </a:rPr>
              <a:t>関連脂肪萎縮症に対して有効であったとの報告があるが</a:t>
            </a:r>
            <a:r>
              <a:rPr lang="en-US" altLang="ja-JP" sz="1600" baseline="30000" dirty="0">
                <a:solidFill>
                  <a:srgbClr val="000000"/>
                </a:solidFill>
              </a:rPr>
              <a:t>4, 5</a:t>
            </a:r>
            <a:r>
              <a:rPr lang="ja-JP" altLang="en-US" sz="1600" baseline="30000" dirty="0">
                <a:solidFill>
                  <a:srgbClr val="000000"/>
                </a:solidFill>
              </a:rPr>
              <a:t>）</a:t>
            </a:r>
            <a:r>
              <a:rPr lang="ja-JP" altLang="en-US" sz="1600" dirty="0">
                <a:solidFill>
                  <a:srgbClr val="000000"/>
                </a:solidFill>
              </a:rPr>
              <a:t>、その他の脂肪萎縮症に対する有効性を示した報告はない。また</a:t>
            </a:r>
            <a:r>
              <a:rPr lang="en-US" altLang="ja-JP" sz="1600" dirty="0">
                <a:solidFill>
                  <a:srgbClr val="000000"/>
                </a:solidFill>
              </a:rPr>
              <a:t>α-</a:t>
            </a:r>
            <a:r>
              <a:rPr lang="ja-JP" altLang="en-US" sz="1600" dirty="0">
                <a:solidFill>
                  <a:srgbClr val="000000"/>
                </a:solidFill>
              </a:rPr>
              <a:t>グルコシダーゼ阻害薬、</a:t>
            </a:r>
            <a:r>
              <a:rPr lang="en-US" altLang="ja-JP" sz="1600" dirty="0">
                <a:solidFill>
                  <a:srgbClr val="000000"/>
                </a:solidFill>
              </a:rPr>
              <a:t>SGLT2</a:t>
            </a:r>
            <a:r>
              <a:rPr lang="ja-JP" altLang="en-US" sz="1600" dirty="0">
                <a:solidFill>
                  <a:srgbClr val="000000"/>
                </a:solidFill>
              </a:rPr>
              <a:t>阻害薬は、インスリン非依存的に血糖を降下させるため、ある程度の血糖改善が期待される。インクレチン関連薬（</a:t>
            </a:r>
            <a:r>
              <a:rPr lang="en-US" altLang="ja-JP" sz="1600" dirty="0">
                <a:solidFill>
                  <a:srgbClr val="000000"/>
                </a:solidFill>
              </a:rPr>
              <a:t>DPP-4</a:t>
            </a:r>
            <a:r>
              <a:rPr lang="ja-JP" altLang="en-US" sz="1600" dirty="0">
                <a:solidFill>
                  <a:srgbClr val="000000"/>
                </a:solidFill>
              </a:rPr>
              <a:t>阻害薬、</a:t>
            </a:r>
            <a:r>
              <a:rPr lang="en-US" altLang="ja-JP" sz="1600" dirty="0">
                <a:solidFill>
                  <a:srgbClr val="000000"/>
                </a:solidFill>
              </a:rPr>
              <a:t>GLP-1</a:t>
            </a:r>
            <a:r>
              <a:rPr lang="ja-JP" altLang="en-US" sz="1600" dirty="0">
                <a:solidFill>
                  <a:srgbClr val="000000"/>
                </a:solidFill>
              </a:rPr>
              <a:t>受容体作動薬）によるグルカゴン分泌抑制も血糖改善に寄与する可能性がある。</a:t>
            </a:r>
            <a:endParaRPr lang="en-US" altLang="ja-JP" sz="1600" dirty="0">
              <a:solidFill>
                <a:srgbClr val="000000"/>
              </a:solidFill>
            </a:endParaRPr>
          </a:p>
        </p:txBody>
      </p:sp>
      <p:sp>
        <p:nvSpPr>
          <p:cNvPr id="33" name="テキスト ボックス 32">
            <a:extLst>
              <a:ext uri="{FF2B5EF4-FFF2-40B4-BE49-F238E27FC236}">
                <a16:creationId xmlns:a16="http://schemas.microsoft.com/office/drawing/2014/main" id="{87CBA1F8-4192-02F7-F429-7E492BE68EE5}"/>
              </a:ext>
            </a:extLst>
          </p:cNvPr>
          <p:cNvSpPr txBox="1"/>
          <p:nvPr/>
        </p:nvSpPr>
        <p:spPr>
          <a:xfrm>
            <a:off x="2097695" y="2422272"/>
            <a:ext cx="3705576" cy="344128"/>
          </a:xfrm>
          <a:prstGeom prst="rect">
            <a:avLst/>
          </a:prstGeom>
          <a:noFill/>
        </p:spPr>
        <p:txBody>
          <a:bodyPr wrap="square" lIns="0" tIns="18000" rIns="0" bIns="18000">
            <a:spAutoFit/>
          </a:bodyPr>
          <a:lstStyle/>
          <a:p>
            <a:pPr defTabSz="304815" eaLnBrk="1" fontAlgn="auto" hangingPunct="1">
              <a:spcBef>
                <a:spcPts val="0"/>
              </a:spcBef>
              <a:spcAft>
                <a:spcPts val="0"/>
              </a:spcAft>
            </a:pPr>
            <a:r>
              <a:rPr lang="ja-JP" altLang="en-US" sz="2000" b="1" dirty="0">
                <a:solidFill>
                  <a:srgbClr val="000000"/>
                </a:solidFill>
                <a:latin typeface="+mn-ea"/>
                <a:ea typeface="+mn-ea"/>
              </a:rPr>
              <a:t>薬物療法　糖尿病</a:t>
            </a:r>
            <a:endParaRPr lang="en-US" altLang="ja-JP" sz="2000" b="1" baseline="30000" dirty="0">
              <a:solidFill>
                <a:srgbClr val="000000"/>
              </a:solidFill>
              <a:latin typeface="+mn-ea"/>
              <a:ea typeface="+mn-ea"/>
            </a:endParaRPr>
          </a:p>
        </p:txBody>
      </p:sp>
      <p:grpSp>
        <p:nvGrpSpPr>
          <p:cNvPr id="9" name="グループ化 8">
            <a:extLst>
              <a:ext uri="{FF2B5EF4-FFF2-40B4-BE49-F238E27FC236}">
                <a16:creationId xmlns:a16="http://schemas.microsoft.com/office/drawing/2014/main" id="{27763865-23E1-995E-CC11-D788DA13EB6B}"/>
              </a:ext>
            </a:extLst>
          </p:cNvPr>
          <p:cNvGrpSpPr>
            <a:grpSpLocks noChangeAspect="1"/>
          </p:cNvGrpSpPr>
          <p:nvPr/>
        </p:nvGrpSpPr>
        <p:grpSpPr>
          <a:xfrm>
            <a:off x="966028" y="4586942"/>
            <a:ext cx="900165" cy="900000"/>
            <a:chOff x="4148135" y="1796978"/>
            <a:chExt cx="1300480" cy="1300248"/>
          </a:xfrm>
        </p:grpSpPr>
        <p:sp>
          <p:nvSpPr>
            <p:cNvPr id="10" name="Freeform: Shape 33">
              <a:extLst>
                <a:ext uri="{FF2B5EF4-FFF2-40B4-BE49-F238E27FC236}">
                  <a16:creationId xmlns:a16="http://schemas.microsoft.com/office/drawing/2014/main" id="{73F4DC8A-82C8-8D87-7971-3E4672C39F49}"/>
                </a:ext>
              </a:extLst>
            </p:cNvPr>
            <p:cNvSpPr>
              <a:spLocks noChangeAspect="1"/>
            </p:cNvSpPr>
            <p:nvPr/>
          </p:nvSpPr>
          <p:spPr>
            <a:xfrm>
              <a:off x="4148135" y="1796978"/>
              <a:ext cx="1300480" cy="1300248"/>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a:solidFill>
              <a:schemeClr val="bg1"/>
            </a:solidFill>
            <a:ln>
              <a:solidFill>
                <a:srgbClr val="BEBEBE"/>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4737" tIns="294741" rIns="294738" bIns="294740" numCol="1" spcCol="1270" anchor="ctr" anchorCtr="0">
              <a:noAutofit/>
            </a:bodyPr>
            <a:lstStyle/>
            <a:p>
              <a:pPr marL="0" lvl="0" indent="0" algn="ctr" defTabSz="1644650">
                <a:lnSpc>
                  <a:spcPct val="90000"/>
                </a:lnSpc>
                <a:spcBef>
                  <a:spcPct val="0"/>
                </a:spcBef>
                <a:spcAft>
                  <a:spcPct val="35000"/>
                </a:spcAft>
                <a:buNone/>
              </a:pPr>
              <a:endParaRPr lang="en-GB" sz="1100" kern="1200" dirty="0"/>
            </a:p>
          </p:txBody>
        </p:sp>
        <p:grpSp>
          <p:nvGrpSpPr>
            <p:cNvPr id="13" name="Group 110">
              <a:extLst>
                <a:ext uri="{FF2B5EF4-FFF2-40B4-BE49-F238E27FC236}">
                  <a16:creationId xmlns:a16="http://schemas.microsoft.com/office/drawing/2014/main" id="{B6D6AC5D-7C9C-0176-FCD2-B340B793F4F3}"/>
                </a:ext>
              </a:extLst>
            </p:cNvPr>
            <p:cNvGrpSpPr/>
            <p:nvPr/>
          </p:nvGrpSpPr>
          <p:grpSpPr>
            <a:xfrm>
              <a:off x="4428022" y="2013180"/>
              <a:ext cx="740708" cy="867846"/>
              <a:chOff x="4853207" y="2070646"/>
              <a:chExt cx="694477" cy="813679"/>
            </a:xfrm>
          </p:grpSpPr>
          <p:grpSp>
            <p:nvGrpSpPr>
              <p:cNvPr id="14" name="Group 81">
                <a:extLst>
                  <a:ext uri="{FF2B5EF4-FFF2-40B4-BE49-F238E27FC236}">
                    <a16:creationId xmlns:a16="http://schemas.microsoft.com/office/drawing/2014/main" id="{B941B222-C1FE-D5F2-04ED-BB3554496FE8}"/>
                  </a:ext>
                </a:extLst>
              </p:cNvPr>
              <p:cNvGrpSpPr/>
              <p:nvPr/>
            </p:nvGrpSpPr>
            <p:grpSpPr>
              <a:xfrm>
                <a:off x="4853207" y="2070646"/>
                <a:ext cx="622794" cy="752912"/>
                <a:chOff x="6914963" y="3198389"/>
                <a:chExt cx="543756" cy="657363"/>
              </a:xfrm>
            </p:grpSpPr>
            <p:grpSp>
              <p:nvGrpSpPr>
                <p:cNvPr id="21" name="Group 82">
                  <a:extLst>
                    <a:ext uri="{FF2B5EF4-FFF2-40B4-BE49-F238E27FC236}">
                      <a16:creationId xmlns:a16="http://schemas.microsoft.com/office/drawing/2014/main" id="{70773C78-0C59-71D0-F301-AC51D091EE95}"/>
                    </a:ext>
                  </a:extLst>
                </p:cNvPr>
                <p:cNvGrpSpPr/>
                <p:nvPr/>
              </p:nvGrpSpPr>
              <p:grpSpPr>
                <a:xfrm>
                  <a:off x="6914963" y="3198389"/>
                  <a:ext cx="543756" cy="657363"/>
                  <a:chOff x="1868210" y="1506458"/>
                  <a:chExt cx="3462894" cy="4186396"/>
                </a:xfrm>
              </p:grpSpPr>
              <p:sp>
                <p:nvSpPr>
                  <p:cNvPr id="23" name="Freeform: Shape 84">
                    <a:extLst>
                      <a:ext uri="{FF2B5EF4-FFF2-40B4-BE49-F238E27FC236}">
                        <a16:creationId xmlns:a16="http://schemas.microsoft.com/office/drawing/2014/main" id="{0ACAC332-73CF-EC71-D077-293B909E244A}"/>
                      </a:ext>
                    </a:extLst>
                  </p:cNvPr>
                  <p:cNvSpPr/>
                  <p:nvPr/>
                </p:nvSpPr>
                <p:spPr>
                  <a:xfrm>
                    <a:off x="1868210" y="1506458"/>
                    <a:ext cx="3462894" cy="4186396"/>
                  </a:xfrm>
                  <a:custGeom>
                    <a:avLst/>
                    <a:gdLst>
                      <a:gd name="connsiteX0" fmla="*/ 455066 w 910851"/>
                      <a:gd name="connsiteY0" fmla="*/ -27 h 1101156"/>
                      <a:gd name="connsiteX1" fmla="*/ 133668 w 910851"/>
                      <a:gd name="connsiteY1" fmla="*/ 323370 h 1101156"/>
                      <a:gd name="connsiteX2" fmla="*/ 133061 w 910851"/>
                      <a:gd name="connsiteY2" fmla="*/ 967438 h 1101156"/>
                      <a:gd name="connsiteX3" fmla="*/ 777131 w 910851"/>
                      <a:gd name="connsiteY3" fmla="*/ 968038 h 1101156"/>
                      <a:gd name="connsiteX4" fmla="*/ 777738 w 910851"/>
                      <a:gd name="connsiteY4" fmla="*/ 323977 h 1101156"/>
                      <a:gd name="connsiteX5" fmla="*/ 777131 w 910851"/>
                      <a:gd name="connsiteY5" fmla="*/ 323370 h 1101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851" h="1101156">
                        <a:moveTo>
                          <a:pt x="455066" y="-27"/>
                        </a:moveTo>
                        <a:lnTo>
                          <a:pt x="133668" y="323370"/>
                        </a:lnTo>
                        <a:cubicBezTo>
                          <a:pt x="-44354" y="501059"/>
                          <a:pt x="-44628" y="789416"/>
                          <a:pt x="133061" y="967438"/>
                        </a:cubicBezTo>
                        <a:cubicBezTo>
                          <a:pt x="310750" y="1145460"/>
                          <a:pt x="599109" y="1145726"/>
                          <a:pt x="777131" y="968038"/>
                        </a:cubicBezTo>
                        <a:cubicBezTo>
                          <a:pt x="955154" y="790356"/>
                          <a:pt x="955420" y="501999"/>
                          <a:pt x="777738" y="323977"/>
                        </a:cubicBezTo>
                        <a:cubicBezTo>
                          <a:pt x="777538" y="323770"/>
                          <a:pt x="777331" y="323570"/>
                          <a:pt x="777131" y="323370"/>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pic>
                <p:nvPicPr>
                  <p:cNvPr id="24" name="Graphic 85">
                    <a:extLst>
                      <a:ext uri="{FF2B5EF4-FFF2-40B4-BE49-F238E27FC236}">
                        <a16:creationId xmlns:a16="http://schemas.microsoft.com/office/drawing/2014/main" id="{E5698F8D-65AB-2341-ED27-59A52C01FBF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91649" y="3519454"/>
                    <a:ext cx="1016014" cy="712992"/>
                  </a:xfrm>
                  <a:prstGeom prst="rect">
                    <a:avLst/>
                  </a:prstGeom>
                </p:spPr>
              </p:pic>
            </p:grpSp>
            <p:pic>
              <p:nvPicPr>
                <p:cNvPr id="22" name="Graphic 1" descr="Arrow: Straight with solid fill">
                  <a:extLst>
                    <a:ext uri="{FF2B5EF4-FFF2-40B4-BE49-F238E27FC236}">
                      <a16:creationId xmlns:a16="http://schemas.microsoft.com/office/drawing/2014/main" id="{A5C462FC-25D4-78EE-6A39-6A1AA8486AD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6200000">
                  <a:off x="7080612" y="3252794"/>
                  <a:ext cx="212461" cy="196994"/>
                </a:xfrm>
                <a:prstGeom prst="rect">
                  <a:avLst/>
                </a:prstGeom>
              </p:spPr>
            </p:pic>
          </p:grpSp>
          <p:grpSp>
            <p:nvGrpSpPr>
              <p:cNvPr id="15" name="Group 96">
                <a:extLst>
                  <a:ext uri="{FF2B5EF4-FFF2-40B4-BE49-F238E27FC236}">
                    <a16:creationId xmlns:a16="http://schemas.microsoft.com/office/drawing/2014/main" id="{47917506-0055-F316-324F-50DAE97E45CB}"/>
                  </a:ext>
                </a:extLst>
              </p:cNvPr>
              <p:cNvGrpSpPr/>
              <p:nvPr/>
            </p:nvGrpSpPr>
            <p:grpSpPr>
              <a:xfrm>
                <a:off x="5255968" y="2592609"/>
                <a:ext cx="291716" cy="291716"/>
                <a:chOff x="1658431" y="3689055"/>
                <a:chExt cx="1834189" cy="1834186"/>
              </a:xfrm>
            </p:grpSpPr>
            <p:sp>
              <p:nvSpPr>
                <p:cNvPr id="16" name="Freeform: Shape 91">
                  <a:extLst>
                    <a:ext uri="{FF2B5EF4-FFF2-40B4-BE49-F238E27FC236}">
                      <a16:creationId xmlns:a16="http://schemas.microsoft.com/office/drawing/2014/main" id="{7C92B826-6E8E-030B-C290-04A6089B13FE}"/>
                    </a:ext>
                  </a:extLst>
                </p:cNvPr>
                <p:cNvSpPr/>
                <p:nvPr/>
              </p:nvSpPr>
              <p:spPr>
                <a:xfrm>
                  <a:off x="1658431" y="3689055"/>
                  <a:ext cx="1834189" cy="1834186"/>
                </a:xfrm>
                <a:custGeom>
                  <a:avLst/>
                  <a:gdLst>
                    <a:gd name="connsiteX0" fmla="*/ 1834190 w 1834189"/>
                    <a:gd name="connsiteY0" fmla="*/ 917093 h 1834186"/>
                    <a:gd name="connsiteX1" fmla="*/ 917095 w 1834189"/>
                    <a:gd name="connsiteY1" fmla="*/ 1834186 h 1834186"/>
                    <a:gd name="connsiteX2" fmla="*/ 0 w 1834189"/>
                    <a:gd name="connsiteY2" fmla="*/ 917093 h 1834186"/>
                    <a:gd name="connsiteX3" fmla="*/ 917095 w 1834189"/>
                    <a:gd name="connsiteY3" fmla="*/ 0 h 1834186"/>
                    <a:gd name="connsiteX4" fmla="*/ 1834190 w 1834189"/>
                    <a:gd name="connsiteY4" fmla="*/ 917093 h 1834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189" h="1834186">
                      <a:moveTo>
                        <a:pt x="1834190" y="917093"/>
                      </a:moveTo>
                      <a:cubicBezTo>
                        <a:pt x="1834190" y="1423590"/>
                        <a:pt x="1423592" y="1834186"/>
                        <a:pt x="917095" y="1834186"/>
                      </a:cubicBezTo>
                      <a:cubicBezTo>
                        <a:pt x="410597" y="1834186"/>
                        <a:pt x="0" y="1423590"/>
                        <a:pt x="0" y="917093"/>
                      </a:cubicBezTo>
                      <a:cubicBezTo>
                        <a:pt x="0" y="410596"/>
                        <a:pt x="410597" y="0"/>
                        <a:pt x="917095" y="0"/>
                      </a:cubicBezTo>
                      <a:cubicBezTo>
                        <a:pt x="1423593" y="0"/>
                        <a:pt x="1834190" y="410596"/>
                        <a:pt x="1834190" y="917093"/>
                      </a:cubicBezTo>
                      <a:close/>
                    </a:path>
                  </a:pathLst>
                </a:custGeom>
                <a:solidFill>
                  <a:srgbClr val="B90066"/>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17" name="Freeform: Shape 92">
                  <a:extLst>
                    <a:ext uri="{FF2B5EF4-FFF2-40B4-BE49-F238E27FC236}">
                      <a16:creationId xmlns:a16="http://schemas.microsoft.com/office/drawing/2014/main" id="{A39056BC-4F82-887D-8A1C-7B81BB942201}"/>
                    </a:ext>
                  </a:extLst>
                </p:cNvPr>
                <p:cNvSpPr/>
                <p:nvPr/>
              </p:nvSpPr>
              <p:spPr>
                <a:xfrm>
                  <a:off x="2529121" y="4307360"/>
                  <a:ext cx="684518" cy="683752"/>
                </a:xfrm>
                <a:custGeom>
                  <a:avLst/>
                  <a:gdLst>
                    <a:gd name="connsiteX0" fmla="*/ 412489 w 684518"/>
                    <a:gd name="connsiteY0" fmla="*/ 683721 h 683752"/>
                    <a:gd name="connsiteX1" fmla="*/ 220313 w 684518"/>
                    <a:gd name="connsiteY1" fmla="*/ 604661 h 683752"/>
                    <a:gd name="connsiteX2" fmla="*/ 9892 w 684518"/>
                    <a:gd name="connsiteY2" fmla="*/ 394240 h 683752"/>
                    <a:gd name="connsiteX3" fmla="*/ 9892 w 684518"/>
                    <a:gd name="connsiteY3" fmla="*/ 346196 h 683752"/>
                    <a:gd name="connsiteX4" fmla="*/ 346201 w 684518"/>
                    <a:gd name="connsiteY4" fmla="*/ 9888 h 683752"/>
                    <a:gd name="connsiteX5" fmla="*/ 394245 w 684518"/>
                    <a:gd name="connsiteY5" fmla="*/ 9888 h 683752"/>
                    <a:gd name="connsiteX6" fmla="*/ 604666 w 684518"/>
                    <a:gd name="connsiteY6" fmla="*/ 220309 h 683752"/>
                    <a:gd name="connsiteX7" fmla="*/ 604666 w 684518"/>
                    <a:gd name="connsiteY7" fmla="*/ 220309 h 683752"/>
                    <a:gd name="connsiteX8" fmla="*/ 605438 w 684518"/>
                    <a:gd name="connsiteY8" fmla="*/ 603895 h 683752"/>
                    <a:gd name="connsiteX9" fmla="*/ 412489 w 684518"/>
                    <a:gd name="connsiteY9" fmla="*/ 683721 h 683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518" h="683752">
                      <a:moveTo>
                        <a:pt x="412489" y="683721"/>
                      </a:moveTo>
                      <a:cubicBezTo>
                        <a:pt x="340435" y="684128"/>
                        <a:pt x="271221" y="655655"/>
                        <a:pt x="220313" y="604661"/>
                      </a:cubicBezTo>
                      <a:lnTo>
                        <a:pt x="9892" y="394240"/>
                      </a:lnTo>
                      <a:cubicBezTo>
                        <a:pt x="-3329" y="380952"/>
                        <a:pt x="-3329" y="359484"/>
                        <a:pt x="9892" y="346196"/>
                      </a:cubicBezTo>
                      <a:lnTo>
                        <a:pt x="346201" y="9888"/>
                      </a:lnTo>
                      <a:cubicBezTo>
                        <a:pt x="359489" y="-3333"/>
                        <a:pt x="380956" y="-3333"/>
                        <a:pt x="394245" y="9888"/>
                      </a:cubicBezTo>
                      <a:lnTo>
                        <a:pt x="604666" y="220309"/>
                      </a:lnTo>
                      <a:lnTo>
                        <a:pt x="604666" y="220309"/>
                      </a:lnTo>
                      <a:cubicBezTo>
                        <a:pt x="710801" y="326018"/>
                        <a:pt x="711147" y="497754"/>
                        <a:pt x="605438" y="603895"/>
                      </a:cubicBezTo>
                      <a:cubicBezTo>
                        <a:pt x="554347" y="655186"/>
                        <a:pt x="484878" y="683927"/>
                        <a:pt x="412489" y="683721"/>
                      </a:cubicBezTo>
                      <a:close/>
                    </a:path>
                  </a:pathLst>
                </a:custGeom>
                <a:solidFill>
                  <a:srgbClr val="FFFFFF"/>
                </a:solid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18" name="Freeform: Shape 93">
                  <a:extLst>
                    <a:ext uri="{FF2B5EF4-FFF2-40B4-BE49-F238E27FC236}">
                      <a16:creationId xmlns:a16="http://schemas.microsoft.com/office/drawing/2014/main" id="{6721128A-C0AB-7A21-C988-9DCFD0FAC857}"/>
                    </a:ext>
                  </a:extLst>
                </p:cNvPr>
                <p:cNvSpPr/>
                <p:nvPr/>
              </p:nvSpPr>
              <p:spPr>
                <a:xfrm>
                  <a:off x="2243368" y="4021608"/>
                  <a:ext cx="703624" cy="703744"/>
                </a:xfrm>
                <a:custGeom>
                  <a:avLst/>
                  <a:gdLst>
                    <a:gd name="connsiteX0" fmla="*/ 305375 w 703624"/>
                    <a:gd name="connsiteY0" fmla="*/ 703711 h 703744"/>
                    <a:gd name="connsiteX1" fmla="*/ 281657 w 703624"/>
                    <a:gd name="connsiteY1" fmla="*/ 693981 h 703744"/>
                    <a:gd name="connsiteX2" fmla="*/ 85224 w 703624"/>
                    <a:gd name="connsiteY2" fmla="*/ 497547 h 703744"/>
                    <a:gd name="connsiteX3" fmla="*/ 85224 w 703624"/>
                    <a:gd name="connsiteY3" fmla="*/ 85220 h 703744"/>
                    <a:gd name="connsiteX4" fmla="*/ 497552 w 703624"/>
                    <a:gd name="connsiteY4" fmla="*/ 85220 h 703744"/>
                    <a:gd name="connsiteX5" fmla="*/ 693985 w 703624"/>
                    <a:gd name="connsiteY5" fmla="*/ 281653 h 703744"/>
                    <a:gd name="connsiteX6" fmla="*/ 693985 w 703624"/>
                    <a:gd name="connsiteY6" fmla="*/ 329089 h 703744"/>
                    <a:gd name="connsiteX7" fmla="*/ 329093 w 703624"/>
                    <a:gd name="connsiteY7" fmla="*/ 693981 h 703744"/>
                    <a:gd name="connsiteX8" fmla="*/ 305375 w 703624"/>
                    <a:gd name="connsiteY8" fmla="*/ 703711 h 703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24" h="703744">
                      <a:moveTo>
                        <a:pt x="305375" y="703711"/>
                      </a:moveTo>
                      <a:cubicBezTo>
                        <a:pt x="296478" y="703814"/>
                        <a:pt x="287921" y="700305"/>
                        <a:pt x="281657" y="693981"/>
                      </a:cubicBezTo>
                      <a:lnTo>
                        <a:pt x="85224" y="497547"/>
                      </a:lnTo>
                      <a:cubicBezTo>
                        <a:pt x="-28440" y="383604"/>
                        <a:pt x="-28440" y="199163"/>
                        <a:pt x="85224" y="85220"/>
                      </a:cubicBezTo>
                      <a:cubicBezTo>
                        <a:pt x="199167" y="-28444"/>
                        <a:pt x="383608" y="-28444"/>
                        <a:pt x="497552" y="85220"/>
                      </a:cubicBezTo>
                      <a:lnTo>
                        <a:pt x="693985" y="281653"/>
                      </a:lnTo>
                      <a:cubicBezTo>
                        <a:pt x="706805" y="294868"/>
                        <a:pt x="706805" y="315874"/>
                        <a:pt x="693985" y="329089"/>
                      </a:cubicBezTo>
                      <a:lnTo>
                        <a:pt x="329093" y="693981"/>
                      </a:lnTo>
                      <a:cubicBezTo>
                        <a:pt x="322872" y="700366"/>
                        <a:pt x="314285" y="703887"/>
                        <a:pt x="305375" y="703711"/>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19" name="Freeform: Shape 94">
                  <a:extLst>
                    <a:ext uri="{FF2B5EF4-FFF2-40B4-BE49-F238E27FC236}">
                      <a16:creationId xmlns:a16="http://schemas.microsoft.com/office/drawing/2014/main" id="{B05E7700-2154-CDA3-1DBC-2B344D95B79A}"/>
                    </a:ext>
                  </a:extLst>
                </p:cNvPr>
                <p:cNvSpPr/>
                <p:nvPr/>
              </p:nvSpPr>
              <p:spPr>
                <a:xfrm>
                  <a:off x="1938680" y="4506467"/>
                  <a:ext cx="684069" cy="683508"/>
                </a:xfrm>
                <a:custGeom>
                  <a:avLst/>
                  <a:gdLst>
                    <a:gd name="connsiteX0" fmla="*/ 394777 w 684069"/>
                    <a:gd name="connsiteY0" fmla="*/ 683479 h 683508"/>
                    <a:gd name="connsiteX1" fmla="*/ -24 w 684069"/>
                    <a:gd name="connsiteY1" fmla="*/ 288898 h 683508"/>
                    <a:gd name="connsiteX2" fmla="*/ 115635 w 684069"/>
                    <a:gd name="connsiteY2" fmla="*/ 9646 h 683508"/>
                    <a:gd name="connsiteX3" fmla="*/ 163679 w 684069"/>
                    <a:gd name="connsiteY3" fmla="*/ 9646 h 683508"/>
                    <a:gd name="connsiteX4" fmla="*/ 673919 w 684069"/>
                    <a:gd name="connsiteY4" fmla="*/ 520494 h 683508"/>
                    <a:gd name="connsiteX5" fmla="*/ 674922 w 684069"/>
                    <a:gd name="connsiteY5" fmla="*/ 566927 h 683508"/>
                    <a:gd name="connsiteX6" fmla="*/ 673919 w 684069"/>
                    <a:gd name="connsiteY6" fmla="*/ 567930 h 683508"/>
                    <a:gd name="connsiteX7" fmla="*/ 394777 w 684069"/>
                    <a:gd name="connsiteY7" fmla="*/ 683479 h 683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069" h="683508">
                      <a:moveTo>
                        <a:pt x="394777" y="683479"/>
                      </a:moveTo>
                      <a:cubicBezTo>
                        <a:pt x="176796" y="683540"/>
                        <a:pt x="37" y="506878"/>
                        <a:pt x="-24" y="288898"/>
                      </a:cubicBezTo>
                      <a:cubicBezTo>
                        <a:pt x="-48" y="184156"/>
                        <a:pt x="41555" y="83695"/>
                        <a:pt x="115635" y="9646"/>
                      </a:cubicBezTo>
                      <a:cubicBezTo>
                        <a:pt x="129050" y="-3252"/>
                        <a:pt x="150263" y="-3252"/>
                        <a:pt x="163679" y="9646"/>
                      </a:cubicBezTo>
                      <a:lnTo>
                        <a:pt x="673919" y="520494"/>
                      </a:lnTo>
                      <a:cubicBezTo>
                        <a:pt x="687019" y="533040"/>
                        <a:pt x="687469" y="553827"/>
                        <a:pt x="674922" y="566927"/>
                      </a:cubicBezTo>
                      <a:cubicBezTo>
                        <a:pt x="674594" y="567268"/>
                        <a:pt x="674260" y="567602"/>
                        <a:pt x="673919" y="567930"/>
                      </a:cubicBezTo>
                      <a:cubicBezTo>
                        <a:pt x="600029" y="642173"/>
                        <a:pt x="499519" y="683777"/>
                        <a:pt x="394777" y="683479"/>
                      </a:cubicBezTo>
                      <a:close/>
                    </a:path>
                  </a:pathLst>
                </a:custGeom>
                <a:solidFill>
                  <a:srgbClr val="FFFFFF"/>
                </a:solid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20" name="Freeform: Shape 95">
                  <a:extLst>
                    <a:ext uri="{FF2B5EF4-FFF2-40B4-BE49-F238E27FC236}">
                      <a16:creationId xmlns:a16="http://schemas.microsoft.com/office/drawing/2014/main" id="{BF277238-0D50-CC99-CE57-4528425A590F}"/>
                    </a:ext>
                  </a:extLst>
                </p:cNvPr>
                <p:cNvSpPr/>
                <p:nvPr/>
              </p:nvSpPr>
              <p:spPr>
                <a:xfrm>
                  <a:off x="2044423" y="4400485"/>
                  <a:ext cx="683606" cy="684279"/>
                </a:xfrm>
                <a:custGeom>
                  <a:avLst/>
                  <a:gdLst>
                    <a:gd name="connsiteX0" fmla="*/ 544458 w 683606"/>
                    <a:gd name="connsiteY0" fmla="*/ 684252 h 684279"/>
                    <a:gd name="connsiteX1" fmla="*/ 520132 w 683606"/>
                    <a:gd name="connsiteY1" fmla="*/ 673913 h 684279"/>
                    <a:gd name="connsiteX2" fmla="*/ 9892 w 683606"/>
                    <a:gd name="connsiteY2" fmla="*/ 163673 h 684279"/>
                    <a:gd name="connsiteX3" fmla="*/ 9892 w 683606"/>
                    <a:gd name="connsiteY3" fmla="*/ 115629 h 684279"/>
                    <a:gd name="connsiteX4" fmla="*/ 568067 w 683606"/>
                    <a:gd name="connsiteY4" fmla="*/ 115520 h 684279"/>
                    <a:gd name="connsiteX5" fmla="*/ 568176 w 683606"/>
                    <a:gd name="connsiteY5" fmla="*/ 115629 h 684279"/>
                    <a:gd name="connsiteX6" fmla="*/ 568176 w 683606"/>
                    <a:gd name="connsiteY6" fmla="*/ 115629 h 684279"/>
                    <a:gd name="connsiteX7" fmla="*/ 568176 w 683606"/>
                    <a:gd name="connsiteY7" fmla="*/ 673913 h 684279"/>
                    <a:gd name="connsiteX8" fmla="*/ 544458 w 683606"/>
                    <a:gd name="connsiteY8" fmla="*/ 684252 h 68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606" h="684279">
                      <a:moveTo>
                        <a:pt x="544458" y="684252"/>
                      </a:moveTo>
                      <a:cubicBezTo>
                        <a:pt x="535287" y="684221"/>
                        <a:pt x="526518" y="680493"/>
                        <a:pt x="520132" y="673913"/>
                      </a:cubicBezTo>
                      <a:lnTo>
                        <a:pt x="9892" y="163673"/>
                      </a:lnTo>
                      <a:cubicBezTo>
                        <a:pt x="-3329" y="150385"/>
                        <a:pt x="-3329" y="128918"/>
                        <a:pt x="9892" y="115629"/>
                      </a:cubicBezTo>
                      <a:cubicBezTo>
                        <a:pt x="163998" y="-38537"/>
                        <a:pt x="413906" y="-38586"/>
                        <a:pt x="568067" y="115520"/>
                      </a:cubicBezTo>
                      <a:cubicBezTo>
                        <a:pt x="568103" y="115556"/>
                        <a:pt x="568140" y="115593"/>
                        <a:pt x="568176" y="115629"/>
                      </a:cubicBezTo>
                      <a:lnTo>
                        <a:pt x="568176" y="115629"/>
                      </a:lnTo>
                      <a:cubicBezTo>
                        <a:pt x="722051" y="269917"/>
                        <a:pt x="722051" y="519625"/>
                        <a:pt x="568176" y="673913"/>
                      </a:cubicBezTo>
                      <a:cubicBezTo>
                        <a:pt x="561937" y="680347"/>
                        <a:pt x="553416" y="684057"/>
                        <a:pt x="544458" y="684252"/>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grpSp>
      <p:sp>
        <p:nvSpPr>
          <p:cNvPr id="40" name="正方形/長方形 39">
            <a:extLst>
              <a:ext uri="{FF2B5EF4-FFF2-40B4-BE49-F238E27FC236}">
                <a16:creationId xmlns:a16="http://schemas.microsoft.com/office/drawing/2014/main" id="{90D3A5FC-4783-539D-D0FD-60844FCAD842}"/>
              </a:ext>
            </a:extLst>
          </p:cNvPr>
          <p:cNvSpPr/>
          <p:nvPr/>
        </p:nvSpPr>
        <p:spPr>
          <a:xfrm>
            <a:off x="883344" y="5522690"/>
            <a:ext cx="10612966" cy="5847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spAutoFit/>
          </a:bodyPr>
          <a:lstStyle/>
          <a:p>
            <a:pPr defTabSz="304815" eaLnBrk="1" fontAlgn="auto" hangingPunct="1">
              <a:spcBef>
                <a:spcPts val="0"/>
              </a:spcBef>
              <a:spcAft>
                <a:spcPts val="2400"/>
              </a:spcAft>
            </a:pPr>
            <a:r>
              <a:rPr lang="ja-JP" altLang="en-US" sz="1600" dirty="0">
                <a:solidFill>
                  <a:srgbClr val="000000"/>
                </a:solidFill>
                <a:latin typeface="+mn-ea"/>
              </a:rPr>
              <a:t>フィブラート系薬剤を中心として、スタチン系薬剤、イコサペント酸エチル（</a:t>
            </a:r>
            <a:r>
              <a:rPr lang="en-US" altLang="ja-JP" sz="1600" dirty="0">
                <a:solidFill>
                  <a:srgbClr val="000000"/>
                </a:solidFill>
                <a:latin typeface="+mn-ea"/>
              </a:rPr>
              <a:t>EPA</a:t>
            </a:r>
            <a:r>
              <a:rPr lang="ja-JP" altLang="en-US" sz="1600" dirty="0">
                <a:solidFill>
                  <a:srgbClr val="000000"/>
                </a:solidFill>
                <a:latin typeface="+mn-ea"/>
              </a:rPr>
              <a:t>）、小腸コレステロールトランスポーター阻害薬等が使用されるが、良好なコントロールを得られないことが多い。</a:t>
            </a:r>
            <a:endParaRPr lang="en-US" altLang="ja-JP" sz="1600" dirty="0">
              <a:solidFill>
                <a:srgbClr val="000000"/>
              </a:solidFill>
              <a:latin typeface="+mn-ea"/>
            </a:endParaRPr>
          </a:p>
        </p:txBody>
      </p:sp>
      <p:sp>
        <p:nvSpPr>
          <p:cNvPr id="41" name="テキスト ボックス 40">
            <a:extLst>
              <a:ext uri="{FF2B5EF4-FFF2-40B4-BE49-F238E27FC236}">
                <a16:creationId xmlns:a16="http://schemas.microsoft.com/office/drawing/2014/main" id="{1E37BFAE-737F-F546-9DE6-6AE6A10BBECB}"/>
              </a:ext>
            </a:extLst>
          </p:cNvPr>
          <p:cNvSpPr txBox="1"/>
          <p:nvPr/>
        </p:nvSpPr>
        <p:spPr>
          <a:xfrm>
            <a:off x="2097329" y="4856140"/>
            <a:ext cx="3877957" cy="344128"/>
          </a:xfrm>
          <a:prstGeom prst="rect">
            <a:avLst/>
          </a:prstGeom>
          <a:noFill/>
        </p:spPr>
        <p:txBody>
          <a:bodyPr wrap="square" lIns="0" tIns="18000" rIns="0" bIns="18000">
            <a:spAutoFit/>
          </a:bodyPr>
          <a:lstStyle/>
          <a:p>
            <a:pPr defTabSz="304815" eaLnBrk="1" fontAlgn="auto" hangingPunct="1">
              <a:spcBef>
                <a:spcPts val="0"/>
              </a:spcBef>
              <a:spcAft>
                <a:spcPts val="0"/>
              </a:spcAft>
            </a:pPr>
            <a:r>
              <a:rPr lang="ja-JP" altLang="en-US" sz="2000" b="1" dirty="0">
                <a:solidFill>
                  <a:srgbClr val="000000"/>
                </a:solidFill>
                <a:latin typeface="+mn-ea"/>
                <a:ea typeface="+mn-ea"/>
              </a:rPr>
              <a:t>薬物療法　脂質異常症</a:t>
            </a:r>
            <a:endParaRPr lang="en-US" altLang="ja-JP" sz="2000" b="1" baseline="30000" dirty="0">
              <a:solidFill>
                <a:srgbClr val="000000"/>
              </a:solidFill>
              <a:latin typeface="+mn-ea"/>
              <a:ea typeface="+mn-ea"/>
            </a:endParaRPr>
          </a:p>
        </p:txBody>
      </p:sp>
      <p:sp>
        <p:nvSpPr>
          <p:cNvPr id="42" name="テキスト ボックス 41">
            <a:extLst>
              <a:ext uri="{FF2B5EF4-FFF2-40B4-BE49-F238E27FC236}">
                <a16:creationId xmlns:a16="http://schemas.microsoft.com/office/drawing/2014/main" id="{60FDE98B-F096-9E1C-C216-100BD15F2A23}"/>
              </a:ext>
            </a:extLst>
          </p:cNvPr>
          <p:cNvSpPr txBox="1"/>
          <p:nvPr/>
        </p:nvSpPr>
        <p:spPr>
          <a:xfrm>
            <a:off x="8762998" y="6196280"/>
            <a:ext cx="2743201" cy="661720"/>
          </a:xfrm>
          <a:prstGeom prst="rect">
            <a:avLst/>
          </a:prstGeom>
          <a:noFill/>
        </p:spPr>
        <p:txBody>
          <a:bodyPr wrap="square" lIns="0" tIns="0" rIns="0" anchor="b">
            <a:spAutoFit/>
          </a:bodyPr>
          <a:lstStyle/>
          <a:p>
            <a:pPr marL="131763" indent="-131763" algn="l">
              <a:buFont typeface="+mj-lt"/>
              <a:buAutoNum type="arabicPeriod"/>
            </a:pPr>
            <a:r>
              <a:rPr lang="ja-JP" altLang="en-US" sz="800" b="0" i="0" dirty="0">
                <a:solidFill>
                  <a:srgbClr val="212121"/>
                </a:solidFill>
                <a:effectLst/>
                <a:latin typeface="+mn-ea"/>
                <a:ea typeface="+mn-ea"/>
              </a:rPr>
              <a:t>日本内分泌学会雑誌</a:t>
            </a:r>
            <a:r>
              <a:rPr lang="en-US" altLang="ja-JP" sz="800" b="0" i="0" dirty="0">
                <a:solidFill>
                  <a:srgbClr val="212121"/>
                </a:solidFill>
                <a:effectLst/>
                <a:latin typeface="+mn-ea"/>
                <a:ea typeface="+mn-ea"/>
              </a:rPr>
              <a:t>Vol. 94 Suppl. September 2018</a:t>
            </a:r>
          </a:p>
          <a:p>
            <a:pPr marL="131763" indent="-131763" algn="l">
              <a:buFont typeface="+mj-lt"/>
              <a:buAutoNum type="arabicPeriod"/>
            </a:pPr>
            <a:r>
              <a:rPr lang="en-US" altLang="ja-JP" sz="800" b="0" i="0" dirty="0">
                <a:solidFill>
                  <a:srgbClr val="212121"/>
                </a:solidFill>
                <a:effectLst/>
                <a:latin typeface="+mn-ea"/>
                <a:ea typeface="+mn-ea"/>
              </a:rPr>
              <a:t>Owen KR, et al. </a:t>
            </a:r>
            <a:r>
              <a:rPr lang="en-US" altLang="ja-JP" sz="800" b="0" i="0" dirty="0" err="1">
                <a:solidFill>
                  <a:srgbClr val="212121"/>
                </a:solidFill>
                <a:effectLst/>
                <a:latin typeface="+mn-ea"/>
                <a:ea typeface="+mn-ea"/>
              </a:rPr>
              <a:t>Diabet</a:t>
            </a:r>
            <a:r>
              <a:rPr lang="en-US" altLang="ja-JP" sz="800" b="0" i="0" dirty="0">
                <a:solidFill>
                  <a:srgbClr val="212121"/>
                </a:solidFill>
                <a:effectLst/>
                <a:latin typeface="+mn-ea"/>
                <a:ea typeface="+mn-ea"/>
              </a:rPr>
              <a:t> Med. 2003; 20: 823-827.</a:t>
            </a:r>
          </a:p>
          <a:p>
            <a:pPr marL="131763" indent="-131763" algn="l">
              <a:buFont typeface="+mj-lt"/>
              <a:buAutoNum type="arabicPeriod"/>
            </a:pPr>
            <a:r>
              <a:rPr lang="en-US" altLang="ja-JP" sz="800" b="0" i="0" dirty="0" err="1">
                <a:solidFill>
                  <a:srgbClr val="212121"/>
                </a:solidFill>
                <a:effectLst/>
                <a:latin typeface="+mn-ea"/>
                <a:ea typeface="+mn-ea"/>
              </a:rPr>
              <a:t>Lüdtke</a:t>
            </a:r>
            <a:r>
              <a:rPr lang="en-US" altLang="ja-JP" sz="800" b="0" i="0" dirty="0">
                <a:solidFill>
                  <a:srgbClr val="212121"/>
                </a:solidFill>
                <a:effectLst/>
                <a:latin typeface="+mn-ea"/>
                <a:ea typeface="+mn-ea"/>
              </a:rPr>
              <a:t> A, et al. </a:t>
            </a:r>
            <a:r>
              <a:rPr lang="en-US" altLang="ja-JP" sz="800" b="0" i="0" dirty="0" err="1">
                <a:solidFill>
                  <a:srgbClr val="212121"/>
                </a:solidFill>
                <a:effectLst/>
                <a:latin typeface="+mn-ea"/>
                <a:ea typeface="+mn-ea"/>
              </a:rPr>
              <a:t>Diabet</a:t>
            </a:r>
            <a:r>
              <a:rPr lang="en-US" altLang="ja-JP" sz="800" b="0" i="0" dirty="0">
                <a:solidFill>
                  <a:srgbClr val="212121"/>
                </a:solidFill>
                <a:effectLst/>
                <a:latin typeface="+mn-ea"/>
                <a:ea typeface="+mn-ea"/>
              </a:rPr>
              <a:t> Med. 2005; 22: 1611-1613.</a:t>
            </a:r>
          </a:p>
          <a:p>
            <a:pPr marL="131763" indent="-131763" algn="l">
              <a:buFont typeface="+mj-lt"/>
              <a:buAutoNum type="arabicPeriod"/>
            </a:pPr>
            <a:r>
              <a:rPr lang="en-US" altLang="ja-JP" sz="800" b="0" i="0" dirty="0" err="1">
                <a:solidFill>
                  <a:srgbClr val="212121"/>
                </a:solidFill>
                <a:effectLst/>
                <a:latin typeface="+mn-ea"/>
                <a:ea typeface="+mn-ea"/>
              </a:rPr>
              <a:t>Hadigan</a:t>
            </a:r>
            <a:r>
              <a:rPr lang="en-US" altLang="ja-JP" sz="800" b="0" i="0" dirty="0">
                <a:solidFill>
                  <a:srgbClr val="212121"/>
                </a:solidFill>
                <a:effectLst/>
                <a:latin typeface="+mn-ea"/>
                <a:ea typeface="+mn-ea"/>
              </a:rPr>
              <a:t> C, et al. JAMA. 2000; 284: 472-477.</a:t>
            </a:r>
          </a:p>
          <a:p>
            <a:pPr marL="131763" indent="-131763" algn="l">
              <a:buFont typeface="+mj-lt"/>
              <a:buAutoNum type="arabicPeriod"/>
            </a:pPr>
            <a:r>
              <a:rPr lang="en-US" altLang="ja-JP" sz="800" b="0" i="0" dirty="0">
                <a:solidFill>
                  <a:srgbClr val="212121"/>
                </a:solidFill>
                <a:effectLst/>
                <a:latin typeface="+mn-ea"/>
                <a:ea typeface="+mn-ea"/>
              </a:rPr>
              <a:t>Sheth SH, et al. BMC Infect Dis. 2010; 10: 183.</a:t>
            </a:r>
          </a:p>
        </p:txBody>
      </p:sp>
      <p:sp>
        <p:nvSpPr>
          <p:cNvPr id="43" name="テキスト ボックス 42">
            <a:extLst>
              <a:ext uri="{FF2B5EF4-FFF2-40B4-BE49-F238E27FC236}">
                <a16:creationId xmlns:a16="http://schemas.microsoft.com/office/drawing/2014/main" id="{CF4DCFA8-1EB0-7486-F003-B4D69224F655}"/>
              </a:ext>
            </a:extLst>
          </p:cNvPr>
          <p:cNvSpPr txBox="1"/>
          <p:nvPr/>
        </p:nvSpPr>
        <p:spPr>
          <a:xfrm>
            <a:off x="703541" y="6389939"/>
            <a:ext cx="4918334" cy="253916"/>
          </a:xfrm>
          <a:prstGeom prst="rect">
            <a:avLst/>
          </a:prstGeom>
          <a:noFill/>
        </p:spPr>
        <p:txBody>
          <a:bodyPr wrap="none">
            <a:spAutoFit/>
          </a:bodyPr>
          <a:lstStyle/>
          <a:p>
            <a:pPr defTabSz="457200" eaLnBrk="1" fontAlgn="auto" hangingPunct="1">
              <a:spcBef>
                <a:spcPts val="0"/>
              </a:spcBef>
              <a:spcAft>
                <a:spcPts val="0"/>
              </a:spcAft>
            </a:pPr>
            <a:r>
              <a:rPr kumimoji="0" lang="en-US" altLang="ja-JP" sz="1050" dirty="0">
                <a:solidFill>
                  <a:srgbClr val="1B1B1B"/>
                </a:solidFill>
                <a:latin typeface="+mn-ea"/>
                <a:ea typeface="+mn-ea"/>
              </a:rPr>
              <a:t>DPP-4</a:t>
            </a:r>
            <a:r>
              <a:rPr kumimoji="0" lang="ja-JP" altLang="en-US" sz="1050" dirty="0">
                <a:solidFill>
                  <a:srgbClr val="1B1B1B"/>
                </a:solidFill>
                <a:latin typeface="+mn-ea"/>
                <a:ea typeface="+mn-ea"/>
              </a:rPr>
              <a:t>：</a:t>
            </a:r>
            <a:r>
              <a:rPr kumimoji="0" lang="en-US" altLang="ja-JP" sz="1050" dirty="0">
                <a:solidFill>
                  <a:srgbClr val="1B1B1B"/>
                </a:solidFill>
                <a:latin typeface="+mn-ea"/>
                <a:ea typeface="+mn-ea"/>
              </a:rPr>
              <a:t>Dipeptidyl Peptidase-4</a:t>
            </a:r>
            <a:r>
              <a:rPr kumimoji="0" lang="ja-JP" altLang="en-US" sz="1050" dirty="0">
                <a:solidFill>
                  <a:srgbClr val="1B1B1B"/>
                </a:solidFill>
                <a:latin typeface="+mn-ea"/>
                <a:ea typeface="+mn-ea"/>
              </a:rPr>
              <a:t>、</a:t>
            </a:r>
            <a:r>
              <a:rPr kumimoji="0" lang="en-US" altLang="ja-JP" sz="1050" dirty="0">
                <a:solidFill>
                  <a:srgbClr val="1B1B1B"/>
                </a:solidFill>
                <a:latin typeface="+mn-ea"/>
                <a:ea typeface="+mn-ea"/>
              </a:rPr>
              <a:t>SGLT2</a:t>
            </a:r>
            <a:r>
              <a:rPr kumimoji="0" lang="ja-JP" altLang="en-US" sz="1050" dirty="0">
                <a:solidFill>
                  <a:srgbClr val="1B1B1B"/>
                </a:solidFill>
                <a:latin typeface="+mn-ea"/>
                <a:ea typeface="+mn-ea"/>
              </a:rPr>
              <a:t>：</a:t>
            </a:r>
            <a:r>
              <a:rPr kumimoji="0" lang="en-US" altLang="ja-JP" sz="1050" dirty="0">
                <a:solidFill>
                  <a:srgbClr val="1B1B1B"/>
                </a:solidFill>
                <a:latin typeface="+mn-ea"/>
                <a:ea typeface="+mn-ea"/>
              </a:rPr>
              <a:t>sodium-glucose cotransporter-2</a:t>
            </a:r>
          </a:p>
        </p:txBody>
      </p:sp>
    </p:spTree>
    <p:extLst>
      <p:ext uri="{BB962C8B-B14F-4D97-AF65-F5344CB8AC3E}">
        <p14:creationId xmlns:p14="http://schemas.microsoft.com/office/powerpoint/2010/main" val="37750335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1B1E9-EC20-D994-A561-2B2825F8FA0A}"/>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7EEB1236-4B95-7096-5007-9369D966B6DB}"/>
              </a:ext>
            </a:extLst>
          </p:cNvPr>
          <p:cNvSpPr>
            <a:spLocks noGrp="1"/>
          </p:cNvSpPr>
          <p:nvPr>
            <p:ph type="title"/>
          </p:nvPr>
        </p:nvSpPr>
        <p:spPr/>
        <p:txBody>
          <a:bodyPr/>
          <a:lstStyle/>
          <a:p>
            <a:r>
              <a:rPr lang="ja-JP" altLang="en-US" sz="2600" b="1" dirty="0">
                <a:latin typeface="+mj-ea"/>
              </a:rPr>
              <a:t>代謝の主要調節因子としてのレプチン</a:t>
            </a:r>
          </a:p>
        </p:txBody>
      </p:sp>
      <p:sp>
        <p:nvSpPr>
          <p:cNvPr id="3" name="スライド番号プレースホルダー 2">
            <a:extLst>
              <a:ext uri="{FF2B5EF4-FFF2-40B4-BE49-F238E27FC236}">
                <a16:creationId xmlns:a16="http://schemas.microsoft.com/office/drawing/2014/main" id="{4A34724A-1044-A793-205C-5AB3798A2285}"/>
              </a:ext>
            </a:extLst>
          </p:cNvPr>
          <p:cNvSpPr>
            <a:spLocks noGrp="1"/>
          </p:cNvSpPr>
          <p:nvPr>
            <p:ph type="sldNum" sz="quarter" idx="10"/>
          </p:nvPr>
        </p:nvSpPr>
        <p:spPr/>
        <p:txBody>
          <a:bodyPr/>
          <a:lstStyle/>
          <a:p>
            <a:fld id="{3C22E879-25C1-4BAC-8729-693BB4353F20}" type="slidenum">
              <a:rPr kumimoji="1" lang="ja-JP" altLang="en-US" smtClean="0"/>
              <a:t>27</a:t>
            </a:fld>
            <a:endParaRPr kumimoji="1" lang="ja-JP" altLang="en-US"/>
          </a:p>
        </p:txBody>
      </p:sp>
      <p:sp>
        <p:nvSpPr>
          <p:cNvPr id="2" name="テキスト プレースホルダー 3">
            <a:extLst>
              <a:ext uri="{FF2B5EF4-FFF2-40B4-BE49-F238E27FC236}">
                <a16:creationId xmlns:a16="http://schemas.microsoft.com/office/drawing/2014/main" id="{54440554-DFD8-75C9-1F64-75F3F1D9F202}"/>
              </a:ext>
            </a:extLst>
          </p:cNvPr>
          <p:cNvSpPr txBox="1">
            <a:spLocks/>
          </p:cNvSpPr>
          <p:nvPr/>
        </p:nvSpPr>
        <p:spPr>
          <a:xfrm>
            <a:off x="695325" y="916016"/>
            <a:ext cx="10801350" cy="1311128"/>
          </a:xfrm>
          <a:prstGeom prst="rect">
            <a:avLst/>
          </a:prstGeom>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1800" i="0" dirty="0">
                <a:latin typeface="+mn-ea"/>
              </a:rPr>
              <a:t>レプチンは脂肪組織から分泌されるホルモン</a:t>
            </a:r>
            <a:r>
              <a:rPr lang="ja-JP" altLang="en-US" sz="1800" dirty="0">
                <a:latin typeface="+mn-ea"/>
              </a:rPr>
              <a:t>。</a:t>
            </a:r>
            <a:r>
              <a:rPr kumimoji="1" lang="ja-JP" altLang="en-US" sz="1800" i="0" dirty="0">
                <a:latin typeface="+mn-ea"/>
              </a:rPr>
              <a:t>中枢神経系および末梢組織に作用して、エネルギー恒常性、神経内分泌機能、免疫機能、ならびにグルコース、脂質および骨の代謝の調節において重要な役割を担う</a:t>
            </a:r>
            <a:endParaRPr kumimoji="1" lang="en-US" altLang="ja-JP" sz="1800" i="0" dirty="0">
              <a:latin typeface="+mn-ea"/>
            </a:endParaRPr>
          </a:p>
          <a:p>
            <a:pPr>
              <a:buClr>
                <a:srgbClr val="BC136B"/>
              </a:buClr>
              <a:buFont typeface="Wingdings" panose="05000000000000000000" pitchFamily="2" charset="2"/>
              <a:buChar char="l"/>
            </a:pPr>
            <a:r>
              <a:rPr kumimoji="1" lang="ja-JP" altLang="en-US" sz="1800" i="0" dirty="0">
                <a:latin typeface="+mn-ea"/>
              </a:rPr>
              <a:t>血中レプチン濃度は体脂肪量と相関し、エネルギー状態を反映</a:t>
            </a:r>
            <a:endParaRPr kumimoji="1" lang="en-US" altLang="ja-JP" sz="1800" i="0" dirty="0">
              <a:latin typeface="+mn-ea"/>
            </a:endParaRPr>
          </a:p>
          <a:p>
            <a:pPr>
              <a:buClr>
                <a:srgbClr val="BC136B"/>
              </a:buClr>
              <a:buFont typeface="Wingdings" panose="05000000000000000000" pitchFamily="2" charset="2"/>
              <a:buChar char="l"/>
            </a:pPr>
            <a:r>
              <a:rPr kumimoji="1" lang="ja-JP" altLang="en-US" sz="1800" i="0" dirty="0">
                <a:latin typeface="+mn-ea"/>
              </a:rPr>
              <a:t>脂肪萎縮症の病態形成にはレプチン欠乏が関与</a:t>
            </a:r>
          </a:p>
        </p:txBody>
      </p:sp>
      <p:sp>
        <p:nvSpPr>
          <p:cNvPr id="10" name="テキスト ボックス 9">
            <a:extLst>
              <a:ext uri="{FF2B5EF4-FFF2-40B4-BE49-F238E27FC236}">
                <a16:creationId xmlns:a16="http://schemas.microsoft.com/office/drawing/2014/main" id="{42990761-42FE-8F11-895A-E91C150DC033}"/>
              </a:ext>
            </a:extLst>
          </p:cNvPr>
          <p:cNvSpPr txBox="1"/>
          <p:nvPr/>
        </p:nvSpPr>
        <p:spPr>
          <a:xfrm>
            <a:off x="8846049" y="6565612"/>
            <a:ext cx="2654068" cy="292388"/>
          </a:xfrm>
          <a:prstGeom prst="rect">
            <a:avLst/>
          </a:prstGeom>
          <a:noFill/>
        </p:spPr>
        <p:txBody>
          <a:bodyPr wrap="square" lIns="0" tIns="0" rIns="0" anchor="b">
            <a:spAutoFit/>
          </a:bodyPr>
          <a:lstStyle/>
          <a:p>
            <a:pPr marL="131763" indent="-131763" algn="l">
              <a:buFont typeface="+mj-lt"/>
              <a:buAutoNum type="arabicPeriod"/>
            </a:pPr>
            <a:r>
              <a:rPr lang="en-US" altLang="ja-JP" sz="800" b="0" i="0" dirty="0">
                <a:solidFill>
                  <a:srgbClr val="212121"/>
                </a:solidFill>
                <a:effectLst/>
                <a:latin typeface="+mn-ea"/>
                <a:ea typeface="+mn-ea"/>
              </a:rPr>
              <a:t>Park HK, et al. Metabolism. 2015; 64: 24-34.</a:t>
            </a:r>
          </a:p>
          <a:p>
            <a:pPr marL="131763" indent="-131763" algn="l">
              <a:buFont typeface="+mj-lt"/>
              <a:buAutoNum type="arabicPeriod"/>
            </a:pPr>
            <a:r>
              <a:rPr lang="ja-JP" altLang="en-US" sz="800" b="0" i="0" dirty="0">
                <a:solidFill>
                  <a:srgbClr val="212121"/>
                </a:solidFill>
                <a:effectLst/>
                <a:latin typeface="+mn-ea"/>
                <a:ea typeface="+mn-ea"/>
              </a:rPr>
              <a:t>日本内分泌学会雑誌</a:t>
            </a:r>
            <a:r>
              <a:rPr lang="en-US" altLang="ja-JP" sz="800" b="0" i="0" dirty="0">
                <a:solidFill>
                  <a:srgbClr val="212121"/>
                </a:solidFill>
                <a:effectLst/>
                <a:latin typeface="+mn-ea"/>
                <a:ea typeface="+mn-ea"/>
              </a:rPr>
              <a:t>Vol. 94 Suppl. September 2018</a:t>
            </a:r>
          </a:p>
        </p:txBody>
      </p:sp>
      <p:sp>
        <p:nvSpPr>
          <p:cNvPr id="27" name="四角形: 角を丸くする 26">
            <a:extLst>
              <a:ext uri="{FF2B5EF4-FFF2-40B4-BE49-F238E27FC236}">
                <a16:creationId xmlns:a16="http://schemas.microsoft.com/office/drawing/2014/main" id="{88E067AA-CD84-5391-F970-2FA5BC811E0C}"/>
              </a:ext>
            </a:extLst>
          </p:cNvPr>
          <p:cNvSpPr/>
          <p:nvPr/>
        </p:nvSpPr>
        <p:spPr>
          <a:xfrm>
            <a:off x="1580578" y="5418347"/>
            <a:ext cx="2275120" cy="516945"/>
          </a:xfrm>
          <a:prstGeom prst="roundRect">
            <a:avLst/>
          </a:prstGeom>
          <a:solidFill>
            <a:srgbClr val="D0CFD0"/>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36000" tIns="18000" rIns="0" bIns="18000" rtlCol="0" anchor="ctr">
            <a:spAutoFit/>
          </a:bodyPr>
          <a:lstStyle/>
          <a:p>
            <a:r>
              <a:rPr lang="ja-JP" altLang="en-US" sz="1400" b="0" i="0" dirty="0">
                <a:solidFill>
                  <a:srgbClr val="1B1B1B"/>
                </a:solidFill>
                <a:effectLst/>
                <a:latin typeface="+mn-ea"/>
              </a:rPr>
              <a:t>レプチンは食物摂取を抑制し、</a:t>
            </a:r>
            <a:br>
              <a:rPr lang="en-US" altLang="ja-JP" sz="1400" b="0" i="0" dirty="0">
                <a:solidFill>
                  <a:srgbClr val="1B1B1B"/>
                </a:solidFill>
                <a:effectLst/>
                <a:latin typeface="+mn-ea"/>
              </a:rPr>
            </a:br>
            <a:r>
              <a:rPr lang="ja-JP" altLang="en-US" sz="1400" b="0" i="0" dirty="0">
                <a:solidFill>
                  <a:srgbClr val="1B1B1B"/>
                </a:solidFill>
                <a:effectLst/>
                <a:latin typeface="+mn-ea"/>
              </a:rPr>
              <a:t>エネルギー消費を増加させる</a:t>
            </a:r>
            <a:endParaRPr lang="ja-JP" altLang="en-US" sz="1400" dirty="0">
              <a:latin typeface="+mn-ea"/>
            </a:endParaRPr>
          </a:p>
        </p:txBody>
      </p:sp>
      <p:sp>
        <p:nvSpPr>
          <p:cNvPr id="28" name="四角形: 角を丸くする 27">
            <a:extLst>
              <a:ext uri="{FF2B5EF4-FFF2-40B4-BE49-F238E27FC236}">
                <a16:creationId xmlns:a16="http://schemas.microsoft.com/office/drawing/2014/main" id="{7A3B662B-9277-2FE8-78CA-14C2AB67B336}"/>
              </a:ext>
            </a:extLst>
          </p:cNvPr>
          <p:cNvSpPr/>
          <p:nvPr/>
        </p:nvSpPr>
        <p:spPr>
          <a:xfrm>
            <a:off x="3114612" y="5994842"/>
            <a:ext cx="8387232" cy="516945"/>
          </a:xfrm>
          <a:prstGeom prst="roundRect">
            <a:avLst/>
          </a:prstGeom>
          <a:solidFill>
            <a:srgbClr val="D0CFD0"/>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36000" tIns="18000" rIns="0" bIns="18000" rtlCol="0" anchor="ctr">
            <a:spAutoFit/>
          </a:bodyPr>
          <a:lstStyle/>
          <a:p>
            <a:r>
              <a:rPr lang="ja-JP" altLang="en-US" sz="1400" b="0" i="0" dirty="0">
                <a:solidFill>
                  <a:srgbClr val="1B1B1B"/>
                </a:solidFill>
                <a:effectLst/>
                <a:latin typeface="+mn-ea"/>
              </a:rPr>
              <a:t>レプチンは自律神経系の調節、肝臓でのグルコース生成、筋肉でのグルコースの取り込み、膵臓</a:t>
            </a:r>
            <a:r>
              <a:rPr lang="en-US" altLang="ja-JP" sz="1400" b="0" i="0" dirty="0">
                <a:solidFill>
                  <a:srgbClr val="1B1B1B"/>
                </a:solidFill>
                <a:effectLst/>
                <a:latin typeface="+mn-ea"/>
              </a:rPr>
              <a:t>α</a:t>
            </a:r>
            <a:r>
              <a:rPr lang="ja-JP" altLang="en-US" sz="1400" b="0" i="0" dirty="0">
                <a:solidFill>
                  <a:srgbClr val="1B1B1B"/>
                </a:solidFill>
                <a:effectLst/>
                <a:latin typeface="+mn-ea"/>
              </a:rPr>
              <a:t>細胞からのグルカゴン</a:t>
            </a:r>
            <a:br>
              <a:rPr lang="en-US" altLang="ja-JP" sz="1400" b="0" i="0" dirty="0">
                <a:solidFill>
                  <a:srgbClr val="1B1B1B"/>
                </a:solidFill>
                <a:effectLst/>
                <a:latin typeface="+mn-ea"/>
              </a:rPr>
            </a:br>
            <a:r>
              <a:rPr lang="ja-JP" altLang="en-US" sz="1400" b="0" i="0" dirty="0">
                <a:solidFill>
                  <a:srgbClr val="1B1B1B"/>
                </a:solidFill>
                <a:effectLst/>
                <a:latin typeface="+mn-ea"/>
              </a:rPr>
              <a:t>分泌などを通じてグルコースの恒常性に影響を与える</a:t>
            </a:r>
            <a:r>
              <a:rPr lang="ja-JP" altLang="en-US" sz="1400" dirty="0">
                <a:solidFill>
                  <a:srgbClr val="1B1B1B"/>
                </a:solidFill>
                <a:latin typeface="+mn-ea"/>
              </a:rPr>
              <a:t>。</a:t>
            </a:r>
            <a:r>
              <a:rPr lang="ja-JP" altLang="en-US" sz="1400" b="0" i="0" dirty="0">
                <a:solidFill>
                  <a:srgbClr val="1B1B1B"/>
                </a:solidFill>
                <a:effectLst/>
                <a:latin typeface="+mn-ea"/>
              </a:rPr>
              <a:t>レプチンはインスリン分泌を抑制し、脂肪酸の酸化を刺激する</a:t>
            </a:r>
            <a:endParaRPr lang="ja-JP" altLang="en-US" sz="1400" dirty="0">
              <a:latin typeface="+mn-ea"/>
            </a:endParaRPr>
          </a:p>
        </p:txBody>
      </p:sp>
      <p:grpSp>
        <p:nvGrpSpPr>
          <p:cNvPr id="147" name="グループ化 146">
            <a:extLst>
              <a:ext uri="{FF2B5EF4-FFF2-40B4-BE49-F238E27FC236}">
                <a16:creationId xmlns:a16="http://schemas.microsoft.com/office/drawing/2014/main" id="{4BD91D47-BE56-EE95-FB9C-C52EEE4EFCE0}"/>
              </a:ext>
            </a:extLst>
          </p:cNvPr>
          <p:cNvGrpSpPr/>
          <p:nvPr/>
        </p:nvGrpSpPr>
        <p:grpSpPr>
          <a:xfrm>
            <a:off x="1056881" y="2178678"/>
            <a:ext cx="10027595" cy="3779975"/>
            <a:chOff x="1056881" y="2178678"/>
            <a:chExt cx="10027595" cy="3779975"/>
          </a:xfrm>
        </p:grpSpPr>
        <p:sp>
          <p:nvSpPr>
            <p:cNvPr id="9" name="正方形/長方形 8">
              <a:extLst>
                <a:ext uri="{FF2B5EF4-FFF2-40B4-BE49-F238E27FC236}">
                  <a16:creationId xmlns:a16="http://schemas.microsoft.com/office/drawing/2014/main" id="{E8D3633A-665B-7C41-0AE1-356B513E812A}"/>
                </a:ext>
              </a:extLst>
            </p:cNvPr>
            <p:cNvSpPr/>
            <p:nvPr/>
          </p:nvSpPr>
          <p:spPr>
            <a:xfrm>
              <a:off x="1735785" y="2342677"/>
              <a:ext cx="415498" cy="3693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pPr algn="ctr"/>
              <a:r>
                <a:rPr kumimoji="1" lang="ja-JP" altLang="en-US" sz="1800" dirty="0">
                  <a:solidFill>
                    <a:schemeClr val="tx1"/>
                  </a:solidFill>
                  <a:latin typeface="+mn-ea"/>
                </a:rPr>
                <a:t>脳</a:t>
              </a:r>
            </a:p>
          </p:txBody>
        </p:sp>
        <p:sp>
          <p:nvSpPr>
            <p:cNvPr id="12" name="正方形/長方形 11">
              <a:extLst>
                <a:ext uri="{FF2B5EF4-FFF2-40B4-BE49-F238E27FC236}">
                  <a16:creationId xmlns:a16="http://schemas.microsoft.com/office/drawing/2014/main" id="{9312E7F5-0E27-B462-BC96-65064E52F3C9}"/>
                </a:ext>
              </a:extLst>
            </p:cNvPr>
            <p:cNvSpPr/>
            <p:nvPr/>
          </p:nvSpPr>
          <p:spPr>
            <a:xfrm>
              <a:off x="2208237" y="4088999"/>
              <a:ext cx="1107996" cy="3693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sz="1800" dirty="0">
                  <a:solidFill>
                    <a:schemeClr val="tx1"/>
                  </a:solidFill>
                  <a:latin typeface="+mn-ea"/>
                </a:rPr>
                <a:t>脂肪組織</a:t>
              </a:r>
            </a:p>
          </p:txBody>
        </p:sp>
        <p:sp>
          <p:nvSpPr>
            <p:cNvPr id="19" name="正方形/長方形 18">
              <a:extLst>
                <a:ext uri="{FF2B5EF4-FFF2-40B4-BE49-F238E27FC236}">
                  <a16:creationId xmlns:a16="http://schemas.microsoft.com/office/drawing/2014/main" id="{EF143014-62BD-DD52-4901-6F46E09913DC}"/>
                </a:ext>
              </a:extLst>
            </p:cNvPr>
            <p:cNvSpPr/>
            <p:nvPr/>
          </p:nvSpPr>
          <p:spPr>
            <a:xfrm>
              <a:off x="5392954" y="5312322"/>
              <a:ext cx="1723549" cy="6463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dirty="0">
                  <a:solidFill>
                    <a:schemeClr val="tx1"/>
                  </a:solidFill>
                  <a:latin typeface="+mn-ea"/>
                </a:rPr>
                <a:t>↓新規脂肪生成</a:t>
              </a:r>
              <a:endParaRPr kumimoji="1" lang="en-US" altLang="ja-JP" dirty="0">
                <a:solidFill>
                  <a:schemeClr val="tx1"/>
                </a:solidFill>
                <a:latin typeface="+mn-ea"/>
              </a:endParaRPr>
            </a:p>
            <a:p>
              <a:r>
                <a:rPr kumimoji="1" lang="ja-JP" altLang="en-US" dirty="0">
                  <a:solidFill>
                    <a:schemeClr val="tx1"/>
                  </a:solidFill>
                  <a:latin typeface="+mn-ea"/>
                </a:rPr>
                <a:t>↑脂肪酸の酸化</a:t>
              </a:r>
              <a:endParaRPr kumimoji="1" lang="en-US" altLang="ja-JP" dirty="0">
                <a:solidFill>
                  <a:schemeClr val="tx1"/>
                </a:solidFill>
                <a:latin typeface="+mn-ea"/>
              </a:endParaRPr>
            </a:p>
            <a:p>
              <a:r>
                <a:rPr kumimoji="1" lang="ja-JP" altLang="en-US" dirty="0">
                  <a:solidFill>
                    <a:schemeClr val="tx1"/>
                  </a:solidFill>
                  <a:latin typeface="+mn-ea"/>
                </a:rPr>
                <a:t>↑熱産生（褐色脂肪）</a:t>
              </a:r>
            </a:p>
          </p:txBody>
        </p:sp>
        <p:sp>
          <p:nvSpPr>
            <p:cNvPr id="20" name="正方形/長方形 19">
              <a:extLst>
                <a:ext uri="{FF2B5EF4-FFF2-40B4-BE49-F238E27FC236}">
                  <a16:creationId xmlns:a16="http://schemas.microsoft.com/office/drawing/2014/main" id="{B738520D-56B6-D8FA-720C-E0C17D2F08EE}"/>
                </a:ext>
              </a:extLst>
            </p:cNvPr>
            <p:cNvSpPr/>
            <p:nvPr/>
          </p:nvSpPr>
          <p:spPr>
            <a:xfrm>
              <a:off x="7886574" y="2440630"/>
              <a:ext cx="646331" cy="3693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sz="1800" dirty="0">
                  <a:solidFill>
                    <a:schemeClr val="tx1"/>
                  </a:solidFill>
                  <a:latin typeface="+mn-ea"/>
                </a:rPr>
                <a:t>肝臓</a:t>
              </a:r>
            </a:p>
          </p:txBody>
        </p:sp>
        <p:sp>
          <p:nvSpPr>
            <p:cNvPr id="21" name="正方形/長方形 20">
              <a:extLst>
                <a:ext uri="{FF2B5EF4-FFF2-40B4-BE49-F238E27FC236}">
                  <a16:creationId xmlns:a16="http://schemas.microsoft.com/office/drawing/2014/main" id="{B64FFC5E-67C8-DEEA-6E1A-36AD8E9F8436}"/>
                </a:ext>
              </a:extLst>
            </p:cNvPr>
            <p:cNvSpPr/>
            <p:nvPr/>
          </p:nvSpPr>
          <p:spPr>
            <a:xfrm>
              <a:off x="9720000" y="2732143"/>
              <a:ext cx="1239442" cy="4616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dirty="0">
                  <a:solidFill>
                    <a:schemeClr val="tx1"/>
                  </a:solidFill>
                  <a:latin typeface="+mn-ea"/>
                </a:rPr>
                <a:t>↓グルコース生成</a:t>
              </a:r>
              <a:endParaRPr kumimoji="1" lang="en-US" altLang="ja-JP" dirty="0">
                <a:solidFill>
                  <a:schemeClr val="tx1"/>
                </a:solidFill>
                <a:latin typeface="+mn-ea"/>
              </a:endParaRPr>
            </a:p>
            <a:p>
              <a:r>
                <a:rPr kumimoji="1" lang="ja-JP" altLang="en-US" dirty="0">
                  <a:solidFill>
                    <a:schemeClr val="tx1"/>
                  </a:solidFill>
                  <a:latin typeface="+mn-ea"/>
                </a:rPr>
                <a:t>↓脂肪肝</a:t>
              </a:r>
            </a:p>
          </p:txBody>
        </p:sp>
        <p:sp>
          <p:nvSpPr>
            <p:cNvPr id="22" name="正方形/長方形 21">
              <a:extLst>
                <a:ext uri="{FF2B5EF4-FFF2-40B4-BE49-F238E27FC236}">
                  <a16:creationId xmlns:a16="http://schemas.microsoft.com/office/drawing/2014/main" id="{C485AEA4-2338-5DE6-5137-4C761EEA555C}"/>
                </a:ext>
              </a:extLst>
            </p:cNvPr>
            <p:cNvSpPr/>
            <p:nvPr/>
          </p:nvSpPr>
          <p:spPr>
            <a:xfrm>
              <a:off x="9720000" y="3832303"/>
              <a:ext cx="1364476" cy="4616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dirty="0">
                  <a:solidFill>
                    <a:schemeClr val="tx1"/>
                  </a:solidFill>
                  <a:latin typeface="+mn-ea"/>
                </a:rPr>
                <a:t>↑グルコースの摂取</a:t>
              </a:r>
              <a:endParaRPr kumimoji="1" lang="en-US" altLang="ja-JP" dirty="0">
                <a:solidFill>
                  <a:schemeClr val="tx1"/>
                </a:solidFill>
                <a:latin typeface="+mn-ea"/>
              </a:endParaRPr>
            </a:p>
            <a:p>
              <a:r>
                <a:rPr kumimoji="1" lang="ja-JP" altLang="en-US" dirty="0">
                  <a:solidFill>
                    <a:schemeClr val="tx1"/>
                  </a:solidFill>
                  <a:latin typeface="+mn-ea"/>
                </a:rPr>
                <a:t>↑脂肪酸の酸化</a:t>
              </a:r>
            </a:p>
          </p:txBody>
        </p:sp>
        <p:sp>
          <p:nvSpPr>
            <p:cNvPr id="24" name="正方形/長方形 23">
              <a:extLst>
                <a:ext uri="{FF2B5EF4-FFF2-40B4-BE49-F238E27FC236}">
                  <a16:creationId xmlns:a16="http://schemas.microsoft.com/office/drawing/2014/main" id="{DDD01ECC-BFF2-B92C-833A-196DE22358EB}"/>
                </a:ext>
              </a:extLst>
            </p:cNvPr>
            <p:cNvSpPr/>
            <p:nvPr/>
          </p:nvSpPr>
          <p:spPr>
            <a:xfrm>
              <a:off x="7886575" y="3556685"/>
              <a:ext cx="877163" cy="3693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sz="1800" dirty="0">
                  <a:solidFill>
                    <a:schemeClr val="tx1"/>
                  </a:solidFill>
                  <a:latin typeface="+mn-ea"/>
                </a:rPr>
                <a:t>骨格筋</a:t>
              </a:r>
            </a:p>
          </p:txBody>
        </p:sp>
        <p:sp>
          <p:nvSpPr>
            <p:cNvPr id="25" name="正方形/長方形 24">
              <a:extLst>
                <a:ext uri="{FF2B5EF4-FFF2-40B4-BE49-F238E27FC236}">
                  <a16:creationId xmlns:a16="http://schemas.microsoft.com/office/drawing/2014/main" id="{2C44DD3D-15D0-70D8-D1AB-E10663155B51}"/>
                </a:ext>
              </a:extLst>
            </p:cNvPr>
            <p:cNvSpPr/>
            <p:nvPr/>
          </p:nvSpPr>
          <p:spPr>
            <a:xfrm>
              <a:off x="7886575" y="4823603"/>
              <a:ext cx="646331" cy="3693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sz="1800" dirty="0">
                  <a:solidFill>
                    <a:schemeClr val="tx1"/>
                  </a:solidFill>
                  <a:latin typeface="+mn-ea"/>
                </a:rPr>
                <a:t>膵臓</a:t>
              </a:r>
            </a:p>
          </p:txBody>
        </p:sp>
        <p:sp>
          <p:nvSpPr>
            <p:cNvPr id="26" name="正方形/長方形 25">
              <a:extLst>
                <a:ext uri="{FF2B5EF4-FFF2-40B4-BE49-F238E27FC236}">
                  <a16:creationId xmlns:a16="http://schemas.microsoft.com/office/drawing/2014/main" id="{4F0E6589-E557-B0DE-8850-1001D4353181}"/>
                </a:ext>
              </a:extLst>
            </p:cNvPr>
            <p:cNvSpPr/>
            <p:nvPr/>
          </p:nvSpPr>
          <p:spPr>
            <a:xfrm>
              <a:off x="9720000" y="5096022"/>
              <a:ext cx="1234633" cy="4616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dirty="0">
                  <a:solidFill>
                    <a:schemeClr val="tx1"/>
                  </a:solidFill>
                  <a:latin typeface="+mn-ea"/>
                </a:rPr>
                <a:t>↓グルカゴン分泌</a:t>
              </a:r>
              <a:endParaRPr kumimoji="1" lang="en-US" altLang="ja-JP" dirty="0">
                <a:solidFill>
                  <a:schemeClr val="tx1"/>
                </a:solidFill>
                <a:latin typeface="+mn-ea"/>
              </a:endParaRPr>
            </a:p>
            <a:p>
              <a:r>
                <a:rPr kumimoji="1" lang="ja-JP" altLang="en-US" dirty="0">
                  <a:solidFill>
                    <a:schemeClr val="tx1"/>
                  </a:solidFill>
                  <a:latin typeface="+mn-ea"/>
                </a:rPr>
                <a:t>↓インスリン分泌</a:t>
              </a:r>
            </a:p>
          </p:txBody>
        </p:sp>
        <p:pic>
          <p:nvPicPr>
            <p:cNvPr id="6" name="図 5" descr="ロゴ&#10;&#10;AI によって生成されたコンテンツは間違っている可能性があります。">
              <a:extLst>
                <a:ext uri="{FF2B5EF4-FFF2-40B4-BE49-F238E27FC236}">
                  <a16:creationId xmlns:a16="http://schemas.microsoft.com/office/drawing/2014/main" id="{9A236E78-9687-03CC-D9C7-4ABC1FE1E9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8098" y="2178678"/>
              <a:ext cx="1908273" cy="1270065"/>
            </a:xfrm>
            <a:prstGeom prst="rect">
              <a:avLst/>
            </a:prstGeom>
          </p:spPr>
        </p:pic>
        <p:sp>
          <p:nvSpPr>
            <p:cNvPr id="7" name="円弧 6">
              <a:extLst>
                <a:ext uri="{FF2B5EF4-FFF2-40B4-BE49-F238E27FC236}">
                  <a16:creationId xmlns:a16="http://schemas.microsoft.com/office/drawing/2014/main" id="{D7119B4C-5971-CBB1-A06F-2D6B3F506064}"/>
                </a:ext>
              </a:extLst>
            </p:cNvPr>
            <p:cNvSpPr/>
            <p:nvPr/>
          </p:nvSpPr>
          <p:spPr bwMode="auto">
            <a:xfrm>
              <a:off x="1502305" y="2554286"/>
              <a:ext cx="2451762" cy="2546366"/>
            </a:xfrm>
            <a:prstGeom prst="arc">
              <a:avLst>
                <a:gd name="adj1" fmla="val 7682993"/>
                <a:gd name="adj2" fmla="val 13816258"/>
              </a:avLst>
            </a:prstGeom>
            <a:no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13" name="円弧 12">
              <a:extLst>
                <a:ext uri="{FF2B5EF4-FFF2-40B4-BE49-F238E27FC236}">
                  <a16:creationId xmlns:a16="http://schemas.microsoft.com/office/drawing/2014/main" id="{9CE768AE-4F19-CB9C-BB2A-F7122A434D58}"/>
                </a:ext>
              </a:extLst>
            </p:cNvPr>
            <p:cNvSpPr/>
            <p:nvPr/>
          </p:nvSpPr>
          <p:spPr bwMode="auto">
            <a:xfrm flipH="1" flipV="1">
              <a:off x="1604465" y="2515767"/>
              <a:ext cx="2451762" cy="2546366"/>
            </a:xfrm>
            <a:prstGeom prst="arc">
              <a:avLst>
                <a:gd name="adj1" fmla="val 7682993"/>
                <a:gd name="adj2" fmla="val 14114735"/>
              </a:avLst>
            </a:prstGeom>
            <a:no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11" name="正方形/長方形 10">
              <a:extLst>
                <a:ext uri="{FF2B5EF4-FFF2-40B4-BE49-F238E27FC236}">
                  <a16:creationId xmlns:a16="http://schemas.microsoft.com/office/drawing/2014/main" id="{295F646A-B422-FDBC-F3C8-2A2B8D50FF29}"/>
                </a:ext>
              </a:extLst>
            </p:cNvPr>
            <p:cNvSpPr/>
            <p:nvPr/>
          </p:nvSpPr>
          <p:spPr>
            <a:xfrm>
              <a:off x="1056881" y="3610707"/>
              <a:ext cx="922047" cy="3693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sz="1800" dirty="0">
                  <a:solidFill>
                    <a:schemeClr val="tx1"/>
                  </a:solidFill>
                  <a:latin typeface="+mn-ea"/>
                </a:rPr>
                <a:t>レプチン</a:t>
              </a:r>
            </a:p>
          </p:txBody>
        </p:sp>
        <p:grpSp>
          <p:nvGrpSpPr>
            <p:cNvPr id="146" name="グループ化 145">
              <a:extLst>
                <a:ext uri="{FF2B5EF4-FFF2-40B4-BE49-F238E27FC236}">
                  <a16:creationId xmlns:a16="http://schemas.microsoft.com/office/drawing/2014/main" id="{0F1F85BB-38F4-4ECC-385B-90054D3CF87C}"/>
                </a:ext>
              </a:extLst>
            </p:cNvPr>
            <p:cNvGrpSpPr/>
            <p:nvPr/>
          </p:nvGrpSpPr>
          <p:grpSpPr>
            <a:xfrm>
              <a:off x="3158599" y="3517760"/>
              <a:ext cx="1388994" cy="565762"/>
              <a:chOff x="3088263" y="3517760"/>
              <a:chExt cx="1388994" cy="565762"/>
            </a:xfrm>
          </p:grpSpPr>
          <p:sp>
            <p:nvSpPr>
              <p:cNvPr id="17" name="正方形/長方形 16">
                <a:extLst>
                  <a:ext uri="{FF2B5EF4-FFF2-40B4-BE49-F238E27FC236}">
                    <a16:creationId xmlns:a16="http://schemas.microsoft.com/office/drawing/2014/main" id="{2B108A2F-F146-C8F9-53D2-302D9533E162}"/>
                  </a:ext>
                </a:extLst>
              </p:cNvPr>
              <p:cNvSpPr/>
              <p:nvPr/>
            </p:nvSpPr>
            <p:spPr>
              <a:xfrm>
                <a:off x="3212167" y="3517760"/>
                <a:ext cx="1265090" cy="5657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tIns="0" bIns="18000" rtlCol="0" anchor="ctr">
                <a:spAutoFit/>
              </a:bodyPr>
              <a:lstStyle/>
              <a:p>
                <a:pPr>
                  <a:lnSpc>
                    <a:spcPct val="160000"/>
                  </a:lnSpc>
                </a:pPr>
                <a:r>
                  <a:rPr kumimoji="1" lang="ja-JP" altLang="en-US" dirty="0">
                    <a:solidFill>
                      <a:schemeClr val="tx1"/>
                    </a:solidFill>
                    <a:latin typeface="+mn-ea"/>
                  </a:rPr>
                  <a:t>↑エネルギー消費</a:t>
                </a:r>
                <a:endParaRPr kumimoji="1" lang="en-US" altLang="ja-JP" dirty="0">
                  <a:solidFill>
                    <a:schemeClr val="tx1"/>
                  </a:solidFill>
                  <a:latin typeface="+mn-ea"/>
                </a:endParaRPr>
              </a:p>
              <a:p>
                <a:pPr>
                  <a:lnSpc>
                    <a:spcPct val="160000"/>
                  </a:lnSpc>
                </a:pPr>
                <a:r>
                  <a:rPr kumimoji="1" lang="ja-JP" altLang="en-US" dirty="0">
                    <a:solidFill>
                      <a:schemeClr val="tx1"/>
                    </a:solidFill>
                    <a:latin typeface="+mn-ea"/>
                  </a:rPr>
                  <a:t>↓食物摂取</a:t>
                </a:r>
              </a:p>
            </p:txBody>
          </p:sp>
          <p:sp>
            <p:nvSpPr>
              <p:cNvPr id="14" name="楕円 13">
                <a:extLst>
                  <a:ext uri="{FF2B5EF4-FFF2-40B4-BE49-F238E27FC236}">
                    <a16:creationId xmlns:a16="http://schemas.microsoft.com/office/drawing/2014/main" id="{3F939E83-EFEA-240D-CC36-D15C6FF098D0}"/>
                  </a:ext>
                </a:extLst>
              </p:cNvPr>
              <p:cNvSpPr>
                <a:spLocks noChangeAspect="1"/>
              </p:cNvSpPr>
              <p:nvPr/>
            </p:nvSpPr>
            <p:spPr bwMode="auto">
              <a:xfrm>
                <a:off x="3088263" y="3618650"/>
                <a:ext cx="144000" cy="144000"/>
              </a:xfrm>
              <a:prstGeom prst="ellipse">
                <a:avLst/>
              </a:prstGeom>
              <a:solidFill>
                <a:srgbClr val="00B050"/>
              </a:solidFill>
              <a:ln w="9525" cap="flat" cmpd="sng" algn="ctr">
                <a:noFill/>
                <a:prstDash val="solid"/>
                <a:round/>
                <a:headEnd type="none" w="med" len="med"/>
                <a:tailEnd type="none" w="med" len="med"/>
              </a:ln>
              <a:effectLst/>
            </p:spPr>
            <p:txBody>
              <a:bodyPr vert="horz" wrap="none" lIns="0" tIns="18000" rIns="0" bIns="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b="1" dirty="0">
                    <a:solidFill>
                      <a:schemeClr val="bg1"/>
                    </a:solidFill>
                    <a:latin typeface="平成角ゴシック Std W9" panose="020B0A00000000000000" pitchFamily="34" charset="-128"/>
                    <a:ea typeface="平成角ゴシック Std W9" panose="020B0A00000000000000" pitchFamily="34" charset="-128"/>
                  </a:rPr>
                  <a:t>＋</a:t>
                </a:r>
                <a:endParaRPr kumimoji="1" lang="ja-JP" altLang="en-US" sz="1200" b="1" i="0" u="none" strike="noStrike" cap="none" normalizeH="0" baseline="0" dirty="0">
                  <a:ln>
                    <a:noFill/>
                  </a:ln>
                  <a:solidFill>
                    <a:schemeClr val="bg1"/>
                  </a:solidFill>
                  <a:effectLst/>
                  <a:latin typeface="平成角ゴシック Std W9" panose="020B0A00000000000000" pitchFamily="34" charset="-128"/>
                  <a:ea typeface="平成角ゴシック Std W9" panose="020B0A00000000000000" pitchFamily="34" charset="-128"/>
                </a:endParaRPr>
              </a:p>
            </p:txBody>
          </p:sp>
          <p:sp>
            <p:nvSpPr>
              <p:cNvPr id="15" name="楕円 14">
                <a:extLst>
                  <a:ext uri="{FF2B5EF4-FFF2-40B4-BE49-F238E27FC236}">
                    <a16:creationId xmlns:a16="http://schemas.microsoft.com/office/drawing/2014/main" id="{6B7E766C-21AD-6956-AE61-048148255F72}"/>
                  </a:ext>
                </a:extLst>
              </p:cNvPr>
              <p:cNvSpPr>
                <a:spLocks noChangeAspect="1"/>
              </p:cNvSpPr>
              <p:nvPr/>
            </p:nvSpPr>
            <p:spPr bwMode="auto">
              <a:xfrm>
                <a:off x="3088263" y="3902141"/>
                <a:ext cx="144000" cy="144000"/>
              </a:xfrm>
              <a:prstGeom prst="ellipse">
                <a:avLst/>
              </a:prstGeom>
              <a:solidFill>
                <a:srgbClr val="FF0000"/>
              </a:solidFill>
              <a:ln w="9525" cap="flat" cmpd="sng" algn="ctr">
                <a:noFill/>
                <a:prstDash val="solid"/>
                <a:round/>
                <a:headEnd type="none" w="med" len="med"/>
                <a:tailEnd type="none" w="med" len="med"/>
              </a:ln>
              <a:effectLst/>
            </p:spPr>
            <p:txBody>
              <a:bodyPr vert="horz" wrap="none" lIns="0" tIns="18000" rIns="0" bIns="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1" i="0" u="none" strike="noStrike" cap="none" normalizeH="0" baseline="0">
                    <a:ln>
                      <a:noFill/>
                    </a:ln>
                    <a:solidFill>
                      <a:schemeClr val="bg1"/>
                    </a:solidFill>
                    <a:effectLst/>
                    <a:latin typeface="平成角ゴシック Std W9" panose="020B0A00000000000000" pitchFamily="34" charset="-128"/>
                    <a:ea typeface="平成角ゴシック Std W9" panose="020B0A00000000000000" pitchFamily="34" charset="-128"/>
                  </a:rPr>
                  <a:t>ー</a:t>
                </a:r>
                <a:endParaRPr kumimoji="1" lang="ja-JP" altLang="en-US" sz="1200" b="1" i="0" u="none" strike="noStrike" cap="none" normalizeH="0" baseline="0" dirty="0">
                  <a:ln>
                    <a:noFill/>
                  </a:ln>
                  <a:solidFill>
                    <a:schemeClr val="bg1"/>
                  </a:solidFill>
                  <a:effectLst/>
                  <a:latin typeface="平成角ゴシック Std W9" panose="020B0A00000000000000" pitchFamily="34" charset="-128"/>
                  <a:ea typeface="平成角ゴシック Std W9" panose="020B0A00000000000000" pitchFamily="34" charset="-128"/>
                </a:endParaRPr>
              </a:p>
            </p:txBody>
          </p:sp>
        </p:grpSp>
        <p:sp>
          <p:nvSpPr>
            <p:cNvPr id="16" name="円弧 15">
              <a:extLst>
                <a:ext uri="{FF2B5EF4-FFF2-40B4-BE49-F238E27FC236}">
                  <a16:creationId xmlns:a16="http://schemas.microsoft.com/office/drawing/2014/main" id="{780508F7-7650-C270-F22C-BD5AB635B9B2}"/>
                </a:ext>
              </a:extLst>
            </p:cNvPr>
            <p:cNvSpPr/>
            <p:nvPr/>
          </p:nvSpPr>
          <p:spPr bwMode="auto">
            <a:xfrm>
              <a:off x="4880231" y="2555961"/>
              <a:ext cx="2451762" cy="2546366"/>
            </a:xfrm>
            <a:prstGeom prst="arc">
              <a:avLst>
                <a:gd name="adj1" fmla="val 7682993"/>
                <a:gd name="adj2" fmla="val 13816258"/>
              </a:avLst>
            </a:prstGeom>
            <a:no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23" name="円弧 22">
              <a:extLst>
                <a:ext uri="{FF2B5EF4-FFF2-40B4-BE49-F238E27FC236}">
                  <a16:creationId xmlns:a16="http://schemas.microsoft.com/office/drawing/2014/main" id="{5DEDFE7C-23D1-8D39-91A0-44C18D6E46D0}"/>
                </a:ext>
              </a:extLst>
            </p:cNvPr>
            <p:cNvSpPr/>
            <p:nvPr/>
          </p:nvSpPr>
          <p:spPr bwMode="auto">
            <a:xfrm flipH="1" flipV="1">
              <a:off x="4982391" y="2517442"/>
              <a:ext cx="2451762" cy="2546366"/>
            </a:xfrm>
            <a:prstGeom prst="arc">
              <a:avLst>
                <a:gd name="adj1" fmla="val 7682993"/>
                <a:gd name="adj2" fmla="val 14063281"/>
              </a:avLst>
            </a:prstGeom>
            <a:no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cxnSp>
          <p:nvCxnSpPr>
            <p:cNvPr id="31" name="直線コネクタ 30">
              <a:extLst>
                <a:ext uri="{FF2B5EF4-FFF2-40B4-BE49-F238E27FC236}">
                  <a16:creationId xmlns:a16="http://schemas.microsoft.com/office/drawing/2014/main" id="{E3A6F929-466B-0417-EE66-33680080EF48}"/>
                </a:ext>
              </a:extLst>
            </p:cNvPr>
            <p:cNvCxnSpPr>
              <a:cxnSpLocks/>
            </p:cNvCxnSpPr>
            <p:nvPr/>
          </p:nvCxnSpPr>
          <p:spPr bwMode="auto">
            <a:xfrm>
              <a:off x="6959867" y="2625296"/>
              <a:ext cx="972871" cy="0"/>
            </a:xfrm>
            <a:prstGeom prst="line">
              <a:avLst/>
            </a:prstGeom>
            <a:solidFill>
              <a:schemeClr val="accent1"/>
            </a:solidFill>
            <a:ln w="9525" cap="flat" cmpd="sng" algn="ctr">
              <a:solidFill>
                <a:schemeClr val="tx1"/>
              </a:solidFill>
              <a:prstDash val="solid"/>
              <a:round/>
              <a:headEnd type="none" w="med" len="med"/>
              <a:tailEnd type="triangle" w="med" len="med"/>
            </a:ln>
            <a:effectLst/>
          </p:spPr>
        </p:cxnSp>
        <p:sp>
          <p:nvSpPr>
            <p:cNvPr id="33" name="フリーフォーム: 図形 32">
              <a:extLst>
                <a:ext uri="{FF2B5EF4-FFF2-40B4-BE49-F238E27FC236}">
                  <a16:creationId xmlns:a16="http://schemas.microsoft.com/office/drawing/2014/main" id="{89329709-AAB3-BFFC-8193-32E1AA1C8932}"/>
                </a:ext>
              </a:extLst>
            </p:cNvPr>
            <p:cNvSpPr/>
            <p:nvPr/>
          </p:nvSpPr>
          <p:spPr bwMode="auto">
            <a:xfrm>
              <a:off x="7572375" y="2621858"/>
              <a:ext cx="358204" cy="2361839"/>
            </a:xfrm>
            <a:custGeom>
              <a:avLst/>
              <a:gdLst>
                <a:gd name="connsiteX0" fmla="*/ 0 w 359693"/>
                <a:gd name="connsiteY0" fmla="*/ 0 h 2361839"/>
                <a:gd name="connsiteX1" fmla="*/ 0 w 359693"/>
                <a:gd name="connsiteY1" fmla="*/ 2361839 h 2361839"/>
                <a:gd name="connsiteX2" fmla="*/ 359693 w 359693"/>
                <a:gd name="connsiteY2" fmla="*/ 2361839 h 2361839"/>
              </a:gdLst>
              <a:ahLst/>
              <a:cxnLst>
                <a:cxn ang="0">
                  <a:pos x="connsiteX0" y="connsiteY0"/>
                </a:cxn>
                <a:cxn ang="0">
                  <a:pos x="connsiteX1" y="connsiteY1"/>
                </a:cxn>
                <a:cxn ang="0">
                  <a:pos x="connsiteX2" y="connsiteY2"/>
                </a:cxn>
              </a:cxnLst>
              <a:rect l="l" t="t" r="r" b="b"/>
              <a:pathLst>
                <a:path w="359693" h="2361839">
                  <a:moveTo>
                    <a:pt x="0" y="0"/>
                  </a:moveTo>
                  <a:lnTo>
                    <a:pt x="0" y="2361839"/>
                  </a:lnTo>
                  <a:lnTo>
                    <a:pt x="359693" y="2361839"/>
                  </a:lnTo>
                </a:path>
              </a:pathLst>
            </a:custGeom>
            <a:no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cxnSp>
          <p:nvCxnSpPr>
            <p:cNvPr id="35" name="直線コネクタ 34">
              <a:extLst>
                <a:ext uri="{FF2B5EF4-FFF2-40B4-BE49-F238E27FC236}">
                  <a16:creationId xmlns:a16="http://schemas.microsoft.com/office/drawing/2014/main" id="{5B16AA3D-FB39-89D4-69D5-D66646CBFFF1}"/>
                </a:ext>
              </a:extLst>
            </p:cNvPr>
            <p:cNvCxnSpPr/>
            <p:nvPr/>
          </p:nvCxnSpPr>
          <p:spPr bwMode="auto">
            <a:xfrm>
              <a:off x="7572375" y="3735606"/>
              <a:ext cx="360363" cy="0"/>
            </a:xfrm>
            <a:prstGeom prst="line">
              <a:avLst/>
            </a:prstGeom>
            <a:solidFill>
              <a:schemeClr val="accent1"/>
            </a:solidFill>
            <a:ln w="9525" cap="flat" cmpd="sng" algn="ctr">
              <a:solidFill>
                <a:schemeClr val="tx1"/>
              </a:solidFill>
              <a:prstDash val="solid"/>
              <a:round/>
              <a:headEnd type="none" w="med" len="med"/>
              <a:tailEnd type="triangle" w="med" len="med"/>
            </a:ln>
            <a:effectLst/>
          </p:spPr>
        </p:cxnSp>
        <p:pic>
          <p:nvPicPr>
            <p:cNvPr id="36" name="図 35" descr="ロゴ&#10;&#10;AI によって生成されたコンテンツは間違っている可能性があります。">
              <a:extLst>
                <a:ext uri="{FF2B5EF4-FFF2-40B4-BE49-F238E27FC236}">
                  <a16:creationId xmlns:a16="http://schemas.microsoft.com/office/drawing/2014/main" id="{D52B78C6-9925-3E11-19A3-6F49B234D8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04517" y="2181380"/>
              <a:ext cx="1908273" cy="1270065"/>
            </a:xfrm>
            <a:prstGeom prst="rect">
              <a:avLst/>
            </a:prstGeom>
          </p:spPr>
        </p:pic>
        <p:grpSp>
          <p:nvGrpSpPr>
            <p:cNvPr id="37" name="Group 2">
              <a:extLst>
                <a:ext uri="{FF2B5EF4-FFF2-40B4-BE49-F238E27FC236}">
                  <a16:creationId xmlns:a16="http://schemas.microsoft.com/office/drawing/2014/main" id="{4095E3B1-CD79-D4C6-CB6E-2B2B0736E451}"/>
                </a:ext>
              </a:extLst>
            </p:cNvPr>
            <p:cNvGrpSpPr/>
            <p:nvPr/>
          </p:nvGrpSpPr>
          <p:grpSpPr>
            <a:xfrm rot="8397958">
              <a:off x="2156671" y="4395114"/>
              <a:ext cx="1186182" cy="1079480"/>
              <a:chOff x="3954780" y="3508408"/>
              <a:chExt cx="734830" cy="668729"/>
            </a:xfrm>
          </p:grpSpPr>
          <p:grpSp>
            <p:nvGrpSpPr>
              <p:cNvPr id="38" name="Group 155">
                <a:extLst>
                  <a:ext uri="{FF2B5EF4-FFF2-40B4-BE49-F238E27FC236}">
                    <a16:creationId xmlns:a16="http://schemas.microsoft.com/office/drawing/2014/main" id="{AF30A1C0-F835-1C9B-4031-0EEA1C66045A}"/>
                  </a:ext>
                </a:extLst>
              </p:cNvPr>
              <p:cNvGrpSpPr/>
              <p:nvPr/>
            </p:nvGrpSpPr>
            <p:grpSpPr>
              <a:xfrm>
                <a:off x="3954780" y="3508408"/>
                <a:ext cx="582430" cy="516329"/>
                <a:chOff x="8000040" y="1685917"/>
                <a:chExt cx="582430" cy="516329"/>
              </a:xfrm>
            </p:grpSpPr>
            <p:grpSp>
              <p:nvGrpSpPr>
                <p:cNvPr id="61" name="Group 156">
                  <a:extLst>
                    <a:ext uri="{FF2B5EF4-FFF2-40B4-BE49-F238E27FC236}">
                      <a16:creationId xmlns:a16="http://schemas.microsoft.com/office/drawing/2014/main" id="{92B19B4D-53B4-78CA-960C-0EF5CA9AC6C5}"/>
                    </a:ext>
                  </a:extLst>
                </p:cNvPr>
                <p:cNvGrpSpPr/>
                <p:nvPr/>
              </p:nvGrpSpPr>
              <p:grpSpPr>
                <a:xfrm rot="7006145">
                  <a:off x="8104468" y="1685917"/>
                  <a:ext cx="227451" cy="227451"/>
                  <a:chOff x="5928762" y="2677066"/>
                  <a:chExt cx="227451" cy="227451"/>
                </a:xfrm>
              </p:grpSpPr>
              <p:sp>
                <p:nvSpPr>
                  <p:cNvPr id="80" name="Oval 182">
                    <a:extLst>
                      <a:ext uri="{FF2B5EF4-FFF2-40B4-BE49-F238E27FC236}">
                        <a16:creationId xmlns:a16="http://schemas.microsoft.com/office/drawing/2014/main" id="{39EEC0E1-A81A-96BB-D89B-D7C83CD4689B}"/>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81" name="Oval 183">
                    <a:extLst>
                      <a:ext uri="{FF2B5EF4-FFF2-40B4-BE49-F238E27FC236}">
                        <a16:creationId xmlns:a16="http://schemas.microsoft.com/office/drawing/2014/main" id="{6B1A6AAF-D470-AAA4-2051-A212D3EF84DB}"/>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62" name="Group 157">
                  <a:extLst>
                    <a:ext uri="{FF2B5EF4-FFF2-40B4-BE49-F238E27FC236}">
                      <a16:creationId xmlns:a16="http://schemas.microsoft.com/office/drawing/2014/main" id="{64F10386-6CEF-0842-D8DF-F548DF61BDCB}"/>
                    </a:ext>
                  </a:extLst>
                </p:cNvPr>
                <p:cNvGrpSpPr/>
                <p:nvPr/>
              </p:nvGrpSpPr>
              <p:grpSpPr>
                <a:xfrm rot="17598080">
                  <a:off x="8000040" y="1933868"/>
                  <a:ext cx="227451" cy="227451"/>
                  <a:chOff x="5928762" y="2677067"/>
                  <a:chExt cx="227451" cy="227451"/>
                </a:xfrm>
              </p:grpSpPr>
              <p:sp>
                <p:nvSpPr>
                  <p:cNvPr id="78" name="Oval 180">
                    <a:extLst>
                      <a:ext uri="{FF2B5EF4-FFF2-40B4-BE49-F238E27FC236}">
                        <a16:creationId xmlns:a16="http://schemas.microsoft.com/office/drawing/2014/main" id="{0E3BAB0E-D007-D998-1EA0-816874CDE977}"/>
                      </a:ext>
                    </a:extLst>
                  </p:cNvPr>
                  <p:cNvSpPr/>
                  <p:nvPr/>
                </p:nvSpPr>
                <p:spPr>
                  <a:xfrm>
                    <a:off x="5928762" y="2677067"/>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79" name="Oval 181">
                    <a:extLst>
                      <a:ext uri="{FF2B5EF4-FFF2-40B4-BE49-F238E27FC236}">
                        <a16:creationId xmlns:a16="http://schemas.microsoft.com/office/drawing/2014/main" id="{401A18EE-86B7-0430-D0EE-88B645D2E59D}"/>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63" name="Group 159">
                  <a:extLst>
                    <a:ext uri="{FF2B5EF4-FFF2-40B4-BE49-F238E27FC236}">
                      <a16:creationId xmlns:a16="http://schemas.microsoft.com/office/drawing/2014/main" id="{1352E00D-0F11-A2B0-B71F-E15944A17D79}"/>
                    </a:ext>
                  </a:extLst>
                </p:cNvPr>
                <p:cNvGrpSpPr/>
                <p:nvPr/>
              </p:nvGrpSpPr>
              <p:grpSpPr>
                <a:xfrm rot="466163">
                  <a:off x="8235949" y="1731882"/>
                  <a:ext cx="227451" cy="227451"/>
                  <a:chOff x="5928762" y="2677066"/>
                  <a:chExt cx="227451" cy="227451"/>
                </a:xfrm>
              </p:grpSpPr>
              <p:sp>
                <p:nvSpPr>
                  <p:cNvPr id="76" name="Oval 178">
                    <a:extLst>
                      <a:ext uri="{FF2B5EF4-FFF2-40B4-BE49-F238E27FC236}">
                        <a16:creationId xmlns:a16="http://schemas.microsoft.com/office/drawing/2014/main" id="{EC9B4EB6-5CB3-8416-AF5A-DFCA45747120}"/>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77" name="Oval 179">
                    <a:extLst>
                      <a:ext uri="{FF2B5EF4-FFF2-40B4-BE49-F238E27FC236}">
                        <a16:creationId xmlns:a16="http://schemas.microsoft.com/office/drawing/2014/main" id="{8F26828F-83CE-61A5-BEE5-79C369497EA4}"/>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64" name="Group 160">
                  <a:extLst>
                    <a:ext uri="{FF2B5EF4-FFF2-40B4-BE49-F238E27FC236}">
                      <a16:creationId xmlns:a16="http://schemas.microsoft.com/office/drawing/2014/main" id="{509B9963-1A88-0538-5070-1DB7A954AB63}"/>
                    </a:ext>
                  </a:extLst>
                </p:cNvPr>
                <p:cNvGrpSpPr/>
                <p:nvPr/>
              </p:nvGrpSpPr>
              <p:grpSpPr>
                <a:xfrm rot="3998444">
                  <a:off x="8021521" y="1822514"/>
                  <a:ext cx="227451" cy="227451"/>
                  <a:chOff x="5928762" y="2677066"/>
                  <a:chExt cx="227451" cy="227451"/>
                </a:xfrm>
              </p:grpSpPr>
              <p:sp>
                <p:nvSpPr>
                  <p:cNvPr id="74" name="Oval 176">
                    <a:extLst>
                      <a:ext uri="{FF2B5EF4-FFF2-40B4-BE49-F238E27FC236}">
                        <a16:creationId xmlns:a16="http://schemas.microsoft.com/office/drawing/2014/main" id="{00B7BDBB-2D5F-F9A2-45D6-92B010A2D9C1}"/>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75" name="Oval 177">
                    <a:extLst>
                      <a:ext uri="{FF2B5EF4-FFF2-40B4-BE49-F238E27FC236}">
                        <a16:creationId xmlns:a16="http://schemas.microsoft.com/office/drawing/2014/main" id="{DD17B8CE-AF8F-610C-9C13-11CD828A6067}"/>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65" name="Group 162">
                  <a:extLst>
                    <a:ext uri="{FF2B5EF4-FFF2-40B4-BE49-F238E27FC236}">
                      <a16:creationId xmlns:a16="http://schemas.microsoft.com/office/drawing/2014/main" id="{240DA51D-2D4F-2A38-58D6-CF33510BA790}"/>
                    </a:ext>
                  </a:extLst>
                </p:cNvPr>
                <p:cNvGrpSpPr/>
                <p:nvPr/>
              </p:nvGrpSpPr>
              <p:grpSpPr>
                <a:xfrm rot="3998444">
                  <a:off x="8355019" y="1813255"/>
                  <a:ext cx="227451" cy="227451"/>
                  <a:chOff x="5928762" y="2677066"/>
                  <a:chExt cx="227451" cy="227451"/>
                </a:xfrm>
              </p:grpSpPr>
              <p:sp>
                <p:nvSpPr>
                  <p:cNvPr id="72" name="Oval 174">
                    <a:extLst>
                      <a:ext uri="{FF2B5EF4-FFF2-40B4-BE49-F238E27FC236}">
                        <a16:creationId xmlns:a16="http://schemas.microsoft.com/office/drawing/2014/main" id="{7774FAF3-1AC9-BB2A-8BA4-8A048C3D436E}"/>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73" name="Oval 175">
                    <a:extLst>
                      <a:ext uri="{FF2B5EF4-FFF2-40B4-BE49-F238E27FC236}">
                        <a16:creationId xmlns:a16="http://schemas.microsoft.com/office/drawing/2014/main" id="{2C264B32-00B9-3B16-A055-1B3D327749A4}"/>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66" name="Group 163">
                  <a:extLst>
                    <a:ext uri="{FF2B5EF4-FFF2-40B4-BE49-F238E27FC236}">
                      <a16:creationId xmlns:a16="http://schemas.microsoft.com/office/drawing/2014/main" id="{2F25712C-7EFF-FCCB-FA69-2DF87316A203}"/>
                    </a:ext>
                  </a:extLst>
                </p:cNvPr>
                <p:cNvGrpSpPr/>
                <p:nvPr/>
              </p:nvGrpSpPr>
              <p:grpSpPr>
                <a:xfrm rot="2940550">
                  <a:off x="8140638" y="1870854"/>
                  <a:ext cx="227451" cy="227451"/>
                  <a:chOff x="5928762" y="2677066"/>
                  <a:chExt cx="227451" cy="227451"/>
                </a:xfrm>
              </p:grpSpPr>
              <p:sp>
                <p:nvSpPr>
                  <p:cNvPr id="70" name="Oval 170">
                    <a:extLst>
                      <a:ext uri="{FF2B5EF4-FFF2-40B4-BE49-F238E27FC236}">
                        <a16:creationId xmlns:a16="http://schemas.microsoft.com/office/drawing/2014/main" id="{55F8AF89-9564-207C-1C62-7C0D3CCECA5E}"/>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71" name="Oval 172">
                    <a:extLst>
                      <a:ext uri="{FF2B5EF4-FFF2-40B4-BE49-F238E27FC236}">
                        <a16:creationId xmlns:a16="http://schemas.microsoft.com/office/drawing/2014/main" id="{C6ED731D-4DC6-86EE-0300-525937B67E4B}"/>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67" name="Group 164">
                  <a:extLst>
                    <a:ext uri="{FF2B5EF4-FFF2-40B4-BE49-F238E27FC236}">
                      <a16:creationId xmlns:a16="http://schemas.microsoft.com/office/drawing/2014/main" id="{F4C4FF75-BF4F-5F25-D6BB-BDA1A8D64A83}"/>
                    </a:ext>
                  </a:extLst>
                </p:cNvPr>
                <p:cNvGrpSpPr/>
                <p:nvPr/>
              </p:nvGrpSpPr>
              <p:grpSpPr>
                <a:xfrm>
                  <a:off x="8194640" y="1974795"/>
                  <a:ext cx="227451" cy="227451"/>
                  <a:chOff x="5928762" y="2677066"/>
                  <a:chExt cx="227451" cy="227451"/>
                </a:xfrm>
              </p:grpSpPr>
              <p:sp>
                <p:nvSpPr>
                  <p:cNvPr id="68" name="Oval 166">
                    <a:extLst>
                      <a:ext uri="{FF2B5EF4-FFF2-40B4-BE49-F238E27FC236}">
                        <a16:creationId xmlns:a16="http://schemas.microsoft.com/office/drawing/2014/main" id="{2D75B8B6-030C-D8FF-2DC7-7C56B555F0AD}"/>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69" name="Oval 168">
                    <a:extLst>
                      <a:ext uri="{FF2B5EF4-FFF2-40B4-BE49-F238E27FC236}">
                        <a16:creationId xmlns:a16="http://schemas.microsoft.com/office/drawing/2014/main" id="{EBE56382-6229-0B68-45DC-9ECFAAB50CD3}"/>
                      </a:ext>
                    </a:extLst>
                  </p:cNvPr>
                  <p:cNvSpPr/>
                  <p:nvPr/>
                </p:nvSpPr>
                <p:spPr>
                  <a:xfrm>
                    <a:off x="5930051" y="2734505"/>
                    <a:ext cx="45719" cy="116042"/>
                  </a:xfrm>
                  <a:prstGeom prst="ellipse">
                    <a:avLst/>
                  </a:prstGeom>
                  <a:solidFill>
                    <a:schemeClr val="accent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grpSp>
            <p:nvGrpSpPr>
              <p:cNvPr id="39" name="Group 125">
                <a:extLst>
                  <a:ext uri="{FF2B5EF4-FFF2-40B4-BE49-F238E27FC236}">
                    <a16:creationId xmlns:a16="http://schemas.microsoft.com/office/drawing/2014/main" id="{A8BC7C34-896E-CEC5-2DF9-840746F380CF}"/>
                  </a:ext>
                </a:extLst>
              </p:cNvPr>
              <p:cNvGrpSpPr/>
              <p:nvPr/>
            </p:nvGrpSpPr>
            <p:grpSpPr>
              <a:xfrm>
                <a:off x="4107180" y="3660808"/>
                <a:ext cx="582430" cy="516329"/>
                <a:chOff x="8000040" y="1685917"/>
                <a:chExt cx="582430" cy="516329"/>
              </a:xfrm>
            </p:grpSpPr>
            <p:grpSp>
              <p:nvGrpSpPr>
                <p:cNvPr id="40" name="Group 126">
                  <a:extLst>
                    <a:ext uri="{FF2B5EF4-FFF2-40B4-BE49-F238E27FC236}">
                      <a16:creationId xmlns:a16="http://schemas.microsoft.com/office/drawing/2014/main" id="{AB99F838-BFFD-87F1-E021-DCE9FFD2387E}"/>
                    </a:ext>
                  </a:extLst>
                </p:cNvPr>
                <p:cNvGrpSpPr/>
                <p:nvPr/>
              </p:nvGrpSpPr>
              <p:grpSpPr>
                <a:xfrm rot="7006145">
                  <a:off x="8104468" y="1685917"/>
                  <a:ext cx="227451" cy="227451"/>
                  <a:chOff x="5928762" y="2677066"/>
                  <a:chExt cx="227451" cy="227451"/>
                </a:xfrm>
              </p:grpSpPr>
              <p:sp>
                <p:nvSpPr>
                  <p:cNvPr id="59" name="Oval 135">
                    <a:extLst>
                      <a:ext uri="{FF2B5EF4-FFF2-40B4-BE49-F238E27FC236}">
                        <a16:creationId xmlns:a16="http://schemas.microsoft.com/office/drawing/2014/main" id="{54F74086-E6BD-2D6D-D584-FC7504533339}"/>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60" name="Oval 136">
                    <a:extLst>
                      <a:ext uri="{FF2B5EF4-FFF2-40B4-BE49-F238E27FC236}">
                        <a16:creationId xmlns:a16="http://schemas.microsoft.com/office/drawing/2014/main" id="{31CF8CA3-AB64-B8E1-16B3-3DB9D00C5BE6}"/>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41" name="Group 512">
                  <a:extLst>
                    <a:ext uri="{FF2B5EF4-FFF2-40B4-BE49-F238E27FC236}">
                      <a16:creationId xmlns:a16="http://schemas.microsoft.com/office/drawing/2014/main" id="{EFD2DEF5-F7D2-77EE-BBCF-B2935132CD51}"/>
                    </a:ext>
                  </a:extLst>
                </p:cNvPr>
                <p:cNvGrpSpPr/>
                <p:nvPr/>
              </p:nvGrpSpPr>
              <p:grpSpPr>
                <a:xfrm rot="17598080">
                  <a:off x="8000040" y="1933868"/>
                  <a:ext cx="227451" cy="227451"/>
                  <a:chOff x="5928762" y="2677067"/>
                  <a:chExt cx="227451" cy="227451"/>
                </a:xfrm>
              </p:grpSpPr>
              <p:sp>
                <p:nvSpPr>
                  <p:cNvPr id="57" name="Oval 133">
                    <a:extLst>
                      <a:ext uri="{FF2B5EF4-FFF2-40B4-BE49-F238E27FC236}">
                        <a16:creationId xmlns:a16="http://schemas.microsoft.com/office/drawing/2014/main" id="{70954DA0-01DC-7E29-A612-2C0051C6D41D}"/>
                      </a:ext>
                    </a:extLst>
                  </p:cNvPr>
                  <p:cNvSpPr/>
                  <p:nvPr/>
                </p:nvSpPr>
                <p:spPr>
                  <a:xfrm>
                    <a:off x="5928762" y="2677067"/>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58" name="Oval 134">
                    <a:extLst>
                      <a:ext uri="{FF2B5EF4-FFF2-40B4-BE49-F238E27FC236}">
                        <a16:creationId xmlns:a16="http://schemas.microsoft.com/office/drawing/2014/main" id="{B60C03DA-AB6F-7DD6-7DD0-D38F1839AA4C}"/>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42" name="Group 514">
                  <a:extLst>
                    <a:ext uri="{FF2B5EF4-FFF2-40B4-BE49-F238E27FC236}">
                      <a16:creationId xmlns:a16="http://schemas.microsoft.com/office/drawing/2014/main" id="{590C3FD5-835A-847A-A326-B03DD8BD25D5}"/>
                    </a:ext>
                  </a:extLst>
                </p:cNvPr>
                <p:cNvGrpSpPr/>
                <p:nvPr/>
              </p:nvGrpSpPr>
              <p:grpSpPr>
                <a:xfrm rot="466163">
                  <a:off x="8235949" y="1731882"/>
                  <a:ext cx="227451" cy="227451"/>
                  <a:chOff x="5928762" y="2677066"/>
                  <a:chExt cx="227451" cy="227451"/>
                </a:xfrm>
              </p:grpSpPr>
              <p:sp>
                <p:nvSpPr>
                  <p:cNvPr id="55" name="Oval 131">
                    <a:extLst>
                      <a:ext uri="{FF2B5EF4-FFF2-40B4-BE49-F238E27FC236}">
                        <a16:creationId xmlns:a16="http://schemas.microsoft.com/office/drawing/2014/main" id="{A42B76C8-1DEE-41BC-5860-A6F6590593EA}"/>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56" name="Oval 132">
                    <a:extLst>
                      <a:ext uri="{FF2B5EF4-FFF2-40B4-BE49-F238E27FC236}">
                        <a16:creationId xmlns:a16="http://schemas.microsoft.com/office/drawing/2014/main" id="{B05E5DCD-7FED-8FC5-DF97-01FD7601861E}"/>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43" name="Group 516">
                  <a:extLst>
                    <a:ext uri="{FF2B5EF4-FFF2-40B4-BE49-F238E27FC236}">
                      <a16:creationId xmlns:a16="http://schemas.microsoft.com/office/drawing/2014/main" id="{B0C92C0A-B962-4A9E-3565-80D4ED452297}"/>
                    </a:ext>
                  </a:extLst>
                </p:cNvPr>
                <p:cNvGrpSpPr/>
                <p:nvPr/>
              </p:nvGrpSpPr>
              <p:grpSpPr>
                <a:xfrm rot="3998444">
                  <a:off x="8021521" y="1822514"/>
                  <a:ext cx="227451" cy="227451"/>
                  <a:chOff x="5928762" y="2677066"/>
                  <a:chExt cx="227451" cy="227451"/>
                </a:xfrm>
              </p:grpSpPr>
              <p:sp>
                <p:nvSpPr>
                  <p:cNvPr id="53" name="Oval 129">
                    <a:extLst>
                      <a:ext uri="{FF2B5EF4-FFF2-40B4-BE49-F238E27FC236}">
                        <a16:creationId xmlns:a16="http://schemas.microsoft.com/office/drawing/2014/main" id="{51AA99B1-3B7C-617D-A0C7-42C0F7F31CEE}"/>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54" name="Oval 130">
                    <a:extLst>
                      <a:ext uri="{FF2B5EF4-FFF2-40B4-BE49-F238E27FC236}">
                        <a16:creationId xmlns:a16="http://schemas.microsoft.com/office/drawing/2014/main" id="{60B4CB89-2421-4C35-15F3-93E6D9401BC3}"/>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44" name="Group 517">
                  <a:extLst>
                    <a:ext uri="{FF2B5EF4-FFF2-40B4-BE49-F238E27FC236}">
                      <a16:creationId xmlns:a16="http://schemas.microsoft.com/office/drawing/2014/main" id="{6E800042-DEEB-CE88-A656-50548E39D772}"/>
                    </a:ext>
                  </a:extLst>
                </p:cNvPr>
                <p:cNvGrpSpPr/>
                <p:nvPr/>
              </p:nvGrpSpPr>
              <p:grpSpPr>
                <a:xfrm rot="3998444">
                  <a:off x="8355019" y="1813255"/>
                  <a:ext cx="227451" cy="227451"/>
                  <a:chOff x="5928762" y="2677066"/>
                  <a:chExt cx="227451" cy="227451"/>
                </a:xfrm>
              </p:grpSpPr>
              <p:sp>
                <p:nvSpPr>
                  <p:cNvPr id="51" name="Oval 127">
                    <a:extLst>
                      <a:ext uri="{FF2B5EF4-FFF2-40B4-BE49-F238E27FC236}">
                        <a16:creationId xmlns:a16="http://schemas.microsoft.com/office/drawing/2014/main" id="{F37FEFE3-FBBE-C1E3-5DEB-93299779DC48}"/>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52" name="Oval 128">
                    <a:extLst>
                      <a:ext uri="{FF2B5EF4-FFF2-40B4-BE49-F238E27FC236}">
                        <a16:creationId xmlns:a16="http://schemas.microsoft.com/office/drawing/2014/main" id="{6FB68747-D1BB-FCBE-7CA4-2B9BB4715638}"/>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45" name="Group 518">
                  <a:extLst>
                    <a:ext uri="{FF2B5EF4-FFF2-40B4-BE49-F238E27FC236}">
                      <a16:creationId xmlns:a16="http://schemas.microsoft.com/office/drawing/2014/main" id="{06EFA077-3CB7-AE84-D494-726E79875DBA}"/>
                    </a:ext>
                  </a:extLst>
                </p:cNvPr>
                <p:cNvGrpSpPr/>
                <p:nvPr/>
              </p:nvGrpSpPr>
              <p:grpSpPr>
                <a:xfrm rot="2940550">
                  <a:off x="8140638" y="1870854"/>
                  <a:ext cx="227451" cy="227451"/>
                  <a:chOff x="5928762" y="2677066"/>
                  <a:chExt cx="227451" cy="227451"/>
                </a:xfrm>
              </p:grpSpPr>
              <p:sp>
                <p:nvSpPr>
                  <p:cNvPr id="49" name="Oval 558">
                    <a:extLst>
                      <a:ext uri="{FF2B5EF4-FFF2-40B4-BE49-F238E27FC236}">
                        <a16:creationId xmlns:a16="http://schemas.microsoft.com/office/drawing/2014/main" id="{1670E86E-F172-8441-312B-722461C49FB9}"/>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50" name="Oval 568">
                    <a:extLst>
                      <a:ext uri="{FF2B5EF4-FFF2-40B4-BE49-F238E27FC236}">
                        <a16:creationId xmlns:a16="http://schemas.microsoft.com/office/drawing/2014/main" id="{6540445C-BB99-2A58-5FF1-4CDFC30CCAC1}"/>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46" name="Group 519">
                  <a:extLst>
                    <a:ext uri="{FF2B5EF4-FFF2-40B4-BE49-F238E27FC236}">
                      <a16:creationId xmlns:a16="http://schemas.microsoft.com/office/drawing/2014/main" id="{A127C524-4300-4D0D-2F4C-C4711444D3D1}"/>
                    </a:ext>
                  </a:extLst>
                </p:cNvPr>
                <p:cNvGrpSpPr/>
                <p:nvPr/>
              </p:nvGrpSpPr>
              <p:grpSpPr>
                <a:xfrm>
                  <a:off x="8194640" y="1974795"/>
                  <a:ext cx="227451" cy="227451"/>
                  <a:chOff x="5928762" y="2677066"/>
                  <a:chExt cx="227451" cy="227451"/>
                </a:xfrm>
              </p:grpSpPr>
              <p:sp>
                <p:nvSpPr>
                  <p:cNvPr id="47" name="Oval 546">
                    <a:extLst>
                      <a:ext uri="{FF2B5EF4-FFF2-40B4-BE49-F238E27FC236}">
                        <a16:creationId xmlns:a16="http://schemas.microsoft.com/office/drawing/2014/main" id="{BC4D5B33-56F9-1B0A-B43A-7B59656E5BB6}"/>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48" name="Oval 547">
                    <a:extLst>
                      <a:ext uri="{FF2B5EF4-FFF2-40B4-BE49-F238E27FC236}">
                        <a16:creationId xmlns:a16="http://schemas.microsoft.com/office/drawing/2014/main" id="{BFFDAE86-C8B4-A1A2-4801-516E2C358E25}"/>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grpSp>
        <p:grpSp>
          <p:nvGrpSpPr>
            <p:cNvPr id="82" name="Group 2">
              <a:extLst>
                <a:ext uri="{FF2B5EF4-FFF2-40B4-BE49-F238E27FC236}">
                  <a16:creationId xmlns:a16="http://schemas.microsoft.com/office/drawing/2014/main" id="{FF648561-9D24-9F03-8558-91F61B31B6FD}"/>
                </a:ext>
              </a:extLst>
            </p:cNvPr>
            <p:cNvGrpSpPr/>
            <p:nvPr/>
          </p:nvGrpSpPr>
          <p:grpSpPr>
            <a:xfrm rot="8397958">
              <a:off x="5558155" y="4383354"/>
              <a:ext cx="1186182" cy="1079480"/>
              <a:chOff x="3954780" y="3508408"/>
              <a:chExt cx="734830" cy="668729"/>
            </a:xfrm>
          </p:grpSpPr>
          <p:grpSp>
            <p:nvGrpSpPr>
              <p:cNvPr id="83" name="Group 155">
                <a:extLst>
                  <a:ext uri="{FF2B5EF4-FFF2-40B4-BE49-F238E27FC236}">
                    <a16:creationId xmlns:a16="http://schemas.microsoft.com/office/drawing/2014/main" id="{DB07D1FE-3AA1-E995-F25A-3098586C57D9}"/>
                  </a:ext>
                </a:extLst>
              </p:cNvPr>
              <p:cNvGrpSpPr/>
              <p:nvPr/>
            </p:nvGrpSpPr>
            <p:grpSpPr>
              <a:xfrm>
                <a:off x="3954780" y="3508408"/>
                <a:ext cx="582430" cy="516329"/>
                <a:chOff x="8000040" y="1685917"/>
                <a:chExt cx="582430" cy="516329"/>
              </a:xfrm>
            </p:grpSpPr>
            <p:grpSp>
              <p:nvGrpSpPr>
                <p:cNvPr id="106" name="Group 156">
                  <a:extLst>
                    <a:ext uri="{FF2B5EF4-FFF2-40B4-BE49-F238E27FC236}">
                      <a16:creationId xmlns:a16="http://schemas.microsoft.com/office/drawing/2014/main" id="{2D1505E8-FFC1-9340-E11C-E3BB32F9F749}"/>
                    </a:ext>
                  </a:extLst>
                </p:cNvPr>
                <p:cNvGrpSpPr/>
                <p:nvPr/>
              </p:nvGrpSpPr>
              <p:grpSpPr>
                <a:xfrm rot="7006145">
                  <a:off x="8104468" y="1685917"/>
                  <a:ext cx="227451" cy="227451"/>
                  <a:chOff x="5928762" y="2677066"/>
                  <a:chExt cx="227451" cy="227451"/>
                </a:xfrm>
              </p:grpSpPr>
              <p:sp>
                <p:nvSpPr>
                  <p:cNvPr id="125" name="Oval 182">
                    <a:extLst>
                      <a:ext uri="{FF2B5EF4-FFF2-40B4-BE49-F238E27FC236}">
                        <a16:creationId xmlns:a16="http://schemas.microsoft.com/office/drawing/2014/main" id="{79DADC88-436F-8126-8077-F4ED022E39C3}"/>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126" name="Oval 183">
                    <a:extLst>
                      <a:ext uri="{FF2B5EF4-FFF2-40B4-BE49-F238E27FC236}">
                        <a16:creationId xmlns:a16="http://schemas.microsoft.com/office/drawing/2014/main" id="{68B7786A-E495-ED0F-0D11-81652A89C623}"/>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107" name="Group 157">
                  <a:extLst>
                    <a:ext uri="{FF2B5EF4-FFF2-40B4-BE49-F238E27FC236}">
                      <a16:creationId xmlns:a16="http://schemas.microsoft.com/office/drawing/2014/main" id="{7A39789D-932F-11EB-25DA-C058A049AD97}"/>
                    </a:ext>
                  </a:extLst>
                </p:cNvPr>
                <p:cNvGrpSpPr/>
                <p:nvPr/>
              </p:nvGrpSpPr>
              <p:grpSpPr>
                <a:xfrm rot="17598080">
                  <a:off x="8000040" y="1933868"/>
                  <a:ext cx="227451" cy="227451"/>
                  <a:chOff x="5928762" y="2677067"/>
                  <a:chExt cx="227451" cy="227451"/>
                </a:xfrm>
              </p:grpSpPr>
              <p:sp>
                <p:nvSpPr>
                  <p:cNvPr id="123" name="Oval 180">
                    <a:extLst>
                      <a:ext uri="{FF2B5EF4-FFF2-40B4-BE49-F238E27FC236}">
                        <a16:creationId xmlns:a16="http://schemas.microsoft.com/office/drawing/2014/main" id="{E6E09F1F-1CDE-AA64-36D1-79F238DD979E}"/>
                      </a:ext>
                    </a:extLst>
                  </p:cNvPr>
                  <p:cNvSpPr/>
                  <p:nvPr/>
                </p:nvSpPr>
                <p:spPr>
                  <a:xfrm>
                    <a:off x="5928762" y="2677067"/>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124" name="Oval 181">
                    <a:extLst>
                      <a:ext uri="{FF2B5EF4-FFF2-40B4-BE49-F238E27FC236}">
                        <a16:creationId xmlns:a16="http://schemas.microsoft.com/office/drawing/2014/main" id="{B0446D8B-54E1-D942-3841-E9B4673C5EED}"/>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108" name="Group 159">
                  <a:extLst>
                    <a:ext uri="{FF2B5EF4-FFF2-40B4-BE49-F238E27FC236}">
                      <a16:creationId xmlns:a16="http://schemas.microsoft.com/office/drawing/2014/main" id="{13251B1D-3BE7-7D15-81CE-391B423959E6}"/>
                    </a:ext>
                  </a:extLst>
                </p:cNvPr>
                <p:cNvGrpSpPr/>
                <p:nvPr/>
              </p:nvGrpSpPr>
              <p:grpSpPr>
                <a:xfrm rot="466163">
                  <a:off x="8235949" y="1731882"/>
                  <a:ext cx="227451" cy="227451"/>
                  <a:chOff x="5928762" y="2677066"/>
                  <a:chExt cx="227451" cy="227451"/>
                </a:xfrm>
              </p:grpSpPr>
              <p:sp>
                <p:nvSpPr>
                  <p:cNvPr id="121" name="Oval 178">
                    <a:extLst>
                      <a:ext uri="{FF2B5EF4-FFF2-40B4-BE49-F238E27FC236}">
                        <a16:creationId xmlns:a16="http://schemas.microsoft.com/office/drawing/2014/main" id="{551F4651-11DE-3703-8BBE-664BA82E499C}"/>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122" name="Oval 179">
                    <a:extLst>
                      <a:ext uri="{FF2B5EF4-FFF2-40B4-BE49-F238E27FC236}">
                        <a16:creationId xmlns:a16="http://schemas.microsoft.com/office/drawing/2014/main" id="{85730053-DDEF-690D-02D8-704355CCA0BD}"/>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109" name="Group 160">
                  <a:extLst>
                    <a:ext uri="{FF2B5EF4-FFF2-40B4-BE49-F238E27FC236}">
                      <a16:creationId xmlns:a16="http://schemas.microsoft.com/office/drawing/2014/main" id="{894E1522-74B4-F514-B8CA-529726BD9111}"/>
                    </a:ext>
                  </a:extLst>
                </p:cNvPr>
                <p:cNvGrpSpPr/>
                <p:nvPr/>
              </p:nvGrpSpPr>
              <p:grpSpPr>
                <a:xfrm rot="3998444">
                  <a:off x="8021521" y="1822514"/>
                  <a:ext cx="227451" cy="227451"/>
                  <a:chOff x="5928762" y="2677066"/>
                  <a:chExt cx="227451" cy="227451"/>
                </a:xfrm>
              </p:grpSpPr>
              <p:sp>
                <p:nvSpPr>
                  <p:cNvPr id="119" name="Oval 176">
                    <a:extLst>
                      <a:ext uri="{FF2B5EF4-FFF2-40B4-BE49-F238E27FC236}">
                        <a16:creationId xmlns:a16="http://schemas.microsoft.com/office/drawing/2014/main" id="{F7420480-941E-CFF8-F5E8-CCBD894363BF}"/>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120" name="Oval 177">
                    <a:extLst>
                      <a:ext uri="{FF2B5EF4-FFF2-40B4-BE49-F238E27FC236}">
                        <a16:creationId xmlns:a16="http://schemas.microsoft.com/office/drawing/2014/main" id="{AA3CC8F5-AB19-2764-D0F2-EFAC21EAB93E}"/>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110" name="Group 162">
                  <a:extLst>
                    <a:ext uri="{FF2B5EF4-FFF2-40B4-BE49-F238E27FC236}">
                      <a16:creationId xmlns:a16="http://schemas.microsoft.com/office/drawing/2014/main" id="{83B83ED1-C012-FC89-45C2-7C3A8DB395EE}"/>
                    </a:ext>
                  </a:extLst>
                </p:cNvPr>
                <p:cNvGrpSpPr/>
                <p:nvPr/>
              </p:nvGrpSpPr>
              <p:grpSpPr>
                <a:xfrm rot="3998444">
                  <a:off x="8355019" y="1813255"/>
                  <a:ext cx="227451" cy="227451"/>
                  <a:chOff x="5928762" y="2677066"/>
                  <a:chExt cx="227451" cy="227451"/>
                </a:xfrm>
              </p:grpSpPr>
              <p:sp>
                <p:nvSpPr>
                  <p:cNvPr id="117" name="Oval 174">
                    <a:extLst>
                      <a:ext uri="{FF2B5EF4-FFF2-40B4-BE49-F238E27FC236}">
                        <a16:creationId xmlns:a16="http://schemas.microsoft.com/office/drawing/2014/main" id="{4DC316E5-98E3-5349-BA89-C126300F0A89}"/>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118" name="Oval 175">
                    <a:extLst>
                      <a:ext uri="{FF2B5EF4-FFF2-40B4-BE49-F238E27FC236}">
                        <a16:creationId xmlns:a16="http://schemas.microsoft.com/office/drawing/2014/main" id="{668E7DD5-2AA0-3391-3FB8-DCB8FD16C6AB}"/>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111" name="Group 163">
                  <a:extLst>
                    <a:ext uri="{FF2B5EF4-FFF2-40B4-BE49-F238E27FC236}">
                      <a16:creationId xmlns:a16="http://schemas.microsoft.com/office/drawing/2014/main" id="{9A24029B-E0B7-4C0B-D8B4-26321F2F4705}"/>
                    </a:ext>
                  </a:extLst>
                </p:cNvPr>
                <p:cNvGrpSpPr/>
                <p:nvPr/>
              </p:nvGrpSpPr>
              <p:grpSpPr>
                <a:xfrm rot="2940550">
                  <a:off x="8140638" y="1870854"/>
                  <a:ext cx="227451" cy="227451"/>
                  <a:chOff x="5928762" y="2677066"/>
                  <a:chExt cx="227451" cy="227451"/>
                </a:xfrm>
              </p:grpSpPr>
              <p:sp>
                <p:nvSpPr>
                  <p:cNvPr id="115" name="Oval 170">
                    <a:extLst>
                      <a:ext uri="{FF2B5EF4-FFF2-40B4-BE49-F238E27FC236}">
                        <a16:creationId xmlns:a16="http://schemas.microsoft.com/office/drawing/2014/main" id="{F738A9D8-E8D4-0492-F3D6-67E203517C44}"/>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116" name="Oval 172">
                    <a:extLst>
                      <a:ext uri="{FF2B5EF4-FFF2-40B4-BE49-F238E27FC236}">
                        <a16:creationId xmlns:a16="http://schemas.microsoft.com/office/drawing/2014/main" id="{D62BD9B4-3734-7786-F117-F4E35EFB3619}"/>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112" name="Group 164">
                  <a:extLst>
                    <a:ext uri="{FF2B5EF4-FFF2-40B4-BE49-F238E27FC236}">
                      <a16:creationId xmlns:a16="http://schemas.microsoft.com/office/drawing/2014/main" id="{FB889C1E-7278-9CDB-CF7D-CA6A74828C33}"/>
                    </a:ext>
                  </a:extLst>
                </p:cNvPr>
                <p:cNvGrpSpPr/>
                <p:nvPr/>
              </p:nvGrpSpPr>
              <p:grpSpPr>
                <a:xfrm>
                  <a:off x="8194640" y="1974795"/>
                  <a:ext cx="227451" cy="227451"/>
                  <a:chOff x="5928762" y="2677066"/>
                  <a:chExt cx="227451" cy="227451"/>
                </a:xfrm>
              </p:grpSpPr>
              <p:sp>
                <p:nvSpPr>
                  <p:cNvPr id="113" name="Oval 166">
                    <a:extLst>
                      <a:ext uri="{FF2B5EF4-FFF2-40B4-BE49-F238E27FC236}">
                        <a16:creationId xmlns:a16="http://schemas.microsoft.com/office/drawing/2014/main" id="{9F272314-F392-4CB2-569F-5DD710CC033E}"/>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114" name="Oval 168">
                    <a:extLst>
                      <a:ext uri="{FF2B5EF4-FFF2-40B4-BE49-F238E27FC236}">
                        <a16:creationId xmlns:a16="http://schemas.microsoft.com/office/drawing/2014/main" id="{14AB86DC-2B74-E3E3-6590-2A8A29978BDB}"/>
                      </a:ext>
                    </a:extLst>
                  </p:cNvPr>
                  <p:cNvSpPr/>
                  <p:nvPr/>
                </p:nvSpPr>
                <p:spPr>
                  <a:xfrm>
                    <a:off x="5930051" y="2734505"/>
                    <a:ext cx="45719" cy="116042"/>
                  </a:xfrm>
                  <a:prstGeom prst="ellipse">
                    <a:avLst/>
                  </a:prstGeom>
                  <a:solidFill>
                    <a:schemeClr val="accent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grpSp>
            <p:nvGrpSpPr>
              <p:cNvPr id="84" name="Group 125">
                <a:extLst>
                  <a:ext uri="{FF2B5EF4-FFF2-40B4-BE49-F238E27FC236}">
                    <a16:creationId xmlns:a16="http://schemas.microsoft.com/office/drawing/2014/main" id="{7193EE32-7ED3-04BD-FEEB-874D9A0335CF}"/>
                  </a:ext>
                </a:extLst>
              </p:cNvPr>
              <p:cNvGrpSpPr/>
              <p:nvPr/>
            </p:nvGrpSpPr>
            <p:grpSpPr>
              <a:xfrm>
                <a:off x="4107180" y="3660808"/>
                <a:ext cx="582430" cy="516329"/>
                <a:chOff x="8000040" y="1685917"/>
                <a:chExt cx="582430" cy="516329"/>
              </a:xfrm>
            </p:grpSpPr>
            <p:grpSp>
              <p:nvGrpSpPr>
                <p:cNvPr id="85" name="Group 126">
                  <a:extLst>
                    <a:ext uri="{FF2B5EF4-FFF2-40B4-BE49-F238E27FC236}">
                      <a16:creationId xmlns:a16="http://schemas.microsoft.com/office/drawing/2014/main" id="{85C47C1B-51DB-BDAF-AC10-3BA72A69F7AE}"/>
                    </a:ext>
                  </a:extLst>
                </p:cNvPr>
                <p:cNvGrpSpPr/>
                <p:nvPr/>
              </p:nvGrpSpPr>
              <p:grpSpPr>
                <a:xfrm rot="7006145">
                  <a:off x="8104468" y="1685917"/>
                  <a:ext cx="227451" cy="227451"/>
                  <a:chOff x="5928762" y="2677066"/>
                  <a:chExt cx="227451" cy="227451"/>
                </a:xfrm>
              </p:grpSpPr>
              <p:sp>
                <p:nvSpPr>
                  <p:cNvPr id="104" name="Oval 135">
                    <a:extLst>
                      <a:ext uri="{FF2B5EF4-FFF2-40B4-BE49-F238E27FC236}">
                        <a16:creationId xmlns:a16="http://schemas.microsoft.com/office/drawing/2014/main" id="{C55B36E3-543F-B816-D52B-1E2E6FE78DCB}"/>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105" name="Oval 136">
                    <a:extLst>
                      <a:ext uri="{FF2B5EF4-FFF2-40B4-BE49-F238E27FC236}">
                        <a16:creationId xmlns:a16="http://schemas.microsoft.com/office/drawing/2014/main" id="{2E8A94B2-EB87-D132-A7DF-9E417E56A04A}"/>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86" name="Group 512">
                  <a:extLst>
                    <a:ext uri="{FF2B5EF4-FFF2-40B4-BE49-F238E27FC236}">
                      <a16:creationId xmlns:a16="http://schemas.microsoft.com/office/drawing/2014/main" id="{5CB22BD4-7185-1BAB-024D-6075A2AECFFA}"/>
                    </a:ext>
                  </a:extLst>
                </p:cNvPr>
                <p:cNvGrpSpPr/>
                <p:nvPr/>
              </p:nvGrpSpPr>
              <p:grpSpPr>
                <a:xfrm rot="17598080">
                  <a:off x="8000040" y="1933868"/>
                  <a:ext cx="227451" cy="227451"/>
                  <a:chOff x="5928762" y="2677067"/>
                  <a:chExt cx="227451" cy="227451"/>
                </a:xfrm>
              </p:grpSpPr>
              <p:sp>
                <p:nvSpPr>
                  <p:cNvPr id="102" name="Oval 133">
                    <a:extLst>
                      <a:ext uri="{FF2B5EF4-FFF2-40B4-BE49-F238E27FC236}">
                        <a16:creationId xmlns:a16="http://schemas.microsoft.com/office/drawing/2014/main" id="{263489FD-2EB9-7BDD-3CAF-AA4C27B126A7}"/>
                      </a:ext>
                    </a:extLst>
                  </p:cNvPr>
                  <p:cNvSpPr/>
                  <p:nvPr/>
                </p:nvSpPr>
                <p:spPr>
                  <a:xfrm>
                    <a:off x="5928762" y="2677067"/>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103" name="Oval 134">
                    <a:extLst>
                      <a:ext uri="{FF2B5EF4-FFF2-40B4-BE49-F238E27FC236}">
                        <a16:creationId xmlns:a16="http://schemas.microsoft.com/office/drawing/2014/main" id="{02622B74-C041-0AB0-3F9F-5FCB92993C5A}"/>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87" name="Group 514">
                  <a:extLst>
                    <a:ext uri="{FF2B5EF4-FFF2-40B4-BE49-F238E27FC236}">
                      <a16:creationId xmlns:a16="http://schemas.microsoft.com/office/drawing/2014/main" id="{DD0D1786-E224-692F-E115-480E508E0DE8}"/>
                    </a:ext>
                  </a:extLst>
                </p:cNvPr>
                <p:cNvGrpSpPr/>
                <p:nvPr/>
              </p:nvGrpSpPr>
              <p:grpSpPr>
                <a:xfrm rot="466163">
                  <a:off x="8235949" y="1731882"/>
                  <a:ext cx="227451" cy="227451"/>
                  <a:chOff x="5928762" y="2677066"/>
                  <a:chExt cx="227451" cy="227451"/>
                </a:xfrm>
              </p:grpSpPr>
              <p:sp>
                <p:nvSpPr>
                  <p:cNvPr id="100" name="Oval 131">
                    <a:extLst>
                      <a:ext uri="{FF2B5EF4-FFF2-40B4-BE49-F238E27FC236}">
                        <a16:creationId xmlns:a16="http://schemas.microsoft.com/office/drawing/2014/main" id="{2E73EB50-3558-8961-8933-1B6413192850}"/>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101" name="Oval 132">
                    <a:extLst>
                      <a:ext uri="{FF2B5EF4-FFF2-40B4-BE49-F238E27FC236}">
                        <a16:creationId xmlns:a16="http://schemas.microsoft.com/office/drawing/2014/main" id="{2EF94770-8FFF-88C0-D116-6D59841C5657}"/>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88" name="Group 516">
                  <a:extLst>
                    <a:ext uri="{FF2B5EF4-FFF2-40B4-BE49-F238E27FC236}">
                      <a16:creationId xmlns:a16="http://schemas.microsoft.com/office/drawing/2014/main" id="{D023D429-54BC-6793-D40F-7A640CCAFD3B}"/>
                    </a:ext>
                  </a:extLst>
                </p:cNvPr>
                <p:cNvGrpSpPr/>
                <p:nvPr/>
              </p:nvGrpSpPr>
              <p:grpSpPr>
                <a:xfrm rot="3998444">
                  <a:off x="8021521" y="1822514"/>
                  <a:ext cx="227451" cy="227451"/>
                  <a:chOff x="5928762" y="2677066"/>
                  <a:chExt cx="227451" cy="227451"/>
                </a:xfrm>
              </p:grpSpPr>
              <p:sp>
                <p:nvSpPr>
                  <p:cNvPr id="98" name="Oval 129">
                    <a:extLst>
                      <a:ext uri="{FF2B5EF4-FFF2-40B4-BE49-F238E27FC236}">
                        <a16:creationId xmlns:a16="http://schemas.microsoft.com/office/drawing/2014/main" id="{04B08AC8-467B-66AC-D7F9-4CD9C13EC57F}"/>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99" name="Oval 130">
                    <a:extLst>
                      <a:ext uri="{FF2B5EF4-FFF2-40B4-BE49-F238E27FC236}">
                        <a16:creationId xmlns:a16="http://schemas.microsoft.com/office/drawing/2014/main" id="{1D3EF016-1E51-056E-2E39-F08441877F62}"/>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89" name="Group 517">
                  <a:extLst>
                    <a:ext uri="{FF2B5EF4-FFF2-40B4-BE49-F238E27FC236}">
                      <a16:creationId xmlns:a16="http://schemas.microsoft.com/office/drawing/2014/main" id="{0E5B28B4-5360-8E62-DBCF-02DDCC10F21C}"/>
                    </a:ext>
                  </a:extLst>
                </p:cNvPr>
                <p:cNvGrpSpPr/>
                <p:nvPr/>
              </p:nvGrpSpPr>
              <p:grpSpPr>
                <a:xfrm rot="3998444">
                  <a:off x="8355019" y="1813255"/>
                  <a:ext cx="227451" cy="227451"/>
                  <a:chOff x="5928762" y="2677066"/>
                  <a:chExt cx="227451" cy="227451"/>
                </a:xfrm>
              </p:grpSpPr>
              <p:sp>
                <p:nvSpPr>
                  <p:cNvPr id="96" name="Oval 127">
                    <a:extLst>
                      <a:ext uri="{FF2B5EF4-FFF2-40B4-BE49-F238E27FC236}">
                        <a16:creationId xmlns:a16="http://schemas.microsoft.com/office/drawing/2014/main" id="{32CC80AA-A10B-7B8F-C9E8-D6238402BF3C}"/>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97" name="Oval 128">
                    <a:extLst>
                      <a:ext uri="{FF2B5EF4-FFF2-40B4-BE49-F238E27FC236}">
                        <a16:creationId xmlns:a16="http://schemas.microsoft.com/office/drawing/2014/main" id="{B1A56943-AFBF-87A4-E09E-838847E1C72B}"/>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90" name="Group 518">
                  <a:extLst>
                    <a:ext uri="{FF2B5EF4-FFF2-40B4-BE49-F238E27FC236}">
                      <a16:creationId xmlns:a16="http://schemas.microsoft.com/office/drawing/2014/main" id="{DA325C45-5A8D-0201-9512-32FF4E74A664}"/>
                    </a:ext>
                  </a:extLst>
                </p:cNvPr>
                <p:cNvGrpSpPr/>
                <p:nvPr/>
              </p:nvGrpSpPr>
              <p:grpSpPr>
                <a:xfrm rot="2940550">
                  <a:off x="8140638" y="1870854"/>
                  <a:ext cx="227451" cy="227451"/>
                  <a:chOff x="5928762" y="2677066"/>
                  <a:chExt cx="227451" cy="227451"/>
                </a:xfrm>
              </p:grpSpPr>
              <p:sp>
                <p:nvSpPr>
                  <p:cNvPr id="94" name="Oval 558">
                    <a:extLst>
                      <a:ext uri="{FF2B5EF4-FFF2-40B4-BE49-F238E27FC236}">
                        <a16:creationId xmlns:a16="http://schemas.microsoft.com/office/drawing/2014/main" id="{984C1E23-AA46-D796-2251-0EC833472779}"/>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95" name="Oval 568">
                    <a:extLst>
                      <a:ext uri="{FF2B5EF4-FFF2-40B4-BE49-F238E27FC236}">
                        <a16:creationId xmlns:a16="http://schemas.microsoft.com/office/drawing/2014/main" id="{22D52CB6-8496-ADD0-7D8F-C63A1D3D6E88}"/>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nvGrpSpPr>
                <p:cNvPr id="91" name="Group 519">
                  <a:extLst>
                    <a:ext uri="{FF2B5EF4-FFF2-40B4-BE49-F238E27FC236}">
                      <a16:creationId xmlns:a16="http://schemas.microsoft.com/office/drawing/2014/main" id="{83BDB62F-4C76-E248-325E-6A21993DC9EA}"/>
                    </a:ext>
                  </a:extLst>
                </p:cNvPr>
                <p:cNvGrpSpPr/>
                <p:nvPr/>
              </p:nvGrpSpPr>
              <p:grpSpPr>
                <a:xfrm>
                  <a:off x="8194640" y="1974795"/>
                  <a:ext cx="227451" cy="227451"/>
                  <a:chOff x="5928762" y="2677066"/>
                  <a:chExt cx="227451" cy="227451"/>
                </a:xfrm>
              </p:grpSpPr>
              <p:sp>
                <p:nvSpPr>
                  <p:cNvPr id="92" name="Oval 546">
                    <a:extLst>
                      <a:ext uri="{FF2B5EF4-FFF2-40B4-BE49-F238E27FC236}">
                        <a16:creationId xmlns:a16="http://schemas.microsoft.com/office/drawing/2014/main" id="{89695C41-1A59-16E2-482D-347EF64EE8CF}"/>
                      </a:ext>
                    </a:extLst>
                  </p:cNvPr>
                  <p:cNvSpPr/>
                  <p:nvPr/>
                </p:nvSpPr>
                <p:spPr>
                  <a:xfrm>
                    <a:off x="5928762" y="2677066"/>
                    <a:ext cx="227451" cy="227451"/>
                  </a:xfrm>
                  <a:prstGeom prst="ellipse">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sp>
                <p:nvSpPr>
                  <p:cNvPr id="93" name="Oval 547">
                    <a:extLst>
                      <a:ext uri="{FF2B5EF4-FFF2-40B4-BE49-F238E27FC236}">
                        <a16:creationId xmlns:a16="http://schemas.microsoft.com/office/drawing/2014/main" id="{6229E792-7200-E0AC-9A84-C918451269E5}"/>
                      </a:ext>
                    </a:extLst>
                  </p:cNvPr>
                  <p:cNvSpPr/>
                  <p:nvPr/>
                </p:nvSpPr>
                <p:spPr>
                  <a:xfrm>
                    <a:off x="5930051" y="2734505"/>
                    <a:ext cx="45719" cy="116042"/>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mj-lt"/>
                    </a:endParaRPr>
                  </a:p>
                </p:txBody>
              </p:sp>
            </p:grpSp>
          </p:grpSp>
        </p:grpSp>
        <p:grpSp>
          <p:nvGrpSpPr>
            <p:cNvPr id="127" name="Group 115">
              <a:extLst>
                <a:ext uri="{FF2B5EF4-FFF2-40B4-BE49-F238E27FC236}">
                  <a16:creationId xmlns:a16="http://schemas.microsoft.com/office/drawing/2014/main" id="{6FFDE7DA-0BD2-70AC-BA5A-FD55B296DA99}"/>
                </a:ext>
              </a:extLst>
            </p:cNvPr>
            <p:cNvGrpSpPr>
              <a:grpSpLocks noChangeAspect="1"/>
            </p:cNvGrpSpPr>
            <p:nvPr/>
          </p:nvGrpSpPr>
          <p:grpSpPr>
            <a:xfrm>
              <a:off x="8399126" y="5092620"/>
              <a:ext cx="1093693" cy="678142"/>
              <a:chOff x="1136003" y="2425850"/>
              <a:chExt cx="4597243" cy="2850492"/>
            </a:xfrm>
          </p:grpSpPr>
          <p:sp>
            <p:nvSpPr>
              <p:cNvPr id="128" name="Freeform: Shape 116">
                <a:extLst>
                  <a:ext uri="{FF2B5EF4-FFF2-40B4-BE49-F238E27FC236}">
                    <a16:creationId xmlns:a16="http://schemas.microsoft.com/office/drawing/2014/main" id="{CA37B5E0-EF0A-0EBF-5413-216A1C8FEB14}"/>
                  </a:ext>
                </a:extLst>
              </p:cNvPr>
              <p:cNvSpPr/>
              <p:nvPr/>
            </p:nvSpPr>
            <p:spPr>
              <a:xfrm>
                <a:off x="1136003" y="2425850"/>
                <a:ext cx="3268236" cy="2850492"/>
              </a:xfrm>
              <a:custGeom>
                <a:avLst/>
                <a:gdLst>
                  <a:gd name="connsiteX0" fmla="*/ 2932321 w 3268236"/>
                  <a:gd name="connsiteY0" fmla="*/ 1298163 h 2850492"/>
                  <a:gd name="connsiteX1" fmla="*/ 3268215 w 3268236"/>
                  <a:gd name="connsiteY1" fmla="*/ 2274595 h 2850492"/>
                  <a:gd name="connsiteX2" fmla="*/ 2699179 w 3268236"/>
                  <a:gd name="connsiteY2" fmla="*/ 2611089 h 2850492"/>
                  <a:gd name="connsiteX3" fmla="*/ 2424575 w 3268236"/>
                  <a:gd name="connsiteY3" fmla="*/ 2099739 h 2850492"/>
                  <a:gd name="connsiteX4" fmla="*/ 2163191 w 3268236"/>
                  <a:gd name="connsiteY4" fmla="*/ 2430825 h 2850492"/>
                  <a:gd name="connsiteX5" fmla="*/ 850861 w 3268236"/>
                  <a:gd name="connsiteY5" fmla="*/ 2772125 h 2850492"/>
                  <a:gd name="connsiteX6" fmla="*/ 64906 w 3268236"/>
                  <a:gd name="connsiteY6" fmla="*/ 1827539 h 2850492"/>
                  <a:gd name="connsiteX7" fmla="*/ 305259 w 3268236"/>
                  <a:gd name="connsiteY7" fmla="*/ 372204 h 2850492"/>
                  <a:gd name="connsiteX8" fmla="*/ 864081 w 3268236"/>
                  <a:gd name="connsiteY8" fmla="*/ 6267 h 2850492"/>
                  <a:gd name="connsiteX9" fmla="*/ 1356205 w 3268236"/>
                  <a:gd name="connsiteY9" fmla="*/ 413064 h 285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8236" h="2850492">
                    <a:moveTo>
                      <a:pt x="2932321" y="1298163"/>
                    </a:moveTo>
                    <a:cubicBezTo>
                      <a:pt x="3000222" y="1453791"/>
                      <a:pt x="3268215" y="2274595"/>
                      <a:pt x="3268215" y="2274595"/>
                    </a:cubicBezTo>
                    <a:lnTo>
                      <a:pt x="2699179" y="2611089"/>
                    </a:lnTo>
                    <a:lnTo>
                      <a:pt x="2424575" y="2099739"/>
                    </a:lnTo>
                    <a:cubicBezTo>
                      <a:pt x="2330236" y="2219915"/>
                      <a:pt x="2254525" y="2333482"/>
                      <a:pt x="2163191" y="2430825"/>
                    </a:cubicBezTo>
                    <a:cubicBezTo>
                      <a:pt x="1802661" y="2815989"/>
                      <a:pt x="1285300" y="2951789"/>
                      <a:pt x="850861" y="2772125"/>
                    </a:cubicBezTo>
                    <a:cubicBezTo>
                      <a:pt x="416423" y="2592461"/>
                      <a:pt x="183280" y="2255367"/>
                      <a:pt x="64906" y="1827539"/>
                    </a:cubicBezTo>
                    <a:cubicBezTo>
                      <a:pt x="-78705" y="1308978"/>
                      <a:pt x="22243" y="821663"/>
                      <a:pt x="305259" y="372204"/>
                    </a:cubicBezTo>
                    <a:cubicBezTo>
                      <a:pt x="425748" y="171167"/>
                      <a:pt x="631635" y="36347"/>
                      <a:pt x="864081" y="6267"/>
                    </a:cubicBezTo>
                    <a:cubicBezTo>
                      <a:pt x="1236629" y="-49014"/>
                      <a:pt x="1295515" y="274260"/>
                      <a:pt x="1356205" y="413064"/>
                    </a:cubicBezTo>
                  </a:path>
                </a:pathLst>
              </a:custGeom>
              <a:solidFill>
                <a:srgbClr val="B90066"/>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129" name="Freeform: Shape 117">
                <a:extLst>
                  <a:ext uri="{FF2B5EF4-FFF2-40B4-BE49-F238E27FC236}">
                    <a16:creationId xmlns:a16="http://schemas.microsoft.com/office/drawing/2014/main" id="{DC408441-B0A3-7185-85F9-758961607329}"/>
                  </a:ext>
                </a:extLst>
              </p:cNvPr>
              <p:cNvSpPr/>
              <p:nvPr/>
            </p:nvSpPr>
            <p:spPr>
              <a:xfrm>
                <a:off x="1820293" y="2603996"/>
                <a:ext cx="3912953" cy="2096682"/>
              </a:xfrm>
              <a:custGeom>
                <a:avLst/>
                <a:gdLst>
                  <a:gd name="connsiteX0" fmla="*/ 28969 w 3912953"/>
                  <a:gd name="connsiteY0" fmla="*/ 1389212 h 2096682"/>
                  <a:gd name="connsiteX1" fmla="*/ 22960 w 3912953"/>
                  <a:gd name="connsiteY1" fmla="*/ 951169 h 2096682"/>
                  <a:gd name="connsiteX2" fmla="*/ 383490 w 3912953"/>
                  <a:gd name="connsiteY2" fmla="*/ 413981 h 2096682"/>
                  <a:gd name="connsiteX3" fmla="*/ 1303443 w 3912953"/>
                  <a:gd name="connsiteY3" fmla="*/ 113540 h 2096682"/>
                  <a:gd name="connsiteX4" fmla="*/ 2919819 w 3912953"/>
                  <a:gd name="connsiteY4" fmla="*/ 27013 h 2096682"/>
                  <a:gd name="connsiteX5" fmla="*/ 3640879 w 3912953"/>
                  <a:gd name="connsiteY5" fmla="*/ -27 h 2096682"/>
                  <a:gd name="connsiteX6" fmla="*/ 3896856 w 3912953"/>
                  <a:gd name="connsiteY6" fmla="*/ 108733 h 2096682"/>
                  <a:gd name="connsiteX7" fmla="*/ 3804920 w 3912953"/>
                  <a:gd name="connsiteY7" fmla="*/ 401963 h 2096682"/>
                  <a:gd name="connsiteX8" fmla="*/ 2903595 w 3912953"/>
                  <a:gd name="connsiteY8" fmla="*/ 927735 h 2096682"/>
                  <a:gd name="connsiteX9" fmla="*/ 1822005 w 3912953"/>
                  <a:gd name="connsiteY9" fmla="*/ 1241996 h 2096682"/>
                  <a:gd name="connsiteX10" fmla="*/ 1682600 w 3912953"/>
                  <a:gd name="connsiteY10" fmla="*/ 1291268 h 2096682"/>
                  <a:gd name="connsiteX11" fmla="*/ 1328079 w 3912953"/>
                  <a:gd name="connsiteY11" fmla="*/ 1561665 h 2096682"/>
                  <a:gd name="connsiteX12" fmla="*/ 1063690 w 3912953"/>
                  <a:gd name="connsiteY12" fmla="*/ 1905369 h 2096682"/>
                  <a:gd name="connsiteX13" fmla="*/ 314389 w 3912953"/>
                  <a:gd name="connsiteY13" fmla="*/ 1938417 h 2096682"/>
                  <a:gd name="connsiteX14" fmla="*/ 28969 w 3912953"/>
                  <a:gd name="connsiteY14" fmla="*/ 1389212 h 209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12953" h="2096682">
                    <a:moveTo>
                      <a:pt x="28969" y="1389212"/>
                    </a:moveTo>
                    <a:cubicBezTo>
                      <a:pt x="-7535" y="1245715"/>
                      <a:pt x="-9595" y="1095615"/>
                      <a:pt x="22960" y="951169"/>
                    </a:cubicBezTo>
                    <a:cubicBezTo>
                      <a:pt x="78061" y="736101"/>
                      <a:pt x="205335" y="546463"/>
                      <a:pt x="383490" y="413981"/>
                    </a:cubicBezTo>
                    <a:cubicBezTo>
                      <a:pt x="642675" y="203955"/>
                      <a:pt x="970259" y="96974"/>
                      <a:pt x="1303443" y="113540"/>
                    </a:cubicBezTo>
                    <a:cubicBezTo>
                      <a:pt x="1844238" y="138777"/>
                      <a:pt x="2381428" y="62465"/>
                      <a:pt x="2919819" y="27013"/>
                    </a:cubicBezTo>
                    <a:cubicBezTo>
                      <a:pt x="3160172" y="11390"/>
                      <a:pt x="3400526" y="2978"/>
                      <a:pt x="3640879" y="-27"/>
                    </a:cubicBezTo>
                    <a:cubicBezTo>
                      <a:pt x="3737020" y="-27"/>
                      <a:pt x="3850588" y="-27"/>
                      <a:pt x="3896856" y="108733"/>
                    </a:cubicBezTo>
                    <a:cubicBezTo>
                      <a:pt x="3943123" y="217493"/>
                      <a:pt x="3882434" y="321445"/>
                      <a:pt x="3804920" y="401963"/>
                    </a:cubicBezTo>
                    <a:cubicBezTo>
                      <a:pt x="3554701" y="651828"/>
                      <a:pt x="3244260" y="832916"/>
                      <a:pt x="2903595" y="927735"/>
                    </a:cubicBezTo>
                    <a:cubicBezTo>
                      <a:pt x="2543065" y="1036494"/>
                      <a:pt x="2182535" y="1136841"/>
                      <a:pt x="1822005" y="1241996"/>
                    </a:cubicBezTo>
                    <a:cubicBezTo>
                      <a:pt x="1774535" y="1255816"/>
                      <a:pt x="1728868" y="1275645"/>
                      <a:pt x="1682600" y="1291268"/>
                    </a:cubicBezTo>
                    <a:cubicBezTo>
                      <a:pt x="1535931" y="1336178"/>
                      <a:pt x="1410178" y="1432097"/>
                      <a:pt x="1328079" y="1561665"/>
                    </a:cubicBezTo>
                    <a:cubicBezTo>
                      <a:pt x="1249976" y="1683608"/>
                      <a:pt x="1161520" y="1798599"/>
                      <a:pt x="1063690" y="1905369"/>
                    </a:cubicBezTo>
                    <a:cubicBezTo>
                      <a:pt x="840162" y="2149928"/>
                      <a:pt x="562553" y="2158941"/>
                      <a:pt x="314389" y="1938417"/>
                    </a:cubicBezTo>
                    <a:cubicBezTo>
                      <a:pt x="176354" y="1781046"/>
                      <a:pt x="78428" y="1592616"/>
                      <a:pt x="28969" y="1389212"/>
                    </a:cubicBezTo>
                    <a:close/>
                  </a:path>
                </a:pathLst>
              </a:custGeom>
              <a:solidFill>
                <a:srgbClr val="FFFFFF"/>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nvGrpSpPr>
              <p:cNvPr id="130" name="Group 118">
                <a:extLst>
                  <a:ext uri="{FF2B5EF4-FFF2-40B4-BE49-F238E27FC236}">
                    <a16:creationId xmlns:a16="http://schemas.microsoft.com/office/drawing/2014/main" id="{DC35A58D-6F95-4EE8-776F-FE650947951E}"/>
                  </a:ext>
                </a:extLst>
              </p:cNvPr>
              <p:cNvGrpSpPr/>
              <p:nvPr/>
            </p:nvGrpSpPr>
            <p:grpSpPr>
              <a:xfrm>
                <a:off x="1970173" y="2819039"/>
                <a:ext cx="3188593" cy="1417538"/>
                <a:chOff x="1979698" y="2804752"/>
                <a:chExt cx="3188593" cy="1417538"/>
              </a:xfrm>
            </p:grpSpPr>
            <p:sp>
              <p:nvSpPr>
                <p:cNvPr id="131" name="Freeform: Shape 119">
                  <a:extLst>
                    <a:ext uri="{FF2B5EF4-FFF2-40B4-BE49-F238E27FC236}">
                      <a16:creationId xmlns:a16="http://schemas.microsoft.com/office/drawing/2014/main" id="{62D0ECE9-2798-07CC-EFEC-8FC5EDCF3946}"/>
                    </a:ext>
                  </a:extLst>
                </p:cNvPr>
                <p:cNvSpPr/>
                <p:nvPr/>
              </p:nvSpPr>
              <p:spPr>
                <a:xfrm>
                  <a:off x="1979698" y="2960971"/>
                  <a:ext cx="3188593" cy="1261319"/>
                </a:xfrm>
                <a:custGeom>
                  <a:avLst/>
                  <a:gdLst>
                    <a:gd name="connsiteX0" fmla="*/ -34 w 3188593"/>
                    <a:gd name="connsiteY0" fmla="*/ 1261276 h 1261319"/>
                    <a:gd name="connsiteX1" fmla="*/ 1186069 w 3188593"/>
                    <a:gd name="connsiteY1" fmla="*/ 358102 h 1261319"/>
                    <a:gd name="connsiteX2" fmla="*/ 2890008 w 3188593"/>
                    <a:gd name="connsiteY2" fmla="*/ 33515 h 1261319"/>
                    <a:gd name="connsiteX3" fmla="*/ 3188559 w 3188593"/>
                    <a:gd name="connsiteY3" fmla="*/ -44 h 1261319"/>
                  </a:gdLst>
                  <a:ahLst/>
                  <a:cxnLst>
                    <a:cxn ang="0">
                      <a:pos x="connsiteX0" y="connsiteY0"/>
                    </a:cxn>
                    <a:cxn ang="0">
                      <a:pos x="connsiteX1" y="connsiteY1"/>
                    </a:cxn>
                    <a:cxn ang="0">
                      <a:pos x="connsiteX2" y="connsiteY2"/>
                    </a:cxn>
                    <a:cxn ang="0">
                      <a:pos x="connsiteX3" y="connsiteY3"/>
                    </a:cxn>
                  </a:cxnLst>
                  <a:rect l="l" t="t" r="r" b="b"/>
                  <a:pathLst>
                    <a:path w="3188593" h="1261319">
                      <a:moveTo>
                        <a:pt x="-34" y="1261276"/>
                      </a:moveTo>
                      <a:cubicBezTo>
                        <a:pt x="-34" y="1261276"/>
                        <a:pt x="308352" y="605737"/>
                        <a:pt x="1186069" y="358102"/>
                      </a:cubicBezTo>
                      <a:cubicBezTo>
                        <a:pt x="1744458" y="204533"/>
                        <a:pt x="2314268" y="95990"/>
                        <a:pt x="2890008" y="33515"/>
                      </a:cubicBezTo>
                      <a:lnTo>
                        <a:pt x="3188559" y="-44"/>
                      </a:lnTo>
                    </a:path>
                  </a:pathLst>
                </a:custGeom>
                <a:solidFill>
                  <a:srgbClr val="FFFFFF"/>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132" name="Freeform: Shape 120">
                  <a:extLst>
                    <a:ext uri="{FF2B5EF4-FFF2-40B4-BE49-F238E27FC236}">
                      <a16:creationId xmlns:a16="http://schemas.microsoft.com/office/drawing/2014/main" id="{375F0901-999D-F972-8D23-77CBA69663F9}"/>
                    </a:ext>
                  </a:extLst>
                </p:cNvPr>
                <p:cNvSpPr/>
                <p:nvPr/>
              </p:nvSpPr>
              <p:spPr>
                <a:xfrm>
                  <a:off x="2440254" y="3148433"/>
                  <a:ext cx="571644" cy="594787"/>
                </a:xfrm>
                <a:custGeom>
                  <a:avLst/>
                  <a:gdLst>
                    <a:gd name="connsiteX0" fmla="*/ 233749 w 571644"/>
                    <a:gd name="connsiteY0" fmla="*/ 0 h 594787"/>
                    <a:gd name="connsiteX1" fmla="*/ 0 w 571644"/>
                    <a:gd name="connsiteY1" fmla="*/ 527093 h 594787"/>
                    <a:gd name="connsiteX2" fmla="*/ 571644 w 571644"/>
                    <a:gd name="connsiteY2" fmla="*/ 594787 h 594787"/>
                  </a:gdLst>
                  <a:ahLst/>
                  <a:cxnLst>
                    <a:cxn ang="0">
                      <a:pos x="connsiteX0" y="connsiteY0"/>
                    </a:cxn>
                    <a:cxn ang="0">
                      <a:pos x="connsiteX1" y="connsiteY1"/>
                    </a:cxn>
                    <a:cxn ang="0">
                      <a:pos x="connsiteX2" y="connsiteY2"/>
                    </a:cxn>
                  </a:cxnLst>
                  <a:rect l="l" t="t" r="r" b="b"/>
                  <a:pathLst>
                    <a:path w="571644" h="594787">
                      <a:moveTo>
                        <a:pt x="233749" y="0"/>
                      </a:moveTo>
                      <a:lnTo>
                        <a:pt x="0" y="527093"/>
                      </a:lnTo>
                      <a:lnTo>
                        <a:pt x="571644" y="594787"/>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133" name="Freeform: Shape 121">
                  <a:extLst>
                    <a:ext uri="{FF2B5EF4-FFF2-40B4-BE49-F238E27FC236}">
                      <a16:creationId xmlns:a16="http://schemas.microsoft.com/office/drawing/2014/main" id="{13950E5A-23EC-77F1-A033-1A4939BAFD6E}"/>
                    </a:ext>
                  </a:extLst>
                </p:cNvPr>
                <p:cNvSpPr/>
                <p:nvPr/>
              </p:nvSpPr>
              <p:spPr>
                <a:xfrm>
                  <a:off x="3165802" y="2962128"/>
                  <a:ext cx="472705" cy="465762"/>
                </a:xfrm>
                <a:custGeom>
                  <a:avLst/>
                  <a:gdLst>
                    <a:gd name="connsiteX0" fmla="*/ 302601 w 472705"/>
                    <a:gd name="connsiteY0" fmla="*/ 0 h 465762"/>
                    <a:gd name="connsiteX1" fmla="*/ 0 w 472705"/>
                    <a:gd name="connsiteY1" fmla="*/ 347731 h 465762"/>
                    <a:gd name="connsiteX2" fmla="*/ 472706 w 472705"/>
                    <a:gd name="connsiteY2" fmla="*/ 465762 h 465762"/>
                  </a:gdLst>
                  <a:ahLst/>
                  <a:cxnLst>
                    <a:cxn ang="0">
                      <a:pos x="connsiteX0" y="connsiteY0"/>
                    </a:cxn>
                    <a:cxn ang="0">
                      <a:pos x="connsiteX1" y="connsiteY1"/>
                    </a:cxn>
                    <a:cxn ang="0">
                      <a:pos x="connsiteX2" y="connsiteY2"/>
                    </a:cxn>
                  </a:cxnLst>
                  <a:rect l="l" t="t" r="r" b="b"/>
                  <a:pathLst>
                    <a:path w="472705" h="465762">
                      <a:moveTo>
                        <a:pt x="302601" y="0"/>
                      </a:moveTo>
                      <a:lnTo>
                        <a:pt x="0" y="347731"/>
                      </a:lnTo>
                      <a:lnTo>
                        <a:pt x="472706" y="465762"/>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134" name="Freeform: Shape 122">
                  <a:extLst>
                    <a:ext uri="{FF2B5EF4-FFF2-40B4-BE49-F238E27FC236}">
                      <a16:creationId xmlns:a16="http://schemas.microsoft.com/office/drawing/2014/main" id="{906CB293-0DD9-2793-79AF-121E5B6F271D}"/>
                    </a:ext>
                  </a:extLst>
                </p:cNvPr>
                <p:cNvSpPr/>
                <p:nvPr/>
              </p:nvSpPr>
              <p:spPr>
                <a:xfrm>
                  <a:off x="3956152" y="2836574"/>
                  <a:ext cx="383603" cy="453612"/>
                </a:xfrm>
                <a:custGeom>
                  <a:avLst/>
                  <a:gdLst>
                    <a:gd name="connsiteX0" fmla="*/ 264414 w 383603"/>
                    <a:gd name="connsiteY0" fmla="*/ 0 h 453612"/>
                    <a:gd name="connsiteX1" fmla="*/ 0 w 383603"/>
                    <a:gd name="connsiteY1" fmla="*/ 296237 h 453612"/>
                    <a:gd name="connsiteX2" fmla="*/ 383603 w 383603"/>
                    <a:gd name="connsiteY2" fmla="*/ 453612 h 453612"/>
                  </a:gdLst>
                  <a:ahLst/>
                  <a:cxnLst>
                    <a:cxn ang="0">
                      <a:pos x="connsiteX0" y="connsiteY0"/>
                    </a:cxn>
                    <a:cxn ang="0">
                      <a:pos x="connsiteX1" y="connsiteY1"/>
                    </a:cxn>
                    <a:cxn ang="0">
                      <a:pos x="connsiteX2" y="connsiteY2"/>
                    </a:cxn>
                  </a:cxnLst>
                  <a:rect l="l" t="t" r="r" b="b"/>
                  <a:pathLst>
                    <a:path w="383603" h="453612">
                      <a:moveTo>
                        <a:pt x="264414" y="0"/>
                      </a:moveTo>
                      <a:lnTo>
                        <a:pt x="0" y="296237"/>
                      </a:lnTo>
                      <a:lnTo>
                        <a:pt x="383603" y="453612"/>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135" name="Freeform: Shape 123">
                  <a:extLst>
                    <a:ext uri="{FF2B5EF4-FFF2-40B4-BE49-F238E27FC236}">
                      <a16:creationId xmlns:a16="http://schemas.microsoft.com/office/drawing/2014/main" id="{0319513B-B753-7E2A-5C7E-85C50A397A1E}"/>
                    </a:ext>
                  </a:extLst>
                </p:cNvPr>
                <p:cNvSpPr/>
                <p:nvPr/>
              </p:nvSpPr>
              <p:spPr>
                <a:xfrm>
                  <a:off x="4734352" y="2804752"/>
                  <a:ext cx="251106" cy="359881"/>
                </a:xfrm>
                <a:custGeom>
                  <a:avLst/>
                  <a:gdLst>
                    <a:gd name="connsiteX0" fmla="*/ 205977 w 251106"/>
                    <a:gd name="connsiteY0" fmla="*/ 0 h 359881"/>
                    <a:gd name="connsiteX1" fmla="*/ 0 w 251106"/>
                    <a:gd name="connsiteY1" fmla="*/ 204820 h 359881"/>
                    <a:gd name="connsiteX2" fmla="*/ 251107 w 251106"/>
                    <a:gd name="connsiteY2" fmla="*/ 359881 h 359881"/>
                  </a:gdLst>
                  <a:ahLst/>
                  <a:cxnLst>
                    <a:cxn ang="0">
                      <a:pos x="connsiteX0" y="connsiteY0"/>
                    </a:cxn>
                    <a:cxn ang="0">
                      <a:pos x="connsiteX1" y="connsiteY1"/>
                    </a:cxn>
                    <a:cxn ang="0">
                      <a:pos x="connsiteX2" y="connsiteY2"/>
                    </a:cxn>
                  </a:cxnLst>
                  <a:rect l="l" t="t" r="r" b="b"/>
                  <a:pathLst>
                    <a:path w="251106" h="359881">
                      <a:moveTo>
                        <a:pt x="205977" y="0"/>
                      </a:moveTo>
                      <a:lnTo>
                        <a:pt x="0" y="204820"/>
                      </a:lnTo>
                      <a:lnTo>
                        <a:pt x="251107" y="359881"/>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grpSp>
          <p:nvGrpSpPr>
            <p:cNvPr id="136" name="Group 27">
              <a:extLst>
                <a:ext uri="{FF2B5EF4-FFF2-40B4-BE49-F238E27FC236}">
                  <a16:creationId xmlns:a16="http://schemas.microsoft.com/office/drawing/2014/main" id="{371F156E-1CAA-09DC-A521-A45C1ACA99CB}"/>
                </a:ext>
              </a:extLst>
            </p:cNvPr>
            <p:cNvGrpSpPr/>
            <p:nvPr/>
          </p:nvGrpSpPr>
          <p:grpSpPr>
            <a:xfrm>
              <a:off x="8247775" y="2742493"/>
              <a:ext cx="1096140" cy="819793"/>
              <a:chOff x="966156" y="1460889"/>
              <a:chExt cx="5162585" cy="3861055"/>
            </a:xfrm>
          </p:grpSpPr>
          <p:sp>
            <p:nvSpPr>
              <p:cNvPr id="137" name="Freeform: Shape 28">
                <a:extLst>
                  <a:ext uri="{FF2B5EF4-FFF2-40B4-BE49-F238E27FC236}">
                    <a16:creationId xmlns:a16="http://schemas.microsoft.com/office/drawing/2014/main" id="{A32D31E6-B02D-2AB0-992E-14A243BE7A9C}"/>
                  </a:ext>
                </a:extLst>
              </p:cNvPr>
              <p:cNvSpPr/>
              <p:nvPr/>
            </p:nvSpPr>
            <p:spPr>
              <a:xfrm>
                <a:off x="3226594" y="1738314"/>
                <a:ext cx="1259736" cy="1994942"/>
              </a:xfrm>
              <a:custGeom>
                <a:avLst/>
                <a:gdLst>
                  <a:gd name="connsiteX0" fmla="*/ 245885 w 1259736"/>
                  <a:gd name="connsiteY0" fmla="*/ 0 h 1994942"/>
                  <a:gd name="connsiteX1" fmla="*/ 1013851 w 1259736"/>
                  <a:gd name="connsiteY1" fmla="*/ 0 h 1994942"/>
                  <a:gd name="connsiteX2" fmla="*/ 1259736 w 1259736"/>
                  <a:gd name="connsiteY2" fmla="*/ 245885 h 1994942"/>
                  <a:gd name="connsiteX3" fmla="*/ 1013851 w 1259736"/>
                  <a:gd name="connsiteY3" fmla="*/ 491770 h 1994942"/>
                  <a:gd name="connsiteX4" fmla="*/ 952985 w 1259736"/>
                  <a:gd name="connsiteY4" fmla="*/ 491770 h 1994942"/>
                  <a:gd name="connsiteX5" fmla="*/ 952985 w 1259736"/>
                  <a:gd name="connsiteY5" fmla="*/ 1803008 h 1994942"/>
                  <a:gd name="connsiteX6" fmla="*/ 761051 w 1259736"/>
                  <a:gd name="connsiteY6" fmla="*/ 1994942 h 1994942"/>
                  <a:gd name="connsiteX7" fmla="*/ 761051 w 1259736"/>
                  <a:gd name="connsiteY7" fmla="*/ 1994941 h 1994942"/>
                  <a:gd name="connsiteX8" fmla="*/ 569117 w 1259736"/>
                  <a:gd name="connsiteY8" fmla="*/ 1803007 h 1994942"/>
                  <a:gd name="connsiteX9" fmla="*/ 569118 w 1259736"/>
                  <a:gd name="connsiteY9" fmla="*/ 491770 h 1994942"/>
                  <a:gd name="connsiteX10" fmla="*/ 245885 w 1259736"/>
                  <a:gd name="connsiteY10" fmla="*/ 491770 h 1994942"/>
                  <a:gd name="connsiteX11" fmla="*/ 0 w 1259736"/>
                  <a:gd name="connsiteY11" fmla="*/ 245885 h 1994942"/>
                  <a:gd name="connsiteX12" fmla="*/ 245885 w 1259736"/>
                  <a:gd name="connsiteY12" fmla="*/ 0 h 19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59736" h="1994942">
                    <a:moveTo>
                      <a:pt x="245885" y="0"/>
                    </a:moveTo>
                    <a:lnTo>
                      <a:pt x="1013851" y="0"/>
                    </a:lnTo>
                    <a:cubicBezTo>
                      <a:pt x="1149650" y="0"/>
                      <a:pt x="1259736" y="110086"/>
                      <a:pt x="1259736" y="245885"/>
                    </a:cubicBezTo>
                    <a:cubicBezTo>
                      <a:pt x="1259736" y="381684"/>
                      <a:pt x="1149650" y="491770"/>
                      <a:pt x="1013851" y="491770"/>
                    </a:cubicBezTo>
                    <a:lnTo>
                      <a:pt x="952985" y="491770"/>
                    </a:lnTo>
                    <a:lnTo>
                      <a:pt x="952985" y="1803008"/>
                    </a:lnTo>
                    <a:cubicBezTo>
                      <a:pt x="952985" y="1909010"/>
                      <a:pt x="867053" y="1994942"/>
                      <a:pt x="761051" y="1994942"/>
                    </a:cubicBezTo>
                    <a:lnTo>
                      <a:pt x="761051" y="1994941"/>
                    </a:lnTo>
                    <a:cubicBezTo>
                      <a:pt x="655049" y="1994941"/>
                      <a:pt x="569117" y="1909009"/>
                      <a:pt x="569117" y="1803007"/>
                    </a:cubicBezTo>
                    <a:lnTo>
                      <a:pt x="569118" y="491770"/>
                    </a:lnTo>
                    <a:lnTo>
                      <a:pt x="245885" y="491770"/>
                    </a:lnTo>
                    <a:cubicBezTo>
                      <a:pt x="110086" y="491770"/>
                      <a:pt x="0" y="381684"/>
                      <a:pt x="0" y="245885"/>
                    </a:cubicBezTo>
                    <a:cubicBezTo>
                      <a:pt x="0" y="110086"/>
                      <a:pt x="110086" y="0"/>
                      <a:pt x="245885" y="0"/>
                    </a:cubicBezTo>
                    <a:close/>
                  </a:path>
                </a:pathLst>
              </a:custGeom>
              <a:solidFill>
                <a:srgbClr val="FFFFFF"/>
              </a:solidFill>
              <a:ln w="6350" cap="flat" cmpd="sng" algn="ctr">
                <a:solidFill>
                  <a:schemeClr val="tx1"/>
                </a:solid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38" name="Freeform: Shape 29">
                <a:extLst>
                  <a:ext uri="{FF2B5EF4-FFF2-40B4-BE49-F238E27FC236}">
                    <a16:creationId xmlns:a16="http://schemas.microsoft.com/office/drawing/2014/main" id="{A4F95536-ADF9-B802-DEF8-9096C321D7DE}"/>
                  </a:ext>
                </a:extLst>
              </p:cNvPr>
              <p:cNvSpPr/>
              <p:nvPr/>
            </p:nvSpPr>
            <p:spPr>
              <a:xfrm>
                <a:off x="4119501" y="1894613"/>
                <a:ext cx="2009240" cy="1773719"/>
              </a:xfrm>
              <a:custGeom>
                <a:avLst/>
                <a:gdLst>
                  <a:gd name="connsiteX0" fmla="*/ -25 w 2009240"/>
                  <a:gd name="connsiteY0" fmla="*/ 1498220 h 1773717"/>
                  <a:gd name="connsiteX1" fmla="*/ -25 w 2009240"/>
                  <a:gd name="connsiteY1" fmla="*/ 638253 h 1773717"/>
                  <a:gd name="connsiteX2" fmla="*/ 152587 w 2009240"/>
                  <a:gd name="connsiteY2" fmla="*/ 127767 h 1773717"/>
                  <a:gd name="connsiteX3" fmla="*/ 926329 w 2009240"/>
                  <a:gd name="connsiteY3" fmla="*/ 4151 h 1773717"/>
                  <a:gd name="connsiteX4" fmla="*/ 1873286 w 2009240"/>
                  <a:gd name="connsiteY4" fmla="*/ 168972 h 1773717"/>
                  <a:gd name="connsiteX5" fmla="*/ 1823687 w 2009240"/>
                  <a:gd name="connsiteY5" fmla="*/ 786286 h 1773717"/>
                  <a:gd name="connsiteX6" fmla="*/ 955326 w 2009240"/>
                  <a:gd name="connsiteY6" fmla="*/ 1592076 h 1773717"/>
                  <a:gd name="connsiteX7" fmla="*/ 444838 w 2009240"/>
                  <a:gd name="connsiteY7" fmla="*/ 1773684 h 1773717"/>
                  <a:gd name="connsiteX8" fmla="*/ -25 w 2009240"/>
                  <a:gd name="connsiteY8" fmla="*/ 1497456 h 1773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9240" h="1773717">
                    <a:moveTo>
                      <a:pt x="-25" y="1498220"/>
                    </a:moveTo>
                    <a:lnTo>
                      <a:pt x="-25" y="638253"/>
                    </a:lnTo>
                    <a:cubicBezTo>
                      <a:pt x="-25" y="378813"/>
                      <a:pt x="25156" y="271985"/>
                      <a:pt x="152587" y="127767"/>
                    </a:cubicBezTo>
                    <a:cubicBezTo>
                      <a:pt x="280018" y="-16451"/>
                      <a:pt x="654680" y="-3479"/>
                      <a:pt x="926329" y="4151"/>
                    </a:cubicBezTo>
                    <a:cubicBezTo>
                      <a:pt x="1197979" y="11782"/>
                      <a:pt x="1651236" y="45357"/>
                      <a:pt x="1873286" y="168972"/>
                    </a:cubicBezTo>
                    <a:cubicBezTo>
                      <a:pt x="2095337" y="292588"/>
                      <a:pt x="2021320" y="588654"/>
                      <a:pt x="1823687" y="786286"/>
                    </a:cubicBezTo>
                    <a:cubicBezTo>
                      <a:pt x="1626055" y="983918"/>
                      <a:pt x="1024764" y="1535609"/>
                      <a:pt x="955326" y="1592076"/>
                    </a:cubicBezTo>
                    <a:cubicBezTo>
                      <a:pt x="809917" y="1707381"/>
                      <a:pt x="630399" y="1771242"/>
                      <a:pt x="444838" y="1773684"/>
                    </a:cubicBezTo>
                    <a:cubicBezTo>
                      <a:pt x="193792" y="1773684"/>
                      <a:pt x="-25" y="1650068"/>
                      <a:pt x="-25" y="1497456"/>
                    </a:cubicBezTo>
                  </a:path>
                </a:pathLst>
              </a:custGeom>
              <a:solidFill>
                <a:srgbClr val="B90066"/>
              </a:solidFill>
              <a:ln w="6350"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139" name="Freeform: Shape 30">
                <a:extLst>
                  <a:ext uri="{FF2B5EF4-FFF2-40B4-BE49-F238E27FC236}">
                    <a16:creationId xmlns:a16="http://schemas.microsoft.com/office/drawing/2014/main" id="{3C473463-65C1-E039-8C12-AF785C868185}"/>
                  </a:ext>
                </a:extLst>
              </p:cNvPr>
              <p:cNvSpPr/>
              <p:nvPr/>
            </p:nvSpPr>
            <p:spPr>
              <a:xfrm>
                <a:off x="966156" y="1460889"/>
                <a:ext cx="2963151" cy="3861055"/>
              </a:xfrm>
              <a:custGeom>
                <a:avLst/>
                <a:gdLst>
                  <a:gd name="connsiteX0" fmla="*/ 105457 w 2963151"/>
                  <a:gd name="connsiteY0" fmla="*/ 1001014 h 3861055"/>
                  <a:gd name="connsiteX1" fmla="*/ 1681 w 2963151"/>
                  <a:gd name="connsiteY1" fmla="*/ 1496239 h 3861055"/>
                  <a:gd name="connsiteX2" fmla="*/ 45176 w 2963151"/>
                  <a:gd name="connsiteY2" fmla="*/ 1996042 h 3861055"/>
                  <a:gd name="connsiteX3" fmla="*/ 383211 w 2963151"/>
                  <a:gd name="connsiteY3" fmla="*/ 3364205 h 3861055"/>
                  <a:gd name="connsiteX4" fmla="*/ 1131773 w 2963151"/>
                  <a:gd name="connsiteY4" fmla="*/ 3652641 h 3861055"/>
                  <a:gd name="connsiteX5" fmla="*/ 2683836 w 2963151"/>
                  <a:gd name="connsiteY5" fmla="*/ 2364599 h 3861055"/>
                  <a:gd name="connsiteX6" fmla="*/ 2963116 w 2963151"/>
                  <a:gd name="connsiteY6" fmla="*/ 1695397 h 3861055"/>
                  <a:gd name="connsiteX7" fmla="*/ 2963116 w 2963151"/>
                  <a:gd name="connsiteY7" fmla="*/ 1023906 h 3861055"/>
                  <a:gd name="connsiteX8" fmla="*/ 2581587 w 2963151"/>
                  <a:gd name="connsiteY8" fmla="*/ 306631 h 3861055"/>
                  <a:gd name="connsiteX9" fmla="*/ 1552982 w 2963151"/>
                  <a:gd name="connsiteY9" fmla="*/ 1408 h 3861055"/>
                  <a:gd name="connsiteX10" fmla="*/ 620523 w 2963151"/>
                  <a:gd name="connsiteY10" fmla="*/ 261610 h 3861055"/>
                  <a:gd name="connsiteX11" fmla="*/ 158872 w 2963151"/>
                  <a:gd name="connsiteY11" fmla="*/ 860611 h 386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63151" h="3861055">
                    <a:moveTo>
                      <a:pt x="105457" y="1001014"/>
                    </a:moveTo>
                    <a:cubicBezTo>
                      <a:pt x="41422" y="1158524"/>
                      <a:pt x="6267" y="1326275"/>
                      <a:pt x="1681" y="1496239"/>
                    </a:cubicBezTo>
                    <a:cubicBezTo>
                      <a:pt x="-5331" y="1664012"/>
                      <a:pt x="9289" y="1832000"/>
                      <a:pt x="45176" y="1996042"/>
                    </a:cubicBezTo>
                    <a:cubicBezTo>
                      <a:pt x="131402" y="2343996"/>
                      <a:pt x="321403" y="3121553"/>
                      <a:pt x="383211" y="3364205"/>
                    </a:cubicBezTo>
                    <a:cubicBezTo>
                      <a:pt x="445019" y="3606858"/>
                      <a:pt x="555663" y="4162364"/>
                      <a:pt x="1131773" y="3652641"/>
                    </a:cubicBezTo>
                    <a:cubicBezTo>
                      <a:pt x="1707883" y="3142918"/>
                      <a:pt x="2564036" y="2471427"/>
                      <a:pt x="2683836" y="2364599"/>
                    </a:cubicBezTo>
                    <a:cubicBezTo>
                      <a:pt x="2863552" y="2188447"/>
                      <a:pt x="2964299" y="1947046"/>
                      <a:pt x="2963116" y="1695397"/>
                    </a:cubicBezTo>
                    <a:lnTo>
                      <a:pt x="2963116" y="1023906"/>
                    </a:lnTo>
                    <a:cubicBezTo>
                      <a:pt x="2944170" y="741307"/>
                      <a:pt x="2805331" y="480288"/>
                      <a:pt x="2581587" y="306631"/>
                    </a:cubicBezTo>
                    <a:cubicBezTo>
                      <a:pt x="2275363" y="107747"/>
                      <a:pt x="1918121" y="1743"/>
                      <a:pt x="1552982" y="1408"/>
                    </a:cubicBezTo>
                    <a:cubicBezTo>
                      <a:pt x="1222447" y="-12801"/>
                      <a:pt x="895942" y="78316"/>
                      <a:pt x="620523" y="261610"/>
                    </a:cubicBezTo>
                    <a:cubicBezTo>
                      <a:pt x="412826" y="413337"/>
                      <a:pt x="252690" y="621118"/>
                      <a:pt x="158872" y="860611"/>
                    </a:cubicBezTo>
                    <a:close/>
                  </a:path>
                </a:pathLst>
              </a:custGeom>
              <a:solidFill>
                <a:srgbClr val="F3D8E8"/>
              </a:solidFill>
              <a:ln w="6350"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nvGrpSpPr>
            <p:cNvPr id="140" name="Group 265">
              <a:extLst>
                <a:ext uri="{FF2B5EF4-FFF2-40B4-BE49-F238E27FC236}">
                  <a16:creationId xmlns:a16="http://schemas.microsoft.com/office/drawing/2014/main" id="{50AC2795-5AFF-17FB-EFD6-CF53464FCCBD}"/>
                </a:ext>
              </a:extLst>
            </p:cNvPr>
            <p:cNvGrpSpPr/>
            <p:nvPr/>
          </p:nvGrpSpPr>
          <p:grpSpPr>
            <a:xfrm>
              <a:off x="8304571" y="3872539"/>
              <a:ext cx="1050398" cy="1050258"/>
              <a:chOff x="1467860" y="1470132"/>
              <a:chExt cx="4260184" cy="4259616"/>
            </a:xfrm>
          </p:grpSpPr>
          <p:sp>
            <p:nvSpPr>
              <p:cNvPr id="141" name="Freeform: Shape 260">
                <a:extLst>
                  <a:ext uri="{FF2B5EF4-FFF2-40B4-BE49-F238E27FC236}">
                    <a16:creationId xmlns:a16="http://schemas.microsoft.com/office/drawing/2014/main" id="{3B5824F4-05C8-0906-223A-B35315DB42BD}"/>
                  </a:ext>
                </a:extLst>
              </p:cNvPr>
              <p:cNvSpPr/>
              <p:nvPr/>
            </p:nvSpPr>
            <p:spPr>
              <a:xfrm>
                <a:off x="1467860" y="1470132"/>
                <a:ext cx="4260184" cy="4259616"/>
              </a:xfrm>
              <a:custGeom>
                <a:avLst/>
                <a:gdLst>
                  <a:gd name="connsiteX0" fmla="*/ 3281020 w 4260184"/>
                  <a:gd name="connsiteY0" fmla="*/ 3860327 h 4259616"/>
                  <a:gd name="connsiteX1" fmla="*/ 2592098 w 4260184"/>
                  <a:gd name="connsiteY1" fmla="*/ 3505927 h 4259616"/>
                  <a:gd name="connsiteX2" fmla="*/ 683789 w 4260184"/>
                  <a:gd name="connsiteY2" fmla="*/ 1579445 h 4259616"/>
                  <a:gd name="connsiteX3" fmla="*/ 331093 w 4260184"/>
                  <a:gd name="connsiteY3" fmla="*/ 916080 h 4259616"/>
                  <a:gd name="connsiteX4" fmla="*/ -22 w 4260184"/>
                  <a:gd name="connsiteY4" fmla="*/ 584966 h 4259616"/>
                  <a:gd name="connsiteX5" fmla="*/ 584966 w 4260184"/>
                  <a:gd name="connsiteY5" fmla="*/ -22 h 4259616"/>
                  <a:gd name="connsiteX6" fmla="*/ 916080 w 4260184"/>
                  <a:gd name="connsiteY6" fmla="*/ 331093 h 4259616"/>
                  <a:gd name="connsiteX7" fmla="*/ 1577173 w 4260184"/>
                  <a:gd name="connsiteY7" fmla="*/ 681517 h 4259616"/>
                  <a:gd name="connsiteX8" fmla="*/ 3508199 w 4260184"/>
                  <a:gd name="connsiteY8" fmla="*/ 2589826 h 4259616"/>
                  <a:gd name="connsiteX9" fmla="*/ 3862599 w 4260184"/>
                  <a:gd name="connsiteY9" fmla="*/ 3278748 h 4259616"/>
                  <a:gd name="connsiteX10" fmla="*/ 4260164 w 4260184"/>
                  <a:gd name="connsiteY10" fmla="*/ 3676312 h 4259616"/>
                  <a:gd name="connsiteX11" fmla="*/ 3678584 w 4260184"/>
                  <a:gd name="connsiteY11" fmla="*/ 4259596 h 425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60184" h="4259616">
                    <a:moveTo>
                      <a:pt x="3281020" y="3860327"/>
                    </a:moveTo>
                    <a:cubicBezTo>
                      <a:pt x="3094102" y="3673041"/>
                      <a:pt x="2853155" y="3549092"/>
                      <a:pt x="2592098" y="3505927"/>
                    </a:cubicBezTo>
                    <a:cubicBezTo>
                      <a:pt x="1399405" y="3305442"/>
                      <a:pt x="933686" y="2837452"/>
                      <a:pt x="683789" y="1579445"/>
                    </a:cubicBezTo>
                    <a:cubicBezTo>
                      <a:pt x="634855" y="1328155"/>
                      <a:pt x="512047" y="1097182"/>
                      <a:pt x="331093" y="916080"/>
                    </a:cubicBezTo>
                    <a:lnTo>
                      <a:pt x="-22" y="584966"/>
                    </a:lnTo>
                    <a:lnTo>
                      <a:pt x="584966" y="-22"/>
                    </a:lnTo>
                    <a:lnTo>
                      <a:pt x="916080" y="331093"/>
                    </a:lnTo>
                    <a:cubicBezTo>
                      <a:pt x="1096858" y="510820"/>
                      <a:pt x="1326957" y="632793"/>
                      <a:pt x="1577173" y="681517"/>
                    </a:cubicBezTo>
                    <a:cubicBezTo>
                      <a:pt x="2837452" y="931415"/>
                      <a:pt x="3305442" y="1395429"/>
                      <a:pt x="3508199" y="2589826"/>
                    </a:cubicBezTo>
                    <a:cubicBezTo>
                      <a:pt x="3551364" y="2850883"/>
                      <a:pt x="3675312" y="3091830"/>
                      <a:pt x="3862599" y="3278748"/>
                    </a:cubicBezTo>
                    <a:lnTo>
                      <a:pt x="4260164" y="3676312"/>
                    </a:lnTo>
                    <a:lnTo>
                      <a:pt x="3678584" y="4259596"/>
                    </a:lnTo>
                    <a:close/>
                  </a:path>
                </a:pathLst>
              </a:custGeom>
              <a:solidFill>
                <a:srgbClr val="F3D8E8"/>
              </a:solidFill>
              <a:ln w="9525" cap="flat">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142" name="Freeform: Shape 261">
                <a:extLst>
                  <a:ext uri="{FF2B5EF4-FFF2-40B4-BE49-F238E27FC236}">
                    <a16:creationId xmlns:a16="http://schemas.microsoft.com/office/drawing/2014/main" id="{80096C56-A703-62F2-9DF9-018DA253AA2D}"/>
                  </a:ext>
                </a:extLst>
              </p:cNvPr>
              <p:cNvSpPr/>
              <p:nvPr/>
            </p:nvSpPr>
            <p:spPr>
              <a:xfrm>
                <a:off x="2343298" y="2335956"/>
                <a:ext cx="2519476" cy="2518855"/>
              </a:xfrm>
              <a:custGeom>
                <a:avLst/>
                <a:gdLst>
                  <a:gd name="connsiteX0" fmla="*/ 1858078 w 2519476"/>
                  <a:gd name="connsiteY0" fmla="*/ 660801 h 2518855"/>
                  <a:gd name="connsiteX1" fmla="*/ 317 w 2519476"/>
                  <a:gd name="connsiteY1" fmla="*/ 276 h 2518855"/>
                  <a:gd name="connsiteX2" fmla="*/ 660274 w 2519476"/>
                  <a:gd name="connsiteY2" fmla="*/ 1858037 h 2518855"/>
                  <a:gd name="connsiteX3" fmla="*/ 2519171 w 2519476"/>
                  <a:gd name="connsiteY3" fmla="*/ 2518562 h 2518855"/>
                  <a:gd name="connsiteX4" fmla="*/ 1858078 w 2519476"/>
                  <a:gd name="connsiteY4" fmla="*/ 660801 h 2518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9476" h="2518855">
                    <a:moveTo>
                      <a:pt x="1858078" y="660801"/>
                    </a:moveTo>
                    <a:cubicBezTo>
                      <a:pt x="1162909" y="-34937"/>
                      <a:pt x="317" y="276"/>
                      <a:pt x="317" y="276"/>
                    </a:cubicBezTo>
                    <a:cubicBezTo>
                      <a:pt x="317" y="276"/>
                      <a:pt x="-36599" y="1163435"/>
                      <a:pt x="660274" y="1858037"/>
                    </a:cubicBezTo>
                    <a:cubicBezTo>
                      <a:pt x="1357147" y="2552639"/>
                      <a:pt x="2519171" y="2518562"/>
                      <a:pt x="2519171" y="2518562"/>
                    </a:cubicBezTo>
                    <a:cubicBezTo>
                      <a:pt x="2519171" y="2518562"/>
                      <a:pt x="2553816" y="1355970"/>
                      <a:pt x="1858078" y="660801"/>
                    </a:cubicBezTo>
                    <a:close/>
                  </a:path>
                </a:pathLst>
              </a:custGeom>
              <a:solidFill>
                <a:srgbClr val="B90066"/>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143" name="Freeform: Shape 262">
                <a:extLst>
                  <a:ext uri="{FF2B5EF4-FFF2-40B4-BE49-F238E27FC236}">
                    <a16:creationId xmlns:a16="http://schemas.microsoft.com/office/drawing/2014/main" id="{34B43711-109D-49A9-136F-8022BB3F6A6D}"/>
                  </a:ext>
                </a:extLst>
              </p:cNvPr>
              <p:cNvSpPr/>
              <p:nvPr/>
            </p:nvSpPr>
            <p:spPr>
              <a:xfrm>
                <a:off x="2353525" y="2346139"/>
                <a:ext cx="2498509" cy="2498515"/>
              </a:xfrm>
              <a:custGeom>
                <a:avLst/>
                <a:gdLst>
                  <a:gd name="connsiteX0" fmla="*/ 1510490 w 2498509"/>
                  <a:gd name="connsiteY0" fmla="*/ 987980 h 2498515"/>
                  <a:gd name="connsiteX1" fmla="*/ 18488 w 2498509"/>
                  <a:gd name="connsiteY1" fmla="*/ 884 h 2498515"/>
                  <a:gd name="connsiteX2" fmla="*/ 881 w 2498509"/>
                  <a:gd name="connsiteY2" fmla="*/ 8734 h 2498515"/>
                  <a:gd name="connsiteX3" fmla="*/ 881 w 2498509"/>
                  <a:gd name="connsiteY3" fmla="*/ 18491 h 2498515"/>
                  <a:gd name="connsiteX4" fmla="*/ 987977 w 2498509"/>
                  <a:gd name="connsiteY4" fmla="*/ 1510493 h 2498515"/>
                  <a:gd name="connsiteX5" fmla="*/ 2479979 w 2498509"/>
                  <a:gd name="connsiteY5" fmla="*/ 2497588 h 2498515"/>
                  <a:gd name="connsiteX6" fmla="*/ 2497585 w 2498509"/>
                  <a:gd name="connsiteY6" fmla="*/ 2489739 h 2498515"/>
                  <a:gd name="connsiteX7" fmla="*/ 2497585 w 2498509"/>
                  <a:gd name="connsiteY7" fmla="*/ 2479982 h 2498515"/>
                  <a:gd name="connsiteX8" fmla="*/ 1510490 w 2498509"/>
                  <a:gd name="connsiteY8" fmla="*/ 987980 h 2498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8509" h="2498515">
                    <a:moveTo>
                      <a:pt x="1510490" y="987980"/>
                    </a:moveTo>
                    <a:cubicBezTo>
                      <a:pt x="1080149" y="567436"/>
                      <a:pt x="573845" y="232466"/>
                      <a:pt x="18488" y="884"/>
                    </a:cubicBezTo>
                    <a:cubicBezTo>
                      <a:pt x="11457" y="-1808"/>
                      <a:pt x="3574" y="1702"/>
                      <a:pt x="881" y="8734"/>
                    </a:cubicBezTo>
                    <a:cubicBezTo>
                      <a:pt x="-323" y="11874"/>
                      <a:pt x="-323" y="15350"/>
                      <a:pt x="881" y="18491"/>
                    </a:cubicBezTo>
                    <a:cubicBezTo>
                      <a:pt x="232326" y="573916"/>
                      <a:pt x="567314" y="1080249"/>
                      <a:pt x="987977" y="1510493"/>
                    </a:cubicBezTo>
                    <a:cubicBezTo>
                      <a:pt x="1418113" y="1931286"/>
                      <a:pt x="1924473" y="2266291"/>
                      <a:pt x="2479979" y="2497588"/>
                    </a:cubicBezTo>
                    <a:cubicBezTo>
                      <a:pt x="2487010" y="2500280"/>
                      <a:pt x="2494893" y="2496770"/>
                      <a:pt x="2497585" y="2489739"/>
                    </a:cubicBezTo>
                    <a:cubicBezTo>
                      <a:pt x="2498789" y="2486598"/>
                      <a:pt x="2498789" y="2483122"/>
                      <a:pt x="2497585" y="2479982"/>
                    </a:cubicBezTo>
                    <a:cubicBezTo>
                      <a:pt x="2266004" y="1924624"/>
                      <a:pt x="1931033" y="1418320"/>
                      <a:pt x="1510490" y="987980"/>
                    </a:cubicBezTo>
                    <a:close/>
                  </a:path>
                </a:pathLst>
              </a:custGeom>
              <a:solidFill>
                <a:srgbClr val="B90066"/>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144" name="Freeform: Shape 263">
                <a:extLst>
                  <a:ext uri="{FF2B5EF4-FFF2-40B4-BE49-F238E27FC236}">
                    <a16:creationId xmlns:a16="http://schemas.microsoft.com/office/drawing/2014/main" id="{85506A9A-B559-E8A2-9295-AE3A472E8CA8}"/>
                  </a:ext>
                </a:extLst>
              </p:cNvPr>
              <p:cNvSpPr/>
              <p:nvPr/>
            </p:nvSpPr>
            <p:spPr>
              <a:xfrm>
                <a:off x="1702423" y="1858041"/>
                <a:ext cx="3637145" cy="3634873"/>
              </a:xfrm>
              <a:custGeom>
                <a:avLst/>
                <a:gdLst>
                  <a:gd name="connsiteX0" fmla="*/ -22 w 3637145"/>
                  <a:gd name="connsiteY0" fmla="*/ -22 h 3634873"/>
                  <a:gd name="connsiteX1" fmla="*/ 311214 w 3637145"/>
                  <a:gd name="connsiteY1" fmla="*/ 311215 h 3634873"/>
                  <a:gd name="connsiteX2" fmla="*/ 725249 w 3637145"/>
                  <a:gd name="connsiteY2" fmla="*/ 935958 h 3634873"/>
                  <a:gd name="connsiteX3" fmla="*/ 2614248 w 3637145"/>
                  <a:gd name="connsiteY3" fmla="*/ 2834044 h 3634873"/>
                  <a:gd name="connsiteX4" fmla="*/ 3257734 w 3637145"/>
                  <a:gd name="connsiteY4" fmla="*/ 3255462 h 3634873"/>
                  <a:gd name="connsiteX5" fmla="*/ 3637124 w 3637145"/>
                  <a:gd name="connsiteY5" fmla="*/ 3634852 h 3634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37145" h="3634873">
                    <a:moveTo>
                      <a:pt x="-22" y="-22"/>
                    </a:moveTo>
                    <a:lnTo>
                      <a:pt x="311214" y="311215"/>
                    </a:lnTo>
                    <a:cubicBezTo>
                      <a:pt x="490777" y="488727"/>
                      <a:pt x="631731" y="701424"/>
                      <a:pt x="725249" y="935958"/>
                    </a:cubicBezTo>
                    <a:cubicBezTo>
                      <a:pt x="1156323" y="2044595"/>
                      <a:pt x="1631696" y="2481348"/>
                      <a:pt x="2614248" y="2834044"/>
                    </a:cubicBezTo>
                    <a:cubicBezTo>
                      <a:pt x="2856722" y="2926279"/>
                      <a:pt x="3076274" y="3070066"/>
                      <a:pt x="3257734" y="3255462"/>
                    </a:cubicBezTo>
                    <a:lnTo>
                      <a:pt x="3637124" y="3634852"/>
                    </a:lnTo>
                  </a:path>
                </a:pathLst>
              </a:custGeom>
              <a:no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145" name="Freeform: Shape 264">
                <a:extLst>
                  <a:ext uri="{FF2B5EF4-FFF2-40B4-BE49-F238E27FC236}">
                    <a16:creationId xmlns:a16="http://schemas.microsoft.com/office/drawing/2014/main" id="{C5037FFF-D7AD-B235-7A1B-D3553DCD0CDC}"/>
                  </a:ext>
                </a:extLst>
              </p:cNvPr>
              <p:cNvSpPr/>
              <p:nvPr/>
            </p:nvSpPr>
            <p:spPr>
              <a:xfrm>
                <a:off x="1865424" y="1695607"/>
                <a:ext cx="3637144" cy="3637145"/>
              </a:xfrm>
              <a:custGeom>
                <a:avLst/>
                <a:gdLst>
                  <a:gd name="connsiteX0" fmla="*/ -22 w 3637144"/>
                  <a:gd name="connsiteY0" fmla="*/ -22 h 3637145"/>
                  <a:gd name="connsiteX1" fmla="*/ 311214 w 3637144"/>
                  <a:gd name="connsiteY1" fmla="*/ 310647 h 3637145"/>
                  <a:gd name="connsiteX2" fmla="*/ 935958 w 3637144"/>
                  <a:gd name="connsiteY2" fmla="*/ 725249 h 3637145"/>
                  <a:gd name="connsiteX3" fmla="*/ 2835748 w 3637144"/>
                  <a:gd name="connsiteY3" fmla="*/ 2613680 h 3637145"/>
                  <a:gd name="connsiteX4" fmla="*/ 3257734 w 3637144"/>
                  <a:gd name="connsiteY4" fmla="*/ 3257734 h 3637145"/>
                  <a:gd name="connsiteX5" fmla="*/ 3637123 w 3637144"/>
                  <a:gd name="connsiteY5" fmla="*/ 3637124 h 3637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37144" h="3637145">
                    <a:moveTo>
                      <a:pt x="-22" y="-22"/>
                    </a:moveTo>
                    <a:lnTo>
                      <a:pt x="311214" y="310647"/>
                    </a:lnTo>
                    <a:cubicBezTo>
                      <a:pt x="488761" y="490312"/>
                      <a:pt x="701435" y="631447"/>
                      <a:pt x="935958" y="725249"/>
                    </a:cubicBezTo>
                    <a:cubicBezTo>
                      <a:pt x="2044595" y="1156323"/>
                      <a:pt x="2481347" y="1633400"/>
                      <a:pt x="2835748" y="2613680"/>
                    </a:cubicBezTo>
                    <a:cubicBezTo>
                      <a:pt x="2928176" y="2856358"/>
                      <a:pt x="3072145" y="3076098"/>
                      <a:pt x="3257734" y="3257734"/>
                    </a:cubicBezTo>
                    <a:lnTo>
                      <a:pt x="3637123" y="3637124"/>
                    </a:lnTo>
                  </a:path>
                </a:pathLst>
              </a:custGeom>
              <a:no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grpSp>
        <p:sp>
          <p:nvSpPr>
            <p:cNvPr id="18" name="正方形/長方形 17">
              <a:extLst>
                <a:ext uri="{FF2B5EF4-FFF2-40B4-BE49-F238E27FC236}">
                  <a16:creationId xmlns:a16="http://schemas.microsoft.com/office/drawing/2014/main" id="{F15A33D3-F84A-9691-F825-D2490B2BD7D3}"/>
                </a:ext>
              </a:extLst>
            </p:cNvPr>
            <p:cNvSpPr/>
            <p:nvPr/>
          </p:nvSpPr>
          <p:spPr>
            <a:xfrm>
              <a:off x="4521219" y="3610800"/>
              <a:ext cx="922047" cy="3693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sz="1800" dirty="0">
                  <a:solidFill>
                    <a:schemeClr val="tx1"/>
                  </a:solidFill>
                  <a:latin typeface="+mn-ea"/>
                </a:rPr>
                <a:t>レプチン</a:t>
              </a:r>
            </a:p>
          </p:txBody>
        </p:sp>
      </p:grpSp>
    </p:spTree>
    <p:extLst>
      <p:ext uri="{BB962C8B-B14F-4D97-AF65-F5344CB8AC3E}">
        <p14:creationId xmlns:p14="http://schemas.microsoft.com/office/powerpoint/2010/main" val="22034729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C99F0-B5DA-1AA8-18C3-420CE07082A5}"/>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5B45827B-01F6-CB7F-453D-96F45A9B27AD}"/>
              </a:ext>
            </a:extLst>
          </p:cNvPr>
          <p:cNvSpPr>
            <a:spLocks noGrp="1"/>
          </p:cNvSpPr>
          <p:nvPr>
            <p:ph type="title"/>
          </p:nvPr>
        </p:nvSpPr>
        <p:spPr/>
        <p:txBody>
          <a:bodyPr/>
          <a:lstStyle/>
          <a:p>
            <a:r>
              <a:rPr lang="ja-JP" altLang="en-US" sz="2600" b="1" dirty="0">
                <a:latin typeface="+mj-ea"/>
              </a:rPr>
              <a:t>レプチンを標的とした脂肪萎縮症の治療</a:t>
            </a:r>
            <a:r>
              <a:rPr lang="en-US" altLang="ja-JP" sz="2600" b="1" dirty="0">
                <a:latin typeface="+mj-ea"/>
              </a:rPr>
              <a:t>-</a:t>
            </a:r>
            <a:r>
              <a:rPr lang="ja-JP" altLang="en-US" sz="2600" b="1" dirty="0">
                <a:latin typeface="+mj-ea"/>
              </a:rPr>
              <a:t>メトレレプチン</a:t>
            </a:r>
          </a:p>
        </p:txBody>
      </p:sp>
      <p:sp>
        <p:nvSpPr>
          <p:cNvPr id="3" name="スライド番号プレースホルダー 2">
            <a:extLst>
              <a:ext uri="{FF2B5EF4-FFF2-40B4-BE49-F238E27FC236}">
                <a16:creationId xmlns:a16="http://schemas.microsoft.com/office/drawing/2014/main" id="{FBF20C88-4607-EABD-C816-A6FD1D795DF5}"/>
              </a:ext>
            </a:extLst>
          </p:cNvPr>
          <p:cNvSpPr>
            <a:spLocks noGrp="1"/>
          </p:cNvSpPr>
          <p:nvPr>
            <p:ph type="sldNum" sz="quarter" idx="10"/>
          </p:nvPr>
        </p:nvSpPr>
        <p:spPr/>
        <p:txBody>
          <a:bodyPr/>
          <a:lstStyle/>
          <a:p>
            <a:fld id="{3C22E879-25C1-4BAC-8729-693BB4353F20}" type="slidenum">
              <a:rPr kumimoji="1" lang="ja-JP" altLang="en-US" smtClean="0"/>
              <a:t>28</a:t>
            </a:fld>
            <a:endParaRPr kumimoji="1" lang="ja-JP" altLang="en-US"/>
          </a:p>
        </p:txBody>
      </p:sp>
      <p:sp>
        <p:nvSpPr>
          <p:cNvPr id="2" name="テキスト プレースホルダー 3">
            <a:extLst>
              <a:ext uri="{FF2B5EF4-FFF2-40B4-BE49-F238E27FC236}">
                <a16:creationId xmlns:a16="http://schemas.microsoft.com/office/drawing/2014/main" id="{F9838944-23CF-620A-EF90-C4EF1824ABE6}"/>
              </a:ext>
            </a:extLst>
          </p:cNvPr>
          <p:cNvSpPr txBox="1">
            <a:spLocks/>
          </p:cNvSpPr>
          <p:nvPr/>
        </p:nvSpPr>
        <p:spPr>
          <a:xfrm>
            <a:off x="695324" y="916016"/>
            <a:ext cx="10804793" cy="769441"/>
          </a:xfrm>
          <a:prstGeom prst="rect">
            <a:avLst/>
          </a:prstGeom>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メトレレプチンは世界で初めて脂肪萎縮症に対する治療薬として承認された薬剤</a:t>
            </a:r>
            <a:endParaRPr kumimoji="1" lang="en-US" altLang="ja-JP" sz="2000" i="0" dirty="0">
              <a:latin typeface="+mn-ea"/>
            </a:endParaRPr>
          </a:p>
          <a:p>
            <a:pPr>
              <a:buClr>
                <a:srgbClr val="BC136B"/>
              </a:buClr>
              <a:buFont typeface="Wingdings" panose="05000000000000000000" pitchFamily="2" charset="2"/>
              <a:buChar char="l"/>
            </a:pPr>
            <a:r>
              <a:rPr kumimoji="1" lang="ja-JP" altLang="en-US" sz="2000" i="0" dirty="0">
                <a:latin typeface="+mn-ea"/>
              </a:rPr>
              <a:t>米国、日本、欧州、カナダなどで承認済</a:t>
            </a:r>
          </a:p>
        </p:txBody>
      </p:sp>
      <p:sp>
        <p:nvSpPr>
          <p:cNvPr id="10" name="テキスト ボックス 9">
            <a:extLst>
              <a:ext uri="{FF2B5EF4-FFF2-40B4-BE49-F238E27FC236}">
                <a16:creationId xmlns:a16="http://schemas.microsoft.com/office/drawing/2014/main" id="{237063B1-1800-2495-35A4-F8AC8D51644C}"/>
              </a:ext>
            </a:extLst>
          </p:cNvPr>
          <p:cNvSpPr txBox="1"/>
          <p:nvPr/>
        </p:nvSpPr>
        <p:spPr>
          <a:xfrm>
            <a:off x="5167901" y="6073170"/>
            <a:ext cx="6332216" cy="784830"/>
          </a:xfrm>
          <a:prstGeom prst="rect">
            <a:avLst/>
          </a:prstGeom>
          <a:noFill/>
        </p:spPr>
        <p:txBody>
          <a:bodyPr wrap="square" lIns="0" tIns="0" rIns="0" anchor="b">
            <a:spAutoFit/>
          </a:bodyPr>
          <a:lstStyle/>
          <a:p>
            <a:pPr marL="131763" indent="-131763" algn="l">
              <a:buFont typeface="+mj-lt"/>
              <a:buAutoNum type="arabicPeriod"/>
            </a:pPr>
            <a:r>
              <a:rPr lang="en-US" altLang="ja-JP" sz="800" b="0" i="0" dirty="0">
                <a:solidFill>
                  <a:srgbClr val="212121"/>
                </a:solidFill>
                <a:effectLst/>
                <a:latin typeface="+mn-ea"/>
                <a:ea typeface="+mn-ea"/>
              </a:rPr>
              <a:t>Brown RJ, et al. J Clin Endocrinol </a:t>
            </a:r>
            <a:r>
              <a:rPr lang="en-US" altLang="ja-JP" sz="800" b="0" i="0" dirty="0" err="1">
                <a:solidFill>
                  <a:srgbClr val="212121"/>
                </a:solidFill>
                <a:effectLst/>
                <a:latin typeface="+mn-ea"/>
                <a:ea typeface="+mn-ea"/>
              </a:rPr>
              <a:t>Metab</a:t>
            </a:r>
            <a:r>
              <a:rPr lang="en-US" altLang="ja-JP" sz="800" b="0" i="0" dirty="0">
                <a:solidFill>
                  <a:srgbClr val="212121"/>
                </a:solidFill>
                <a:effectLst/>
                <a:latin typeface="+mn-ea"/>
                <a:ea typeface="+mn-ea"/>
              </a:rPr>
              <a:t>. 2016; 101: 4500-4511.</a:t>
            </a:r>
          </a:p>
          <a:p>
            <a:pPr marL="131763" indent="-131763" algn="l">
              <a:buFont typeface="+mj-lt"/>
              <a:buAutoNum type="arabicPeriod"/>
            </a:pPr>
            <a:r>
              <a:rPr lang="en-US" altLang="ja-JP" sz="800" b="0" i="0" dirty="0" err="1">
                <a:solidFill>
                  <a:srgbClr val="212121"/>
                </a:solidFill>
                <a:effectLst/>
                <a:latin typeface="+mn-ea"/>
                <a:ea typeface="+mn-ea"/>
              </a:rPr>
              <a:t>Metreleptin</a:t>
            </a:r>
            <a:r>
              <a:rPr lang="en-US" altLang="ja-JP" sz="800" b="0" i="0" dirty="0">
                <a:solidFill>
                  <a:srgbClr val="212121"/>
                </a:solidFill>
                <a:effectLst/>
                <a:latin typeface="+mn-ea"/>
                <a:ea typeface="+mn-ea"/>
              </a:rPr>
              <a:t> USPI </a:t>
            </a:r>
            <a:r>
              <a:rPr lang="en-US" altLang="ja-JP" sz="800" dirty="0">
                <a:solidFill>
                  <a:srgbClr val="000000"/>
                </a:solidFill>
                <a:latin typeface="+mn-ea"/>
                <a:ea typeface="+mn-ea"/>
              </a:rPr>
              <a:t>2025</a:t>
            </a:r>
            <a:r>
              <a:rPr lang="ja-JP" altLang="en-US" sz="800" dirty="0">
                <a:solidFill>
                  <a:srgbClr val="000000"/>
                </a:solidFill>
                <a:latin typeface="+mn-ea"/>
                <a:ea typeface="+mn-ea"/>
              </a:rPr>
              <a:t>年</a:t>
            </a:r>
            <a:r>
              <a:rPr lang="en-US" altLang="ja-JP" sz="800" dirty="0">
                <a:solidFill>
                  <a:srgbClr val="000000"/>
                </a:solidFill>
                <a:latin typeface="+mn-ea"/>
                <a:ea typeface="+mn-ea"/>
              </a:rPr>
              <a:t>1</a:t>
            </a:r>
            <a:r>
              <a:rPr lang="ja-JP" altLang="en-US" sz="800" dirty="0">
                <a:solidFill>
                  <a:srgbClr val="000000"/>
                </a:solidFill>
                <a:latin typeface="+mn-ea"/>
                <a:ea typeface="+mn-ea"/>
              </a:rPr>
              <a:t>月</a:t>
            </a:r>
            <a:r>
              <a:rPr lang="en-US" altLang="ja-JP" sz="800" dirty="0">
                <a:solidFill>
                  <a:srgbClr val="000000"/>
                </a:solidFill>
                <a:latin typeface="+mn-ea"/>
                <a:ea typeface="+mn-ea"/>
              </a:rPr>
              <a:t>23</a:t>
            </a:r>
            <a:r>
              <a:rPr lang="ja-JP" altLang="en-US" sz="800" dirty="0">
                <a:solidFill>
                  <a:srgbClr val="000000"/>
                </a:solidFill>
                <a:latin typeface="+mn-ea"/>
                <a:ea typeface="+mn-ea"/>
              </a:rPr>
              <a:t>日アクセス（</a:t>
            </a:r>
            <a:r>
              <a:rPr lang="en-US" altLang="ja-JP" sz="800" b="0" i="0" dirty="0">
                <a:solidFill>
                  <a:srgbClr val="212121"/>
                </a:solidFill>
                <a:effectLst/>
                <a:latin typeface="+mn-ea"/>
                <a:ea typeface="+mn-ea"/>
                <a:hlinkClick r:id="rId3"/>
              </a:rPr>
              <a:t>https://www.accessdata.fda.gov/drugsatfda_docs/label/2014/125390s004lbl.pdf</a:t>
            </a:r>
            <a:r>
              <a:rPr lang="ja-JP" altLang="en-US" sz="800" dirty="0">
                <a:solidFill>
                  <a:srgbClr val="212121"/>
                </a:solidFill>
                <a:latin typeface="+mn-ea"/>
                <a:ea typeface="+mn-ea"/>
              </a:rPr>
              <a:t>）</a:t>
            </a:r>
            <a:endParaRPr lang="en-US" altLang="ja-JP" sz="800" b="0" i="0" dirty="0">
              <a:solidFill>
                <a:srgbClr val="212121"/>
              </a:solidFill>
              <a:effectLst/>
              <a:latin typeface="+mn-ea"/>
              <a:ea typeface="+mn-ea"/>
            </a:endParaRPr>
          </a:p>
          <a:p>
            <a:pPr marL="131763" indent="-131763">
              <a:buFont typeface="+mj-lt"/>
              <a:buAutoNum type="arabicPeriod"/>
            </a:pPr>
            <a:r>
              <a:rPr lang="ja-JP" altLang="en-US" sz="800" dirty="0">
                <a:solidFill>
                  <a:srgbClr val="212121"/>
                </a:solidFill>
                <a:latin typeface="+mn-ea"/>
                <a:ea typeface="+mn-ea"/>
              </a:rPr>
              <a:t>メトレレプチン皮下注用</a:t>
            </a:r>
            <a:r>
              <a:rPr lang="en-US" altLang="ja-JP" sz="800" dirty="0">
                <a:solidFill>
                  <a:srgbClr val="212121"/>
                </a:solidFill>
                <a:latin typeface="+mn-ea"/>
                <a:ea typeface="+mn-ea"/>
              </a:rPr>
              <a:t>11.25mg</a:t>
            </a:r>
            <a:r>
              <a:rPr lang="ja-JP" altLang="en-US" sz="800" dirty="0">
                <a:solidFill>
                  <a:srgbClr val="212121"/>
                </a:solidFill>
                <a:latin typeface="+mn-ea"/>
                <a:ea typeface="+mn-ea"/>
              </a:rPr>
              <a:t>「キエジ」電子添文（第</a:t>
            </a:r>
            <a:r>
              <a:rPr lang="en-US" altLang="ja-JP" sz="800" dirty="0">
                <a:solidFill>
                  <a:srgbClr val="212121"/>
                </a:solidFill>
                <a:latin typeface="+mn-ea"/>
                <a:ea typeface="+mn-ea"/>
              </a:rPr>
              <a:t>3</a:t>
            </a:r>
            <a:r>
              <a:rPr lang="ja-JP" altLang="en-US" sz="800" dirty="0">
                <a:solidFill>
                  <a:srgbClr val="212121"/>
                </a:solidFill>
                <a:latin typeface="+mn-ea"/>
                <a:ea typeface="+mn-ea"/>
              </a:rPr>
              <a:t>版、</a:t>
            </a:r>
            <a:r>
              <a:rPr lang="en-US" altLang="ja-JP" sz="800" dirty="0">
                <a:solidFill>
                  <a:srgbClr val="212121"/>
                </a:solidFill>
                <a:latin typeface="+mn-ea"/>
                <a:ea typeface="+mn-ea"/>
              </a:rPr>
              <a:t>2024</a:t>
            </a:r>
            <a:r>
              <a:rPr lang="ja-JP" altLang="en-US" sz="800" dirty="0">
                <a:solidFill>
                  <a:srgbClr val="212121"/>
                </a:solidFill>
                <a:latin typeface="+mn-ea"/>
                <a:ea typeface="+mn-ea"/>
              </a:rPr>
              <a:t>年</a:t>
            </a:r>
            <a:r>
              <a:rPr lang="en-US" altLang="ja-JP" sz="800" dirty="0">
                <a:solidFill>
                  <a:srgbClr val="212121"/>
                </a:solidFill>
                <a:latin typeface="+mn-ea"/>
                <a:ea typeface="+mn-ea"/>
              </a:rPr>
              <a:t>12</a:t>
            </a:r>
            <a:r>
              <a:rPr lang="ja-JP" altLang="en-US" sz="800" dirty="0">
                <a:solidFill>
                  <a:srgbClr val="212121"/>
                </a:solidFill>
                <a:latin typeface="+mn-ea"/>
                <a:ea typeface="+mn-ea"/>
              </a:rPr>
              <a:t>月改訂）</a:t>
            </a:r>
            <a:endParaRPr lang="en-US" altLang="ja-JP" sz="800" b="0" i="0" dirty="0">
              <a:solidFill>
                <a:srgbClr val="212121"/>
              </a:solidFill>
              <a:effectLst/>
              <a:latin typeface="+mn-ea"/>
              <a:ea typeface="+mn-ea"/>
            </a:endParaRPr>
          </a:p>
          <a:p>
            <a:pPr marL="131763" indent="-131763" algn="l">
              <a:buFont typeface="+mj-lt"/>
              <a:buAutoNum type="arabicPeriod"/>
            </a:pPr>
            <a:r>
              <a:rPr lang="en-US" altLang="ja-JP" sz="800" b="0" i="0" dirty="0">
                <a:solidFill>
                  <a:srgbClr val="212121"/>
                </a:solidFill>
                <a:effectLst/>
                <a:latin typeface="+mn-ea"/>
                <a:ea typeface="+mn-ea"/>
              </a:rPr>
              <a:t>Meehan CA, et al. Expert Rev Clin </a:t>
            </a:r>
            <a:r>
              <a:rPr lang="en-US" altLang="ja-JP" sz="800" b="0" i="0" dirty="0" err="1">
                <a:solidFill>
                  <a:srgbClr val="212121"/>
                </a:solidFill>
                <a:effectLst/>
                <a:latin typeface="+mn-ea"/>
                <a:ea typeface="+mn-ea"/>
              </a:rPr>
              <a:t>Pharmacol</a:t>
            </a:r>
            <a:r>
              <a:rPr lang="en-US" altLang="ja-JP" sz="800" b="0" i="0" dirty="0">
                <a:solidFill>
                  <a:srgbClr val="212121"/>
                </a:solidFill>
                <a:effectLst/>
                <a:latin typeface="+mn-ea"/>
                <a:ea typeface="+mn-ea"/>
              </a:rPr>
              <a:t>. 2016; 9: 59-68.</a:t>
            </a:r>
          </a:p>
          <a:p>
            <a:pPr marL="131763" indent="-131763" algn="l">
              <a:buFont typeface="+mj-lt"/>
              <a:buAutoNum type="arabicPeriod"/>
            </a:pPr>
            <a:r>
              <a:rPr lang="en-US" altLang="ja-JP" sz="800" b="0" i="0" dirty="0" err="1">
                <a:solidFill>
                  <a:srgbClr val="212121"/>
                </a:solidFill>
                <a:effectLst/>
                <a:latin typeface="+mn-ea"/>
                <a:ea typeface="+mn-ea"/>
              </a:rPr>
              <a:t>Metreleptin</a:t>
            </a:r>
            <a:r>
              <a:rPr lang="en-US" altLang="ja-JP" sz="800" b="0" i="0" dirty="0">
                <a:solidFill>
                  <a:srgbClr val="212121"/>
                </a:solidFill>
                <a:effectLst/>
                <a:latin typeface="+mn-ea"/>
                <a:ea typeface="+mn-ea"/>
              </a:rPr>
              <a:t>[PI]. EMA. Published 6 August 2018 Updated 18 October 2023.</a:t>
            </a:r>
          </a:p>
          <a:p>
            <a:pPr marL="131763" indent="-131763" algn="l">
              <a:buFont typeface="+mj-lt"/>
              <a:buAutoNum type="arabicPeriod"/>
            </a:pPr>
            <a:r>
              <a:rPr lang="en-US" altLang="ja-JP" sz="800" b="0" i="0" dirty="0">
                <a:solidFill>
                  <a:srgbClr val="212121"/>
                </a:solidFill>
                <a:effectLst/>
                <a:latin typeface="+mn-ea"/>
                <a:ea typeface="+mn-ea"/>
              </a:rPr>
              <a:t>Government of Canada Notice. Multiple additions to the Prescription Drug List 28 February 2024.</a:t>
            </a:r>
            <a:endParaRPr lang="ja-JP" altLang="en-US" sz="800" b="0" i="0" dirty="0">
              <a:solidFill>
                <a:srgbClr val="212121"/>
              </a:solidFill>
              <a:effectLst/>
              <a:latin typeface="+mn-ea"/>
              <a:ea typeface="+mn-ea"/>
            </a:endParaRPr>
          </a:p>
        </p:txBody>
      </p:sp>
      <p:pic>
        <p:nvPicPr>
          <p:cNvPr id="5" name="図 4">
            <a:extLst>
              <a:ext uri="{FF2B5EF4-FFF2-40B4-BE49-F238E27FC236}">
                <a16:creationId xmlns:a16="http://schemas.microsoft.com/office/drawing/2014/main" id="{7BBAB6A2-2E7B-00F2-E378-3DFBEE95297F}"/>
              </a:ext>
            </a:extLst>
          </p:cNvPr>
          <p:cNvPicPr>
            <a:picLocks noChangeAspect="1"/>
          </p:cNvPicPr>
          <p:nvPr/>
        </p:nvPicPr>
        <p:blipFill>
          <a:blip r:embed="rId4"/>
          <a:srcRect l="7874" t="6810" r="56739" b="15035"/>
          <a:stretch/>
        </p:blipFill>
        <p:spPr>
          <a:xfrm>
            <a:off x="874713" y="2304814"/>
            <a:ext cx="2791093" cy="2351221"/>
          </a:xfrm>
          <a:prstGeom prst="rect">
            <a:avLst/>
          </a:prstGeom>
        </p:spPr>
      </p:pic>
      <p:sp>
        <p:nvSpPr>
          <p:cNvPr id="6" name="正方形/長方形 5">
            <a:extLst>
              <a:ext uri="{FF2B5EF4-FFF2-40B4-BE49-F238E27FC236}">
                <a16:creationId xmlns:a16="http://schemas.microsoft.com/office/drawing/2014/main" id="{E31D3FB8-F44B-2EA3-FA50-BAF8FEABE891}"/>
              </a:ext>
            </a:extLst>
          </p:cNvPr>
          <p:cNvSpPr/>
          <p:nvPr/>
        </p:nvSpPr>
        <p:spPr>
          <a:xfrm>
            <a:off x="3667875" y="2163233"/>
            <a:ext cx="5285421" cy="3385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sz="1600" b="1" dirty="0">
                <a:solidFill>
                  <a:schemeClr val="tx1"/>
                </a:solidFill>
                <a:latin typeface="+mn-ea"/>
              </a:rPr>
              <a:t>メトレレプチンは遺伝子組換え型ヒトレプチンアナログである</a:t>
            </a:r>
            <a:r>
              <a:rPr kumimoji="1" lang="en-US" altLang="ja-JP" sz="1600" baseline="30000" dirty="0">
                <a:solidFill>
                  <a:schemeClr val="tx1"/>
                </a:solidFill>
                <a:latin typeface="+mn-ea"/>
              </a:rPr>
              <a:t>1</a:t>
            </a:r>
            <a:r>
              <a:rPr kumimoji="1" lang="ja-JP" altLang="en-US" sz="1600" baseline="30000" dirty="0">
                <a:solidFill>
                  <a:schemeClr val="tx1"/>
                </a:solidFill>
                <a:latin typeface="+mn-ea"/>
              </a:rPr>
              <a:t>）</a:t>
            </a:r>
            <a:endParaRPr kumimoji="1" lang="en-US" altLang="ja-JP" sz="1600" baseline="30000" dirty="0">
              <a:solidFill>
                <a:schemeClr val="tx1"/>
              </a:solidFill>
              <a:latin typeface="+mn-ea"/>
            </a:endParaRPr>
          </a:p>
        </p:txBody>
      </p:sp>
      <p:sp>
        <p:nvSpPr>
          <p:cNvPr id="7" name="正方形/長方形 6">
            <a:extLst>
              <a:ext uri="{FF2B5EF4-FFF2-40B4-BE49-F238E27FC236}">
                <a16:creationId xmlns:a16="http://schemas.microsoft.com/office/drawing/2014/main" id="{4934E433-260C-47F5-D437-64306D423421}"/>
              </a:ext>
            </a:extLst>
          </p:cNvPr>
          <p:cNvSpPr/>
          <p:nvPr/>
        </p:nvSpPr>
        <p:spPr>
          <a:xfrm>
            <a:off x="3665806" y="3464739"/>
            <a:ext cx="7980390" cy="21852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pPr marL="266700" indent="-266700">
              <a:spcAft>
                <a:spcPts val="1200"/>
              </a:spcAft>
              <a:tabLst>
                <a:tab pos="893763" algn="l"/>
              </a:tabLst>
            </a:pPr>
            <a:r>
              <a:rPr kumimoji="1" lang="ja-JP" altLang="en-US" sz="1600" b="1" dirty="0">
                <a:solidFill>
                  <a:schemeClr val="tx1"/>
                </a:solidFill>
                <a:latin typeface="+mn-ea"/>
              </a:rPr>
              <a:t>承認済み国における適応</a:t>
            </a:r>
            <a:endParaRPr kumimoji="1" lang="en-US" altLang="ja-JP" sz="1600" b="1" dirty="0">
              <a:solidFill>
                <a:schemeClr val="tx1"/>
              </a:solidFill>
              <a:latin typeface="+mn-ea"/>
            </a:endParaRPr>
          </a:p>
          <a:p>
            <a:pPr marL="174625" indent="-174625">
              <a:spcAft>
                <a:spcPts val="1200"/>
              </a:spcAft>
              <a:buClr>
                <a:srgbClr val="BC136B"/>
              </a:buClr>
              <a:buFont typeface="Arial" panose="020B0604020202020204" pitchFamily="34" charset="0"/>
              <a:buChar char="•"/>
              <a:tabLst>
                <a:tab pos="893763" algn="l"/>
              </a:tabLst>
            </a:pPr>
            <a:r>
              <a:rPr kumimoji="1" lang="ja-JP" altLang="en-US" sz="1600" b="1" dirty="0">
                <a:solidFill>
                  <a:schemeClr val="tx1"/>
                </a:solidFill>
                <a:latin typeface="+mn-ea"/>
              </a:rPr>
              <a:t>米国</a:t>
            </a:r>
            <a:r>
              <a:rPr kumimoji="1" lang="ja-JP" altLang="en-US" sz="1600" dirty="0">
                <a:solidFill>
                  <a:schemeClr val="tx1"/>
                </a:solidFill>
                <a:latin typeface="+mn-ea"/>
              </a:rPr>
              <a:t>：</a:t>
            </a:r>
            <a:r>
              <a:rPr kumimoji="1" lang="en-US" altLang="ja-JP" sz="1600" dirty="0">
                <a:solidFill>
                  <a:schemeClr val="tx1"/>
                </a:solidFill>
                <a:latin typeface="+mn-ea"/>
              </a:rPr>
              <a:t>	</a:t>
            </a:r>
            <a:r>
              <a:rPr kumimoji="1" lang="ja-JP" altLang="en-US" sz="1600" dirty="0">
                <a:solidFill>
                  <a:schemeClr val="tx1"/>
                </a:solidFill>
                <a:latin typeface="+mn-ea"/>
              </a:rPr>
              <a:t>全身性脂肪萎縮症</a:t>
            </a:r>
            <a:r>
              <a:rPr kumimoji="1" lang="en-US" altLang="ja-JP" sz="1600" baseline="30000" dirty="0">
                <a:solidFill>
                  <a:schemeClr val="tx1"/>
                </a:solidFill>
                <a:latin typeface="+mn-ea"/>
              </a:rPr>
              <a:t>2</a:t>
            </a:r>
            <a:r>
              <a:rPr kumimoji="1" lang="ja-JP" altLang="en-US" sz="1600" baseline="30000" dirty="0">
                <a:solidFill>
                  <a:schemeClr val="tx1"/>
                </a:solidFill>
                <a:latin typeface="+mn-ea"/>
              </a:rPr>
              <a:t>）</a:t>
            </a:r>
            <a:endParaRPr kumimoji="1" lang="en-US" altLang="ja-JP" sz="1600" baseline="30000" dirty="0">
              <a:solidFill>
                <a:schemeClr val="tx1"/>
              </a:solidFill>
              <a:latin typeface="+mn-ea"/>
            </a:endParaRPr>
          </a:p>
          <a:p>
            <a:pPr marL="174625" indent="-174625">
              <a:spcAft>
                <a:spcPts val="1200"/>
              </a:spcAft>
              <a:buClr>
                <a:srgbClr val="BC136B"/>
              </a:buClr>
              <a:buFont typeface="Arial" panose="020B0604020202020204" pitchFamily="34" charset="0"/>
              <a:buChar char="•"/>
              <a:tabLst>
                <a:tab pos="893763" algn="l"/>
              </a:tabLst>
            </a:pPr>
            <a:r>
              <a:rPr kumimoji="1" lang="ja-JP" altLang="en-US" sz="1600" b="1" dirty="0">
                <a:solidFill>
                  <a:schemeClr val="tx1"/>
                </a:solidFill>
                <a:latin typeface="+mn-ea"/>
              </a:rPr>
              <a:t>日本</a:t>
            </a:r>
            <a:r>
              <a:rPr kumimoji="1" lang="ja-JP" altLang="en-US" sz="1600" dirty="0">
                <a:solidFill>
                  <a:schemeClr val="tx1"/>
                </a:solidFill>
                <a:latin typeface="+mn-ea"/>
              </a:rPr>
              <a:t>：</a:t>
            </a:r>
            <a:r>
              <a:rPr kumimoji="1" lang="en-US" altLang="ja-JP" sz="1600" dirty="0">
                <a:solidFill>
                  <a:schemeClr val="tx1"/>
                </a:solidFill>
                <a:latin typeface="+mn-ea"/>
              </a:rPr>
              <a:t>	</a:t>
            </a:r>
            <a:r>
              <a:rPr kumimoji="1" lang="ja-JP" altLang="en-US" sz="1600" dirty="0">
                <a:solidFill>
                  <a:schemeClr val="tx1"/>
                </a:solidFill>
                <a:latin typeface="+mn-ea"/>
              </a:rPr>
              <a:t>脂肪萎縮症</a:t>
            </a:r>
            <a:r>
              <a:rPr kumimoji="1" lang="en-US" altLang="ja-JP" sz="1600" baseline="30000" dirty="0">
                <a:solidFill>
                  <a:schemeClr val="tx1"/>
                </a:solidFill>
                <a:latin typeface="+mn-ea"/>
              </a:rPr>
              <a:t>3</a:t>
            </a:r>
            <a:r>
              <a:rPr kumimoji="1" lang="ja-JP" altLang="en-US" sz="1600" baseline="30000" dirty="0">
                <a:solidFill>
                  <a:schemeClr val="tx1"/>
                </a:solidFill>
                <a:latin typeface="+mn-ea"/>
              </a:rPr>
              <a:t>）</a:t>
            </a:r>
            <a:br>
              <a:rPr kumimoji="1" lang="en-US" altLang="ja-JP" sz="1600" baseline="30000" dirty="0">
                <a:solidFill>
                  <a:schemeClr val="tx1"/>
                </a:solidFill>
                <a:latin typeface="+mn-ea"/>
              </a:rPr>
            </a:br>
            <a:r>
              <a:rPr kumimoji="1" lang="ja-JP" altLang="en-US" sz="1600" baseline="30000" dirty="0">
                <a:solidFill>
                  <a:schemeClr val="tx1"/>
                </a:solidFill>
                <a:latin typeface="+mn-ea"/>
              </a:rPr>
              <a:t>　　　　　　　　</a:t>
            </a:r>
            <a:r>
              <a:rPr kumimoji="1" lang="en-US" altLang="ja-JP" sz="1600" dirty="0">
                <a:solidFill>
                  <a:schemeClr val="tx1"/>
                </a:solidFill>
                <a:latin typeface="+mn-ea"/>
              </a:rPr>
              <a:t>※</a:t>
            </a:r>
            <a:r>
              <a:rPr kumimoji="1" lang="ja-JP" altLang="en-US" sz="1600" dirty="0">
                <a:solidFill>
                  <a:schemeClr val="tx1"/>
                </a:solidFill>
                <a:latin typeface="+mn-ea"/>
              </a:rPr>
              <a:t>全身性および部分性</a:t>
            </a:r>
            <a:r>
              <a:rPr lang="en-US" altLang="ja-JP" sz="1600" baseline="30000" dirty="0">
                <a:solidFill>
                  <a:schemeClr val="tx1"/>
                </a:solidFill>
                <a:latin typeface="+mn-ea"/>
              </a:rPr>
              <a:t>4</a:t>
            </a:r>
            <a:r>
              <a:rPr kumimoji="1" lang="ja-JP" altLang="en-US" sz="1600" baseline="30000" dirty="0">
                <a:solidFill>
                  <a:schemeClr val="tx1"/>
                </a:solidFill>
                <a:latin typeface="+mn-ea"/>
              </a:rPr>
              <a:t>）</a:t>
            </a:r>
            <a:endParaRPr kumimoji="1" lang="en-US" altLang="ja-JP" sz="1600" baseline="30000" dirty="0">
              <a:solidFill>
                <a:schemeClr val="tx1"/>
              </a:solidFill>
              <a:latin typeface="+mn-ea"/>
            </a:endParaRPr>
          </a:p>
          <a:p>
            <a:pPr marL="174625" indent="-174625">
              <a:spcAft>
                <a:spcPts val="1200"/>
              </a:spcAft>
              <a:buClr>
                <a:srgbClr val="BC136B"/>
              </a:buClr>
              <a:buFont typeface="Arial" panose="020B0604020202020204" pitchFamily="34" charset="0"/>
              <a:buChar char="•"/>
              <a:tabLst>
                <a:tab pos="893763" algn="l"/>
              </a:tabLst>
            </a:pPr>
            <a:r>
              <a:rPr kumimoji="1" lang="ja-JP" altLang="en-US" sz="1600" b="1" dirty="0">
                <a:solidFill>
                  <a:schemeClr val="tx1"/>
                </a:solidFill>
                <a:latin typeface="+mn-ea"/>
              </a:rPr>
              <a:t>欧州</a:t>
            </a:r>
            <a:r>
              <a:rPr kumimoji="1" lang="ja-JP" altLang="en-US" sz="1600" dirty="0">
                <a:solidFill>
                  <a:schemeClr val="tx1"/>
                </a:solidFill>
                <a:latin typeface="+mn-ea"/>
              </a:rPr>
              <a:t>：</a:t>
            </a:r>
            <a:r>
              <a:rPr kumimoji="1" lang="en-US" altLang="ja-JP" sz="1600" dirty="0">
                <a:solidFill>
                  <a:schemeClr val="tx1"/>
                </a:solidFill>
                <a:latin typeface="+mn-ea"/>
              </a:rPr>
              <a:t>	2</a:t>
            </a:r>
            <a:r>
              <a:rPr kumimoji="1" lang="ja-JP" altLang="en-US" sz="1600" dirty="0">
                <a:solidFill>
                  <a:schemeClr val="tx1"/>
                </a:solidFill>
                <a:latin typeface="+mn-ea"/>
              </a:rPr>
              <a:t>歳超の全身性脂肪萎縮症患者および</a:t>
            </a:r>
            <a:r>
              <a:rPr kumimoji="1" lang="en-US" altLang="ja-JP" sz="1600" dirty="0">
                <a:solidFill>
                  <a:schemeClr val="tx1"/>
                </a:solidFill>
                <a:latin typeface="+mn-ea"/>
              </a:rPr>
              <a:t>12</a:t>
            </a:r>
            <a:r>
              <a:rPr kumimoji="1" lang="ja-JP" altLang="en-US" sz="1600" dirty="0">
                <a:solidFill>
                  <a:schemeClr val="tx1"/>
                </a:solidFill>
                <a:latin typeface="+mn-ea"/>
              </a:rPr>
              <a:t>歳超の部分性脂肪萎縮症患者</a:t>
            </a:r>
            <a:r>
              <a:rPr lang="en-US" altLang="ja-JP" sz="1600" baseline="30000" dirty="0">
                <a:solidFill>
                  <a:schemeClr val="tx1"/>
                </a:solidFill>
                <a:latin typeface="+mn-ea"/>
              </a:rPr>
              <a:t>5</a:t>
            </a:r>
            <a:r>
              <a:rPr kumimoji="1" lang="ja-JP" altLang="en-US" sz="1600" baseline="30000" dirty="0">
                <a:solidFill>
                  <a:schemeClr val="tx1"/>
                </a:solidFill>
                <a:latin typeface="+mn-ea"/>
              </a:rPr>
              <a:t>）</a:t>
            </a:r>
            <a:endParaRPr kumimoji="1" lang="en-US" altLang="ja-JP" sz="1600" baseline="30000" dirty="0">
              <a:solidFill>
                <a:schemeClr val="tx1"/>
              </a:solidFill>
              <a:latin typeface="+mn-ea"/>
            </a:endParaRPr>
          </a:p>
          <a:p>
            <a:pPr marL="174625" indent="-174625">
              <a:spcAft>
                <a:spcPts val="1200"/>
              </a:spcAft>
              <a:buClr>
                <a:srgbClr val="BC136B"/>
              </a:buClr>
              <a:buFont typeface="Arial" panose="020B0604020202020204" pitchFamily="34" charset="0"/>
              <a:buChar char="•"/>
              <a:tabLst>
                <a:tab pos="893763" algn="l"/>
              </a:tabLst>
            </a:pPr>
            <a:r>
              <a:rPr kumimoji="1" lang="ja-JP" altLang="en-US" sz="1600" b="1" dirty="0">
                <a:solidFill>
                  <a:schemeClr val="tx1"/>
                </a:solidFill>
                <a:latin typeface="+mn-ea"/>
              </a:rPr>
              <a:t>カナダ</a:t>
            </a:r>
            <a:r>
              <a:rPr kumimoji="1" lang="ja-JP" altLang="en-US" sz="1600" dirty="0">
                <a:solidFill>
                  <a:schemeClr val="tx1"/>
                </a:solidFill>
                <a:latin typeface="+mn-ea"/>
              </a:rPr>
              <a:t>：</a:t>
            </a:r>
            <a:r>
              <a:rPr kumimoji="1" lang="en-US" altLang="ja-JP" sz="1600" dirty="0">
                <a:solidFill>
                  <a:schemeClr val="tx1"/>
                </a:solidFill>
                <a:latin typeface="+mn-ea"/>
              </a:rPr>
              <a:t>	2</a:t>
            </a:r>
            <a:r>
              <a:rPr kumimoji="1" lang="ja-JP" altLang="en-US" sz="1600" dirty="0">
                <a:solidFill>
                  <a:schemeClr val="tx1"/>
                </a:solidFill>
                <a:latin typeface="+mn-ea"/>
              </a:rPr>
              <a:t>歳以上の全身性脂肪萎縮症患者および</a:t>
            </a:r>
            <a:r>
              <a:rPr kumimoji="1" lang="en-US" altLang="ja-JP" sz="1600" dirty="0">
                <a:solidFill>
                  <a:schemeClr val="tx1"/>
                </a:solidFill>
                <a:latin typeface="+mn-ea"/>
              </a:rPr>
              <a:t>12</a:t>
            </a:r>
            <a:r>
              <a:rPr kumimoji="1" lang="ja-JP" altLang="en-US" sz="1600" dirty="0">
                <a:solidFill>
                  <a:schemeClr val="tx1"/>
                </a:solidFill>
                <a:latin typeface="+mn-ea"/>
              </a:rPr>
              <a:t>歳以上の部分性脂肪萎縮症患者</a:t>
            </a:r>
            <a:r>
              <a:rPr lang="en-US" altLang="ja-JP" sz="1600" baseline="30000" dirty="0">
                <a:solidFill>
                  <a:schemeClr val="tx1"/>
                </a:solidFill>
                <a:latin typeface="+mn-ea"/>
              </a:rPr>
              <a:t>6</a:t>
            </a:r>
            <a:r>
              <a:rPr kumimoji="1" lang="ja-JP" altLang="en-US" sz="1600" baseline="30000" dirty="0">
                <a:solidFill>
                  <a:schemeClr val="tx1"/>
                </a:solidFill>
                <a:latin typeface="+mn-ea"/>
              </a:rPr>
              <a:t>）</a:t>
            </a:r>
            <a:endParaRPr kumimoji="1" lang="en-US" altLang="ja-JP" sz="1600" baseline="30000" dirty="0">
              <a:solidFill>
                <a:schemeClr val="tx1"/>
              </a:solidFill>
              <a:latin typeface="+mn-ea"/>
            </a:endParaRPr>
          </a:p>
        </p:txBody>
      </p:sp>
    </p:spTree>
    <p:extLst>
      <p:ext uri="{BB962C8B-B14F-4D97-AF65-F5344CB8AC3E}">
        <p14:creationId xmlns:p14="http://schemas.microsoft.com/office/powerpoint/2010/main" val="26725266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D3AA3-DC24-4150-9BE2-68BB98AB9E5A}"/>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0EFC064B-28E3-3428-1C38-A158D1A9DFA6}"/>
              </a:ext>
            </a:extLst>
          </p:cNvPr>
          <p:cNvSpPr>
            <a:spLocks noGrp="1"/>
          </p:cNvSpPr>
          <p:nvPr>
            <p:ph type="title"/>
          </p:nvPr>
        </p:nvSpPr>
        <p:spPr/>
        <p:txBody>
          <a:bodyPr/>
          <a:lstStyle/>
          <a:p>
            <a:r>
              <a:rPr lang="ja-JP" altLang="en-US" sz="2600" b="1" dirty="0">
                <a:latin typeface="+mj-ea"/>
              </a:rPr>
              <a:t>脂肪萎縮症におけるメトレレプチンの長期的臨床成績 </a:t>
            </a:r>
            <a:r>
              <a:rPr lang="en-US" altLang="ja-JP" sz="2600" dirty="0">
                <a:effectLst/>
                <a:latin typeface="Meiryo UI" panose="020B0604030504040204" pitchFamily="50" charset="-128"/>
                <a:ea typeface="Meiryo UI" panose="020B0604030504040204" pitchFamily="50" charset="-128"/>
              </a:rPr>
              <a:t>- HbA1c</a:t>
            </a:r>
            <a:r>
              <a:rPr lang="ja-JP" altLang="en-US" sz="2600" b="1" dirty="0">
                <a:latin typeface="+mj-ea"/>
              </a:rPr>
              <a:t>（海外データ）</a:t>
            </a:r>
            <a:br>
              <a:rPr lang="en-US" altLang="ja-JP" sz="2600" b="1" dirty="0">
                <a:latin typeface="+mj-ea"/>
              </a:rPr>
            </a:br>
            <a:r>
              <a:rPr lang="ja-JP" altLang="en-US" sz="2000" b="1" dirty="0">
                <a:latin typeface="+mj-ea"/>
              </a:rPr>
              <a:t>（</a:t>
            </a:r>
            <a:r>
              <a:rPr lang="en-US" altLang="ja-JP" sz="2000" b="1" dirty="0">
                <a:latin typeface="+mj-ea"/>
              </a:rPr>
              <a:t>NIH</a:t>
            </a:r>
            <a:r>
              <a:rPr lang="ja-JP" altLang="en-US" sz="2000" b="1" dirty="0">
                <a:latin typeface="+mj-ea"/>
              </a:rPr>
              <a:t>臨床試験、海外データ）</a:t>
            </a:r>
            <a:endParaRPr lang="ja-JP" altLang="en-US" sz="2600" b="1" dirty="0">
              <a:latin typeface="+mj-ea"/>
            </a:endParaRPr>
          </a:p>
        </p:txBody>
      </p:sp>
      <p:sp>
        <p:nvSpPr>
          <p:cNvPr id="3" name="スライド番号プレースホルダー 2">
            <a:extLst>
              <a:ext uri="{FF2B5EF4-FFF2-40B4-BE49-F238E27FC236}">
                <a16:creationId xmlns:a16="http://schemas.microsoft.com/office/drawing/2014/main" id="{009EB894-89DE-2F6F-0295-8F596F87EAB8}"/>
              </a:ext>
            </a:extLst>
          </p:cNvPr>
          <p:cNvSpPr>
            <a:spLocks noGrp="1"/>
          </p:cNvSpPr>
          <p:nvPr>
            <p:ph type="sldNum" sz="quarter" idx="10"/>
          </p:nvPr>
        </p:nvSpPr>
        <p:spPr/>
        <p:txBody>
          <a:bodyPr/>
          <a:lstStyle/>
          <a:p>
            <a:fld id="{3C22E879-25C1-4BAC-8729-693BB4353F20}" type="slidenum">
              <a:rPr kumimoji="1" lang="ja-JP" altLang="en-US" smtClean="0"/>
              <a:t>29</a:t>
            </a:fld>
            <a:endParaRPr kumimoji="1" lang="ja-JP" altLang="en-US"/>
          </a:p>
        </p:txBody>
      </p:sp>
      <p:sp>
        <p:nvSpPr>
          <p:cNvPr id="2" name="テキスト プレースホルダー 3">
            <a:extLst>
              <a:ext uri="{FF2B5EF4-FFF2-40B4-BE49-F238E27FC236}">
                <a16:creationId xmlns:a16="http://schemas.microsoft.com/office/drawing/2014/main" id="{2BDADB47-3E84-3B69-061B-CD7CB2C82D1D}"/>
              </a:ext>
            </a:extLst>
          </p:cNvPr>
          <p:cNvSpPr txBox="1">
            <a:spLocks/>
          </p:cNvSpPr>
          <p:nvPr/>
        </p:nvSpPr>
        <p:spPr>
          <a:xfrm>
            <a:off x="695325" y="916016"/>
            <a:ext cx="10949504" cy="1255728"/>
          </a:xfrm>
          <a:prstGeom prst="rect">
            <a:avLst/>
          </a:prstGeom>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1800" i="0" spc="-100" dirty="0">
                <a:latin typeface="+mn-ea"/>
              </a:rPr>
              <a:t>メトレレプチン治療により、</a:t>
            </a:r>
            <a:r>
              <a:rPr kumimoji="1" lang="en-US" altLang="ja-JP" sz="1800" i="0" spc="-100" dirty="0">
                <a:latin typeface="+mn-ea"/>
              </a:rPr>
              <a:t>HbA1c</a:t>
            </a:r>
            <a:r>
              <a:rPr kumimoji="1" lang="ja-JP" altLang="en-US" sz="1800" i="0" spc="-100" dirty="0">
                <a:latin typeface="+mn-ea"/>
              </a:rPr>
              <a:t>値は治療開始</a:t>
            </a:r>
            <a:r>
              <a:rPr kumimoji="1" lang="en-US" altLang="ja-JP" sz="1800" i="0" spc="-100" dirty="0">
                <a:latin typeface="+mn-ea"/>
              </a:rPr>
              <a:t>4</a:t>
            </a:r>
            <a:r>
              <a:rPr kumimoji="1" lang="ja-JP" altLang="en-US" sz="1800" i="0" spc="-100" dirty="0">
                <a:latin typeface="+mn-ea"/>
              </a:rPr>
              <a:t>ヵ月から低下し、</a:t>
            </a:r>
            <a:r>
              <a:rPr kumimoji="1" lang="en-US" altLang="ja-JP" sz="1800" i="0" spc="-100" dirty="0">
                <a:latin typeface="+mn-ea"/>
              </a:rPr>
              <a:t>3</a:t>
            </a:r>
            <a:r>
              <a:rPr kumimoji="1" lang="ja-JP" altLang="en-US" sz="1800" i="0" spc="-100" dirty="0">
                <a:latin typeface="+mn-ea"/>
              </a:rPr>
              <a:t>年の治療期間を通じて持続した。ベースラインの</a:t>
            </a:r>
            <a:r>
              <a:rPr kumimoji="1" lang="en-US" altLang="ja-JP" sz="1800" i="0" spc="-100" dirty="0">
                <a:latin typeface="+mn-ea"/>
              </a:rPr>
              <a:t>HbA1c</a:t>
            </a:r>
            <a:r>
              <a:rPr kumimoji="1" lang="ja-JP" altLang="en-US" sz="1800" i="0" spc="-100" dirty="0">
                <a:latin typeface="+mn-ea"/>
              </a:rPr>
              <a:t>値が</a:t>
            </a:r>
            <a:r>
              <a:rPr kumimoji="1" lang="en-US" altLang="ja-JP" sz="1800" i="0" spc="-100" dirty="0">
                <a:latin typeface="+mn-ea"/>
              </a:rPr>
              <a:t>7</a:t>
            </a:r>
            <a:r>
              <a:rPr kumimoji="1" lang="ja-JP" altLang="en-US" sz="1800" i="0" spc="-100" dirty="0">
                <a:latin typeface="+mn-ea"/>
              </a:rPr>
              <a:t>％以上の患者においても</a:t>
            </a:r>
            <a:r>
              <a:rPr kumimoji="1" lang="en-US" altLang="ja-JP" sz="1800" i="0" spc="-100" dirty="0">
                <a:latin typeface="+mn-ea"/>
              </a:rPr>
              <a:t>HbA1c</a:t>
            </a:r>
            <a:r>
              <a:rPr kumimoji="1" lang="ja-JP" altLang="en-US" sz="1800" i="0" spc="-100" dirty="0">
                <a:latin typeface="+mn-ea"/>
              </a:rPr>
              <a:t>値は治療開始</a:t>
            </a:r>
            <a:r>
              <a:rPr kumimoji="1" lang="en-US" altLang="ja-JP" sz="1800" i="0" spc="-100" dirty="0">
                <a:latin typeface="+mn-ea"/>
              </a:rPr>
              <a:t>4</a:t>
            </a:r>
            <a:r>
              <a:rPr kumimoji="1" lang="ja-JP" altLang="en-US" sz="1800" i="0" spc="-100" dirty="0">
                <a:latin typeface="+mn-ea"/>
              </a:rPr>
              <a:t>ヵ月から低下し、治療終了時には</a:t>
            </a:r>
            <a:r>
              <a:rPr kumimoji="1" lang="en-US" altLang="ja-JP" sz="1800" i="0" spc="-100" dirty="0">
                <a:latin typeface="+mn-ea"/>
              </a:rPr>
              <a:t>6.3±0.3</a:t>
            </a:r>
            <a:r>
              <a:rPr kumimoji="1" lang="ja-JP" altLang="en-US" sz="1800" i="0" spc="-100" dirty="0">
                <a:latin typeface="+mn-ea"/>
              </a:rPr>
              <a:t>％に達した</a:t>
            </a:r>
            <a:endParaRPr kumimoji="1" lang="en-US" altLang="ja-JP" sz="1800" i="0" spc="-100" dirty="0">
              <a:latin typeface="+mn-ea"/>
            </a:endParaRPr>
          </a:p>
          <a:p>
            <a:pPr>
              <a:buClr>
                <a:srgbClr val="BC136B"/>
              </a:buClr>
              <a:buFont typeface="Wingdings" panose="05000000000000000000" pitchFamily="2" charset="2"/>
              <a:buChar char="l"/>
            </a:pPr>
            <a:r>
              <a:rPr kumimoji="1" lang="en-US" altLang="ja-JP" sz="1800" i="0" dirty="0">
                <a:latin typeface="+mn-ea"/>
              </a:rPr>
              <a:t>3</a:t>
            </a:r>
            <a:r>
              <a:rPr kumimoji="1" lang="ja-JP" altLang="en-US" sz="1800" i="0" dirty="0">
                <a:latin typeface="+mn-ea"/>
              </a:rPr>
              <a:t>年のメトレレプチン治療期間におけるベースラインからの変化量は、全患者で</a:t>
            </a:r>
            <a:r>
              <a:rPr kumimoji="1" lang="en-US" altLang="ja-JP" sz="1800" i="0" dirty="0">
                <a:latin typeface="+mn-ea"/>
              </a:rPr>
              <a:t>-2.1±0.5</a:t>
            </a:r>
            <a:r>
              <a:rPr kumimoji="1" lang="ja-JP" altLang="en-US" sz="1800" i="0" dirty="0">
                <a:latin typeface="+mn-ea"/>
              </a:rPr>
              <a:t>％（</a:t>
            </a:r>
            <a:r>
              <a:rPr kumimoji="1" lang="en-US" altLang="ja-JP" sz="1800" i="0" dirty="0">
                <a:latin typeface="+mn-ea"/>
              </a:rPr>
              <a:t>95</a:t>
            </a:r>
            <a:r>
              <a:rPr kumimoji="1" lang="ja-JP" altLang="en-US" sz="1800" i="0" dirty="0">
                <a:latin typeface="+mn-ea"/>
              </a:rPr>
              <a:t>％</a:t>
            </a:r>
            <a:r>
              <a:rPr kumimoji="1" lang="en-US" altLang="ja-JP" sz="1800" i="0" dirty="0">
                <a:latin typeface="+mn-ea"/>
              </a:rPr>
              <a:t>CI</a:t>
            </a:r>
            <a:r>
              <a:rPr kumimoji="1" lang="ja-JP" altLang="en-US" sz="1800" i="0" dirty="0">
                <a:latin typeface="+mn-ea"/>
              </a:rPr>
              <a:t>：</a:t>
            </a:r>
            <a:r>
              <a:rPr kumimoji="1" lang="en-US" altLang="ja-JP" sz="1800" i="0" dirty="0">
                <a:latin typeface="+mn-ea"/>
              </a:rPr>
              <a:t>-3.2</a:t>
            </a:r>
            <a:r>
              <a:rPr kumimoji="1" lang="ja-JP" altLang="en-US" sz="1800" i="0" dirty="0">
                <a:latin typeface="+mn-ea"/>
              </a:rPr>
              <a:t>％～</a:t>
            </a:r>
            <a:br>
              <a:rPr kumimoji="1" lang="en-US" altLang="ja-JP" sz="1800" i="0" dirty="0">
                <a:latin typeface="+mn-ea"/>
              </a:rPr>
            </a:br>
            <a:r>
              <a:rPr kumimoji="1" lang="en-US" altLang="ja-JP" sz="1800" i="0" dirty="0">
                <a:latin typeface="+mn-ea"/>
              </a:rPr>
              <a:t>-1.1</a:t>
            </a:r>
            <a:r>
              <a:rPr kumimoji="1" lang="ja-JP" altLang="en-US" sz="1800" i="0" dirty="0">
                <a:latin typeface="+mn-ea"/>
              </a:rPr>
              <a:t>％）、ベースラインの</a:t>
            </a:r>
            <a:r>
              <a:rPr kumimoji="1" lang="en-US" altLang="ja-JP" sz="1800" i="0" dirty="0">
                <a:latin typeface="+mn-ea"/>
              </a:rPr>
              <a:t>HbA1c</a:t>
            </a:r>
            <a:r>
              <a:rPr kumimoji="1" lang="ja-JP" altLang="en-US" sz="1800" i="0" dirty="0">
                <a:latin typeface="+mn-ea"/>
              </a:rPr>
              <a:t>値が</a:t>
            </a:r>
            <a:r>
              <a:rPr kumimoji="1" lang="en-US" altLang="ja-JP" sz="1800" i="0" dirty="0">
                <a:latin typeface="+mn-ea"/>
              </a:rPr>
              <a:t>7</a:t>
            </a:r>
            <a:r>
              <a:rPr kumimoji="1" lang="ja-JP" altLang="en-US" sz="1800" i="0" dirty="0">
                <a:latin typeface="+mn-ea"/>
              </a:rPr>
              <a:t>％以上の患者では</a:t>
            </a:r>
            <a:r>
              <a:rPr kumimoji="1" lang="en-US" altLang="ja-JP" sz="1800" i="0" dirty="0">
                <a:latin typeface="+mn-ea"/>
              </a:rPr>
              <a:t>-2.6±0.6</a:t>
            </a:r>
            <a:r>
              <a:rPr kumimoji="1" lang="ja-JP" altLang="en-US" sz="1800" i="0" dirty="0">
                <a:latin typeface="+mn-ea"/>
              </a:rPr>
              <a:t>％（</a:t>
            </a:r>
            <a:r>
              <a:rPr kumimoji="1" lang="en-US" altLang="ja-JP" sz="1800" i="0" dirty="0">
                <a:latin typeface="+mn-ea"/>
              </a:rPr>
              <a:t>95</a:t>
            </a:r>
            <a:r>
              <a:rPr kumimoji="1" lang="ja-JP" altLang="en-US" sz="1800" i="0" dirty="0">
                <a:latin typeface="+mn-ea"/>
              </a:rPr>
              <a:t>％</a:t>
            </a:r>
            <a:r>
              <a:rPr kumimoji="1" lang="en-US" altLang="ja-JP" sz="1800" i="0" dirty="0">
                <a:latin typeface="+mn-ea"/>
              </a:rPr>
              <a:t>CI</a:t>
            </a:r>
            <a:r>
              <a:rPr kumimoji="1" lang="ja-JP" altLang="en-US" sz="1800" i="0" dirty="0">
                <a:latin typeface="+mn-ea"/>
              </a:rPr>
              <a:t>：</a:t>
            </a:r>
            <a:r>
              <a:rPr kumimoji="1" lang="en-US" altLang="ja-JP" sz="1800" i="0" dirty="0">
                <a:latin typeface="+mn-ea"/>
              </a:rPr>
              <a:t>-3.8</a:t>
            </a:r>
            <a:r>
              <a:rPr kumimoji="1" lang="ja-JP" altLang="en-US" sz="1800" i="0" dirty="0">
                <a:latin typeface="+mn-ea"/>
              </a:rPr>
              <a:t>％～</a:t>
            </a:r>
            <a:r>
              <a:rPr kumimoji="1" lang="en-US" altLang="ja-JP" sz="1800" i="0" dirty="0">
                <a:latin typeface="+mn-ea"/>
              </a:rPr>
              <a:t>-1.3</a:t>
            </a:r>
            <a:r>
              <a:rPr kumimoji="1" lang="ja-JP" altLang="en-US" sz="1800" i="0" dirty="0">
                <a:latin typeface="+mn-ea"/>
              </a:rPr>
              <a:t>％）であった</a:t>
            </a:r>
          </a:p>
        </p:txBody>
      </p:sp>
      <p:sp>
        <p:nvSpPr>
          <p:cNvPr id="10" name="テキスト ボックス 9">
            <a:extLst>
              <a:ext uri="{FF2B5EF4-FFF2-40B4-BE49-F238E27FC236}">
                <a16:creationId xmlns:a16="http://schemas.microsoft.com/office/drawing/2014/main" id="{DBFE552D-09C2-EA9A-C858-97BE76FA33FA}"/>
              </a:ext>
            </a:extLst>
          </p:cNvPr>
          <p:cNvSpPr txBox="1"/>
          <p:nvPr/>
        </p:nvSpPr>
        <p:spPr>
          <a:xfrm>
            <a:off x="8890000" y="6688723"/>
            <a:ext cx="2610117" cy="169277"/>
          </a:xfrm>
          <a:prstGeom prst="rect">
            <a:avLst/>
          </a:prstGeom>
          <a:noFill/>
        </p:spPr>
        <p:txBody>
          <a:bodyPr wrap="square" lIns="0" tIns="0" rIns="0" anchor="b">
            <a:spAutoFit/>
          </a:bodyPr>
          <a:lstStyle/>
          <a:p>
            <a:pPr marL="131763" indent="-131763" algn="l">
              <a:buFont typeface="+mj-lt"/>
              <a:buAutoNum type="arabicPeriod"/>
            </a:pPr>
            <a:r>
              <a:rPr lang="en-US" altLang="ja-JP" sz="800" b="0" i="0" dirty="0">
                <a:solidFill>
                  <a:srgbClr val="212121"/>
                </a:solidFill>
                <a:effectLst/>
                <a:latin typeface="+mn-ea"/>
                <a:ea typeface="+mn-ea"/>
              </a:rPr>
              <a:t>Chan JL, et al. </a:t>
            </a:r>
            <a:r>
              <a:rPr lang="en-US" altLang="ja-JP" sz="800" b="0" i="0" dirty="0" err="1">
                <a:solidFill>
                  <a:srgbClr val="212121"/>
                </a:solidFill>
                <a:effectLst/>
                <a:latin typeface="+mn-ea"/>
                <a:ea typeface="+mn-ea"/>
              </a:rPr>
              <a:t>Endocr</a:t>
            </a:r>
            <a:r>
              <a:rPr lang="en-US" altLang="ja-JP" sz="800" b="0" i="0" dirty="0">
                <a:solidFill>
                  <a:srgbClr val="212121"/>
                </a:solidFill>
                <a:effectLst/>
                <a:latin typeface="+mn-ea"/>
                <a:ea typeface="+mn-ea"/>
              </a:rPr>
              <a:t> </a:t>
            </a:r>
            <a:r>
              <a:rPr lang="en-US" altLang="ja-JP" sz="800" b="0" i="0" dirty="0" err="1">
                <a:solidFill>
                  <a:srgbClr val="212121"/>
                </a:solidFill>
                <a:effectLst/>
                <a:latin typeface="+mn-ea"/>
                <a:ea typeface="+mn-ea"/>
              </a:rPr>
              <a:t>Pract</a:t>
            </a:r>
            <a:r>
              <a:rPr lang="en-US" altLang="ja-JP" sz="800" b="0" i="0" dirty="0">
                <a:solidFill>
                  <a:srgbClr val="212121"/>
                </a:solidFill>
                <a:effectLst/>
                <a:latin typeface="+mn-ea"/>
                <a:ea typeface="+mn-ea"/>
              </a:rPr>
              <a:t>. 2011; 17: 922-932.</a:t>
            </a:r>
          </a:p>
        </p:txBody>
      </p:sp>
      <p:sp>
        <p:nvSpPr>
          <p:cNvPr id="6" name="テキスト ボックス 5">
            <a:extLst>
              <a:ext uri="{FF2B5EF4-FFF2-40B4-BE49-F238E27FC236}">
                <a16:creationId xmlns:a16="http://schemas.microsoft.com/office/drawing/2014/main" id="{233A7A4B-F377-8ECF-0314-EB105FA3D17C}"/>
              </a:ext>
            </a:extLst>
          </p:cNvPr>
          <p:cNvSpPr txBox="1"/>
          <p:nvPr/>
        </p:nvSpPr>
        <p:spPr>
          <a:xfrm>
            <a:off x="695326" y="5576142"/>
            <a:ext cx="10801350" cy="1200329"/>
          </a:xfrm>
          <a:prstGeom prst="rect">
            <a:avLst/>
          </a:prstGeom>
          <a:noFill/>
        </p:spPr>
        <p:txBody>
          <a:bodyPr wrap="square">
            <a:spAutoFit/>
          </a:bodyPr>
          <a:lstStyle/>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目的</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先天性または後天性の脂肪萎縮症患者におけるメトレレプチンによる治療の長期臨床効果を糖尿病および高中性脂肪血症と脂肪肝のマーカーを用いて評価すること</a:t>
            </a:r>
          </a:p>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対象</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3</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つの代謝異常（糖尿病、空腹時</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TG</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値≧</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200mg/dL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、空腹時インスリン値＞</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30μIU/mL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）のうち少なくとも</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つを有し、レプチン値が低い（男性：空腹時レプチン値＜</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8.0ng/mL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、女性：空腹時レプチン値＜</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12.0ng/mL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5</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歳以上の先天性または後天性の脂肪萎縮症患者（</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HIV</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関連脂肪萎縮症を除く）</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55</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例（全身性脂肪萎縮症</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36</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例、部分性脂肪萎縮症</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19</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a:t>
            </a:r>
          </a:p>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方法</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メトレレプチン</a:t>
            </a:r>
            <a:r>
              <a:rPr lang="ja-JP" altLang="en-US" sz="1000" dirty="0">
                <a:solidFill>
                  <a:srgbClr val="000000"/>
                </a:solidFill>
                <a:latin typeface="+mn-ea"/>
                <a:ea typeface="+mn-ea"/>
                <a:cs typeface="Arial" pitchFamily="34" charset="0"/>
              </a:rPr>
              <a:t>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日</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回または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回皮下注射された。分析には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36</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ヵ月間の投与データを用いた。メトレレプチンの投与量は患者ごとに異なった。メトレレプチン治療開始前に、主治医によって標準的な薬剤と食事の変更が推奨された。最初の</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年間は、インスリン感受性の改善による低血糖の発現を抑えるための血糖降下薬の減量または中止を除き、食事と薬剤は変更しないこととした</a:t>
            </a:r>
          </a:p>
          <a:p>
            <a:pPr marL="627063" indent="-627063" defTabSz="914151" fontAlgn="auto">
              <a:lnSpc>
                <a:spcPct val="90000"/>
              </a:lnSpc>
              <a:spcBef>
                <a:spcPts val="0"/>
              </a:spcBef>
              <a:spcAft>
                <a:spcPts val="0"/>
              </a:spcAf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評価項目</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3</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年の治療期間における</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HbA1c</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、中性脂肪、</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ALT</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のベースラインからの変化、</a:t>
            </a:r>
            <a:r>
              <a:rPr kumimoji="1" lang="ja-JP" altLang="en-US" sz="1000" dirty="0">
                <a:solidFill>
                  <a:srgbClr val="1B1B1B"/>
                </a:solidFill>
                <a:latin typeface="+mn-ea"/>
                <a:ea typeface="+mn-ea"/>
                <a:cs typeface="Arial" pitchFamily="34" charset="0"/>
              </a:rPr>
              <a:t>有害事象　など</a:t>
            </a:r>
            <a:endPar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endParaRPr>
          </a:p>
          <a:p>
            <a:pPr marL="627063" marR="0" lvl="0" indent="-627063"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解析方法</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ITT</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集団による評価を実施した。</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HbA1c</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値と</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ALT</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値は平均値</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±SE</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TG</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値は幾何平均値</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±SE</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を記した。ベースラインからの変化として、</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HbA1c</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値と</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ALT</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値は変化量と</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95%CI</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TG</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値は変化率と</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95%CI</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を算出した</a:t>
            </a:r>
          </a:p>
        </p:txBody>
      </p:sp>
      <p:grpSp>
        <p:nvGrpSpPr>
          <p:cNvPr id="281" name="グループ化 280">
            <a:extLst>
              <a:ext uri="{FF2B5EF4-FFF2-40B4-BE49-F238E27FC236}">
                <a16:creationId xmlns:a16="http://schemas.microsoft.com/office/drawing/2014/main" id="{55E002B0-A630-CF0B-1248-CB23BA177F04}"/>
              </a:ext>
            </a:extLst>
          </p:cNvPr>
          <p:cNvGrpSpPr/>
          <p:nvPr/>
        </p:nvGrpSpPr>
        <p:grpSpPr>
          <a:xfrm>
            <a:off x="2220644" y="2206800"/>
            <a:ext cx="3428633" cy="3348526"/>
            <a:chOff x="2220644" y="2206800"/>
            <a:chExt cx="3428633" cy="3348526"/>
          </a:xfrm>
        </p:grpSpPr>
        <p:grpSp>
          <p:nvGrpSpPr>
            <p:cNvPr id="16" name="グループ化 15">
              <a:extLst>
                <a:ext uri="{FF2B5EF4-FFF2-40B4-BE49-F238E27FC236}">
                  <a16:creationId xmlns:a16="http://schemas.microsoft.com/office/drawing/2014/main" id="{0B058904-20DD-0AFF-E459-257B9EC90E56}"/>
                </a:ext>
              </a:extLst>
            </p:cNvPr>
            <p:cNvGrpSpPr/>
            <p:nvPr/>
          </p:nvGrpSpPr>
          <p:grpSpPr>
            <a:xfrm>
              <a:off x="2772849" y="5112000"/>
              <a:ext cx="2876428" cy="443326"/>
              <a:chOff x="1549972" y="4994662"/>
              <a:chExt cx="2876428" cy="443326"/>
            </a:xfrm>
          </p:grpSpPr>
          <p:sp>
            <p:nvSpPr>
              <p:cNvPr id="13" name="テキスト ボックス 12">
                <a:extLst>
                  <a:ext uri="{FF2B5EF4-FFF2-40B4-BE49-F238E27FC236}">
                    <a16:creationId xmlns:a16="http://schemas.microsoft.com/office/drawing/2014/main" id="{C059D040-F95D-1B66-0BBA-587F1A2EA88D}"/>
                  </a:ext>
                </a:extLst>
              </p:cNvPr>
              <p:cNvSpPr txBox="1"/>
              <p:nvPr/>
            </p:nvSpPr>
            <p:spPr>
              <a:xfrm>
                <a:off x="1549972" y="4994662"/>
                <a:ext cx="2876428" cy="443326"/>
              </a:xfrm>
              <a:prstGeom prst="rect">
                <a:avLst/>
              </a:prstGeom>
              <a:noFill/>
            </p:spPr>
            <p:txBody>
              <a:bodyPr wrap="none" rtlCol="0">
                <a:spAutoFit/>
              </a:bodyPr>
              <a:lstStyle/>
              <a:p>
                <a:pPr>
                  <a:lnSpc>
                    <a:spcPct val="120000"/>
                  </a:lnSpc>
                  <a:tabLst>
                    <a:tab pos="136525" algn="ctr"/>
                    <a:tab pos="412750" algn="ctr"/>
                    <a:tab pos="685800" algn="ctr"/>
                    <a:tab pos="958850" algn="ctr"/>
                    <a:tab pos="1770063" algn="ctr"/>
                    <a:tab pos="2578100" algn="ctr"/>
                  </a:tabLst>
                </a:pPr>
                <a:r>
                  <a:rPr kumimoji="1" lang="en-US" altLang="ja-JP" sz="1000" dirty="0">
                    <a:latin typeface="+mn-ea"/>
                    <a:ea typeface="+mn-ea"/>
                  </a:rPr>
                  <a:t>	54	40	41	38	22	18</a:t>
                </a:r>
              </a:p>
              <a:p>
                <a:pPr algn="ctr">
                  <a:lnSpc>
                    <a:spcPct val="120000"/>
                  </a:lnSpc>
                </a:pPr>
                <a:r>
                  <a:rPr kumimoji="1" lang="ja-JP" altLang="en-US" sz="1000" dirty="0">
                    <a:latin typeface="+mn-ea"/>
                    <a:ea typeface="+mn-ea"/>
                  </a:rPr>
                  <a:t>患者数（例）</a:t>
                </a:r>
              </a:p>
            </p:txBody>
          </p:sp>
          <p:cxnSp>
            <p:nvCxnSpPr>
              <p:cNvPr id="15" name="直線コネクタ 14">
                <a:extLst>
                  <a:ext uri="{FF2B5EF4-FFF2-40B4-BE49-F238E27FC236}">
                    <a16:creationId xmlns:a16="http://schemas.microsoft.com/office/drawing/2014/main" id="{9E8E8737-5E46-6ACA-8EE5-791EA02DCA39}"/>
                  </a:ext>
                </a:extLst>
              </p:cNvPr>
              <p:cNvCxnSpPr/>
              <p:nvPr/>
            </p:nvCxnSpPr>
            <p:spPr bwMode="auto">
              <a:xfrm>
                <a:off x="1660634" y="5225284"/>
                <a:ext cx="2659118"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grpSp>
        <p:sp>
          <p:nvSpPr>
            <p:cNvPr id="9" name="正方形/長方形 8">
              <a:extLst>
                <a:ext uri="{FF2B5EF4-FFF2-40B4-BE49-F238E27FC236}">
                  <a16:creationId xmlns:a16="http://schemas.microsoft.com/office/drawing/2014/main" id="{D52D378F-61F3-AC90-3AD8-483162FC349C}"/>
                </a:ext>
              </a:extLst>
            </p:cNvPr>
            <p:cNvSpPr/>
            <p:nvPr/>
          </p:nvSpPr>
          <p:spPr>
            <a:xfrm>
              <a:off x="2245301" y="2206800"/>
              <a:ext cx="1055097" cy="2616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r>
                <a:rPr kumimoji="1" lang="en-US" altLang="ja-JP" sz="1100" dirty="0">
                  <a:solidFill>
                    <a:schemeClr val="tx1"/>
                  </a:solidFill>
                  <a:latin typeface="+mn-ea"/>
                </a:rPr>
                <a:t>HbA1c</a:t>
              </a:r>
              <a:r>
                <a:rPr kumimoji="1" lang="ja-JP" altLang="en-US" sz="1100" dirty="0">
                  <a:solidFill>
                    <a:schemeClr val="tx1"/>
                  </a:solidFill>
                  <a:latin typeface="+mn-ea"/>
                </a:rPr>
                <a:t>（％）</a:t>
              </a:r>
              <a:endParaRPr kumimoji="1" lang="en-US" altLang="ja-JP" sz="1100" baseline="30000" dirty="0">
                <a:solidFill>
                  <a:schemeClr val="tx1"/>
                </a:solidFill>
                <a:latin typeface="+mn-ea"/>
              </a:endParaRPr>
            </a:p>
          </p:txBody>
        </p:sp>
        <p:sp>
          <p:nvSpPr>
            <p:cNvPr id="11" name="テキスト ボックス 10">
              <a:extLst>
                <a:ext uri="{FF2B5EF4-FFF2-40B4-BE49-F238E27FC236}">
                  <a16:creationId xmlns:a16="http://schemas.microsoft.com/office/drawing/2014/main" id="{9399B01E-7AEA-A5F8-7C9E-55A898265145}"/>
                </a:ext>
              </a:extLst>
            </p:cNvPr>
            <p:cNvSpPr txBox="1"/>
            <p:nvPr/>
          </p:nvSpPr>
          <p:spPr>
            <a:xfrm>
              <a:off x="3784942" y="4908633"/>
              <a:ext cx="889987" cy="261610"/>
            </a:xfrm>
            <a:prstGeom prst="rect">
              <a:avLst/>
            </a:prstGeom>
            <a:noFill/>
          </p:spPr>
          <p:txBody>
            <a:bodyPr wrap="none">
              <a:spAutoFit/>
            </a:bodyPr>
            <a:lstStyle/>
            <a:p>
              <a:pPr algn="ctr"/>
              <a:r>
                <a:rPr lang="ja-JP" altLang="en-US" sz="1100" b="0" i="0" dirty="0">
                  <a:solidFill>
                    <a:srgbClr val="1B1B1B"/>
                  </a:solidFill>
                  <a:effectLst/>
                  <a:latin typeface="+mn-ea"/>
                  <a:ea typeface="+mn-ea"/>
                </a:rPr>
                <a:t>期間（</a:t>
              </a:r>
              <a:r>
                <a:rPr lang="ja-JP" altLang="en-US" sz="1100" dirty="0">
                  <a:solidFill>
                    <a:srgbClr val="1B1B1B"/>
                  </a:solidFill>
                  <a:latin typeface="+mn-ea"/>
                  <a:ea typeface="+mn-ea"/>
                </a:rPr>
                <a:t>月</a:t>
              </a:r>
              <a:r>
                <a:rPr lang="ja-JP" altLang="en-US" sz="1100" b="0" i="0" dirty="0">
                  <a:solidFill>
                    <a:srgbClr val="1B1B1B"/>
                  </a:solidFill>
                  <a:effectLst/>
                  <a:latin typeface="+mn-ea"/>
                  <a:ea typeface="+mn-ea"/>
                </a:rPr>
                <a:t>）</a:t>
              </a:r>
              <a:endParaRPr lang="ja-JP" altLang="en-US" sz="1100" dirty="0">
                <a:latin typeface="+mn-ea"/>
                <a:ea typeface="+mn-ea"/>
              </a:endParaRPr>
            </a:p>
          </p:txBody>
        </p:sp>
        <p:sp>
          <p:nvSpPr>
            <p:cNvPr id="12" name="テキスト ボックス 11">
              <a:extLst>
                <a:ext uri="{FF2B5EF4-FFF2-40B4-BE49-F238E27FC236}">
                  <a16:creationId xmlns:a16="http://schemas.microsoft.com/office/drawing/2014/main" id="{41B007DE-7382-2DC8-C669-0B0DA466B6E3}"/>
                </a:ext>
              </a:extLst>
            </p:cNvPr>
            <p:cNvSpPr txBox="1"/>
            <p:nvPr/>
          </p:nvSpPr>
          <p:spPr>
            <a:xfrm>
              <a:off x="2220644" y="3214988"/>
              <a:ext cx="393634" cy="961417"/>
            </a:xfrm>
            <a:prstGeom prst="rect">
              <a:avLst/>
            </a:prstGeom>
            <a:noFill/>
          </p:spPr>
          <p:txBody>
            <a:bodyPr vert="wordArtVertRtl" wrap="none">
              <a:spAutoFit/>
            </a:bodyPr>
            <a:lstStyle/>
            <a:p>
              <a:pPr algn="ctr"/>
              <a:r>
                <a:rPr lang="ja-JP" altLang="en-US" sz="1100" b="0" i="0" spc="-500" dirty="0">
                  <a:solidFill>
                    <a:srgbClr val="1B1B1B"/>
                  </a:solidFill>
                  <a:effectLst/>
                  <a:latin typeface="+mn-ea"/>
                  <a:ea typeface="+mn-ea"/>
                </a:rPr>
                <a:t>平均値</a:t>
              </a:r>
              <a:r>
                <a:rPr lang="en-US" altLang="ja-JP" sz="1100" b="0" i="0" spc="-500" dirty="0">
                  <a:solidFill>
                    <a:srgbClr val="1B1B1B"/>
                  </a:solidFill>
                  <a:effectLst/>
                  <a:latin typeface="+mn-ea"/>
                  <a:ea typeface="+mn-ea"/>
                </a:rPr>
                <a:t>±SE</a:t>
              </a:r>
              <a:endParaRPr lang="ja-JP" altLang="en-US" sz="1100" spc="-500" dirty="0">
                <a:latin typeface="+mn-ea"/>
                <a:ea typeface="+mn-ea"/>
              </a:endParaRPr>
            </a:p>
          </p:txBody>
        </p:sp>
        <p:grpSp>
          <p:nvGrpSpPr>
            <p:cNvPr id="35" name="グループ化 34">
              <a:extLst>
                <a:ext uri="{FF2B5EF4-FFF2-40B4-BE49-F238E27FC236}">
                  <a16:creationId xmlns:a16="http://schemas.microsoft.com/office/drawing/2014/main" id="{46781FA7-958E-EF14-53BD-F15419EAB36D}"/>
                </a:ext>
              </a:extLst>
            </p:cNvPr>
            <p:cNvGrpSpPr/>
            <p:nvPr/>
          </p:nvGrpSpPr>
          <p:grpSpPr>
            <a:xfrm>
              <a:off x="2533368" y="2408944"/>
              <a:ext cx="300331" cy="2413914"/>
              <a:chOff x="5760000" y="2409379"/>
              <a:chExt cx="300331" cy="2413914"/>
            </a:xfrm>
          </p:grpSpPr>
          <p:sp>
            <p:nvSpPr>
              <p:cNvPr id="198" name="テキスト ボックス 197">
                <a:extLst>
                  <a:ext uri="{FF2B5EF4-FFF2-40B4-BE49-F238E27FC236}">
                    <a16:creationId xmlns:a16="http://schemas.microsoft.com/office/drawing/2014/main" id="{52F8B728-CB20-8D3C-4165-79B5278A3816}"/>
                  </a:ext>
                </a:extLst>
              </p:cNvPr>
              <p:cNvSpPr txBox="1"/>
              <p:nvPr/>
            </p:nvSpPr>
            <p:spPr>
              <a:xfrm>
                <a:off x="5824122" y="4700182"/>
                <a:ext cx="236209" cy="123111"/>
              </a:xfrm>
              <a:prstGeom prst="rect">
                <a:avLst/>
              </a:prstGeom>
              <a:noFill/>
            </p:spPr>
            <p:txBody>
              <a:bodyPr wrap="none" lIns="0" tIns="0" rIns="72000" bIns="0" rtlCol="0">
                <a:spAutoFit/>
              </a:bodyPr>
              <a:lstStyle/>
              <a:p>
                <a:pPr algn="r"/>
                <a:r>
                  <a:rPr kumimoji="1" lang="en-US" altLang="ja-JP" sz="800" dirty="0">
                    <a:latin typeface="+mn-ea"/>
                    <a:ea typeface="+mn-ea"/>
                  </a:rPr>
                  <a:t>5.5</a:t>
                </a:r>
                <a:endParaRPr kumimoji="1" lang="ja-JP" altLang="en-US" sz="800" dirty="0">
                  <a:latin typeface="+mn-ea"/>
                  <a:ea typeface="+mn-ea"/>
                </a:endParaRPr>
              </a:p>
            </p:txBody>
          </p:sp>
          <p:sp>
            <p:nvSpPr>
              <p:cNvPr id="199" name="テキスト ボックス 198">
                <a:extLst>
                  <a:ext uri="{FF2B5EF4-FFF2-40B4-BE49-F238E27FC236}">
                    <a16:creationId xmlns:a16="http://schemas.microsoft.com/office/drawing/2014/main" id="{BF6FC654-EAE1-44DE-B25A-468713597067}"/>
                  </a:ext>
                </a:extLst>
              </p:cNvPr>
              <p:cNvSpPr txBox="1"/>
              <p:nvPr/>
            </p:nvSpPr>
            <p:spPr>
              <a:xfrm>
                <a:off x="5760000" y="2409379"/>
                <a:ext cx="300331" cy="123111"/>
              </a:xfrm>
              <a:prstGeom prst="rect">
                <a:avLst/>
              </a:prstGeom>
              <a:noFill/>
            </p:spPr>
            <p:txBody>
              <a:bodyPr wrap="none" lIns="0" tIns="0" rIns="72000" bIns="0" rtlCol="0" anchor="ctr">
                <a:spAutoFit/>
              </a:bodyPr>
              <a:lstStyle/>
              <a:p>
                <a:pPr algn="r"/>
                <a:r>
                  <a:rPr kumimoji="1" lang="en-US" altLang="ja-JP" sz="800" dirty="0">
                    <a:latin typeface="+mn-ea"/>
                    <a:ea typeface="+mn-ea"/>
                  </a:rPr>
                  <a:t>10.0</a:t>
                </a:r>
                <a:endParaRPr kumimoji="1" lang="ja-JP" altLang="en-US" sz="800" dirty="0">
                  <a:latin typeface="+mn-ea"/>
                  <a:ea typeface="+mn-ea"/>
                </a:endParaRPr>
              </a:p>
            </p:txBody>
          </p:sp>
          <p:sp>
            <p:nvSpPr>
              <p:cNvPr id="200" name="テキスト ボックス 199">
                <a:extLst>
                  <a:ext uri="{FF2B5EF4-FFF2-40B4-BE49-F238E27FC236}">
                    <a16:creationId xmlns:a16="http://schemas.microsoft.com/office/drawing/2014/main" id="{E09EAB3F-0E63-2050-F744-B4D1CECCFFA0}"/>
                  </a:ext>
                </a:extLst>
              </p:cNvPr>
              <p:cNvSpPr txBox="1"/>
              <p:nvPr/>
            </p:nvSpPr>
            <p:spPr>
              <a:xfrm>
                <a:off x="5824121" y="2666562"/>
                <a:ext cx="236210" cy="123111"/>
              </a:xfrm>
              <a:prstGeom prst="rect">
                <a:avLst/>
              </a:prstGeom>
              <a:noFill/>
            </p:spPr>
            <p:txBody>
              <a:bodyPr wrap="none" lIns="0" tIns="0" rIns="72000" bIns="0" rtlCol="0" anchor="ctr">
                <a:spAutoFit/>
              </a:bodyPr>
              <a:lstStyle/>
              <a:p>
                <a:pPr algn="r"/>
                <a:r>
                  <a:rPr kumimoji="1" lang="en-US" altLang="ja-JP" sz="800" dirty="0">
                    <a:latin typeface="+mn-ea"/>
                    <a:ea typeface="+mn-ea"/>
                  </a:rPr>
                  <a:t>9.5</a:t>
                </a:r>
                <a:endParaRPr kumimoji="1" lang="ja-JP" altLang="en-US" sz="800" dirty="0">
                  <a:latin typeface="+mn-ea"/>
                  <a:ea typeface="+mn-ea"/>
                </a:endParaRPr>
              </a:p>
            </p:txBody>
          </p:sp>
          <p:sp>
            <p:nvSpPr>
              <p:cNvPr id="201" name="テキスト ボックス 200">
                <a:extLst>
                  <a:ext uri="{FF2B5EF4-FFF2-40B4-BE49-F238E27FC236}">
                    <a16:creationId xmlns:a16="http://schemas.microsoft.com/office/drawing/2014/main" id="{CC337EA3-AD40-048C-82C2-B159A3193FFB}"/>
                  </a:ext>
                </a:extLst>
              </p:cNvPr>
              <p:cNvSpPr txBox="1"/>
              <p:nvPr/>
            </p:nvSpPr>
            <p:spPr>
              <a:xfrm>
                <a:off x="5824121" y="2918977"/>
                <a:ext cx="236210" cy="123111"/>
              </a:xfrm>
              <a:prstGeom prst="rect">
                <a:avLst/>
              </a:prstGeom>
              <a:noFill/>
            </p:spPr>
            <p:txBody>
              <a:bodyPr wrap="none" lIns="0" tIns="0" rIns="72000" bIns="0" rtlCol="0" anchor="ctr">
                <a:spAutoFit/>
              </a:bodyPr>
              <a:lstStyle/>
              <a:p>
                <a:pPr algn="r"/>
                <a:r>
                  <a:rPr kumimoji="1" lang="en-US" altLang="ja-JP" sz="800" dirty="0">
                    <a:latin typeface="+mn-ea"/>
                    <a:ea typeface="+mn-ea"/>
                  </a:rPr>
                  <a:t>9.0</a:t>
                </a:r>
                <a:endParaRPr kumimoji="1" lang="ja-JP" altLang="en-US" sz="800" dirty="0">
                  <a:latin typeface="+mn-ea"/>
                  <a:ea typeface="+mn-ea"/>
                </a:endParaRPr>
              </a:p>
            </p:txBody>
          </p:sp>
          <p:sp>
            <p:nvSpPr>
              <p:cNvPr id="202" name="テキスト ボックス 201">
                <a:extLst>
                  <a:ext uri="{FF2B5EF4-FFF2-40B4-BE49-F238E27FC236}">
                    <a16:creationId xmlns:a16="http://schemas.microsoft.com/office/drawing/2014/main" id="{C3B1D92F-F8A3-B0F0-B012-108AD1339C99}"/>
                  </a:ext>
                </a:extLst>
              </p:cNvPr>
              <p:cNvSpPr txBox="1"/>
              <p:nvPr/>
            </p:nvSpPr>
            <p:spPr>
              <a:xfrm>
                <a:off x="5824121" y="3173774"/>
                <a:ext cx="236210" cy="123111"/>
              </a:xfrm>
              <a:prstGeom prst="rect">
                <a:avLst/>
              </a:prstGeom>
              <a:noFill/>
            </p:spPr>
            <p:txBody>
              <a:bodyPr wrap="none" lIns="0" tIns="0" rIns="72000" bIns="0" rtlCol="0" anchor="ctr">
                <a:spAutoFit/>
              </a:bodyPr>
              <a:lstStyle/>
              <a:p>
                <a:pPr algn="r"/>
                <a:r>
                  <a:rPr kumimoji="1" lang="en-US" altLang="ja-JP" sz="800" dirty="0">
                    <a:latin typeface="+mn-ea"/>
                    <a:ea typeface="+mn-ea"/>
                  </a:rPr>
                  <a:t>8.5</a:t>
                </a:r>
                <a:endParaRPr kumimoji="1" lang="ja-JP" altLang="en-US" sz="800" dirty="0">
                  <a:latin typeface="+mn-ea"/>
                  <a:ea typeface="+mn-ea"/>
                </a:endParaRPr>
              </a:p>
            </p:txBody>
          </p:sp>
          <p:sp>
            <p:nvSpPr>
              <p:cNvPr id="203" name="テキスト ボックス 202">
                <a:extLst>
                  <a:ext uri="{FF2B5EF4-FFF2-40B4-BE49-F238E27FC236}">
                    <a16:creationId xmlns:a16="http://schemas.microsoft.com/office/drawing/2014/main" id="{8410C5CD-920E-99DA-6573-967774E5C714}"/>
                  </a:ext>
                </a:extLst>
              </p:cNvPr>
              <p:cNvSpPr txBox="1"/>
              <p:nvPr/>
            </p:nvSpPr>
            <p:spPr>
              <a:xfrm>
                <a:off x="5824121" y="3426189"/>
                <a:ext cx="236210" cy="123111"/>
              </a:xfrm>
              <a:prstGeom prst="rect">
                <a:avLst/>
              </a:prstGeom>
              <a:noFill/>
            </p:spPr>
            <p:txBody>
              <a:bodyPr wrap="none" lIns="0" tIns="0" rIns="72000" bIns="0" rtlCol="0" anchor="ctr">
                <a:spAutoFit/>
              </a:bodyPr>
              <a:lstStyle/>
              <a:p>
                <a:pPr algn="r"/>
                <a:r>
                  <a:rPr kumimoji="1" lang="en-US" altLang="ja-JP" sz="800" dirty="0">
                    <a:latin typeface="+mn-ea"/>
                    <a:ea typeface="+mn-ea"/>
                  </a:rPr>
                  <a:t>8.0</a:t>
                </a:r>
                <a:endParaRPr kumimoji="1" lang="ja-JP" altLang="en-US" sz="800" dirty="0">
                  <a:latin typeface="+mn-ea"/>
                  <a:ea typeface="+mn-ea"/>
                </a:endParaRPr>
              </a:p>
            </p:txBody>
          </p:sp>
          <p:sp>
            <p:nvSpPr>
              <p:cNvPr id="204" name="テキスト ボックス 203">
                <a:extLst>
                  <a:ext uri="{FF2B5EF4-FFF2-40B4-BE49-F238E27FC236}">
                    <a16:creationId xmlns:a16="http://schemas.microsoft.com/office/drawing/2014/main" id="{66D2A66C-6D60-A2F9-8209-FFF51080CC4B}"/>
                  </a:ext>
                </a:extLst>
              </p:cNvPr>
              <p:cNvSpPr txBox="1"/>
              <p:nvPr/>
            </p:nvSpPr>
            <p:spPr>
              <a:xfrm>
                <a:off x="5824121" y="3683366"/>
                <a:ext cx="236210" cy="123111"/>
              </a:xfrm>
              <a:prstGeom prst="rect">
                <a:avLst/>
              </a:prstGeom>
              <a:noFill/>
            </p:spPr>
            <p:txBody>
              <a:bodyPr wrap="none" lIns="0" tIns="0" rIns="72000" bIns="0" rtlCol="0" anchor="ctr">
                <a:spAutoFit/>
              </a:bodyPr>
              <a:lstStyle/>
              <a:p>
                <a:pPr algn="r"/>
                <a:r>
                  <a:rPr kumimoji="1" lang="en-US" altLang="ja-JP" sz="800" dirty="0">
                    <a:latin typeface="+mn-ea"/>
                    <a:ea typeface="+mn-ea"/>
                  </a:rPr>
                  <a:t>7.5</a:t>
                </a:r>
                <a:endParaRPr kumimoji="1" lang="ja-JP" altLang="en-US" sz="800" dirty="0">
                  <a:latin typeface="+mn-ea"/>
                  <a:ea typeface="+mn-ea"/>
                </a:endParaRPr>
              </a:p>
            </p:txBody>
          </p:sp>
          <p:sp>
            <p:nvSpPr>
              <p:cNvPr id="205" name="テキスト ボックス 204">
                <a:extLst>
                  <a:ext uri="{FF2B5EF4-FFF2-40B4-BE49-F238E27FC236}">
                    <a16:creationId xmlns:a16="http://schemas.microsoft.com/office/drawing/2014/main" id="{D9EBD511-6C16-5608-D964-555D656276AD}"/>
                  </a:ext>
                </a:extLst>
              </p:cNvPr>
              <p:cNvSpPr txBox="1"/>
              <p:nvPr/>
            </p:nvSpPr>
            <p:spPr>
              <a:xfrm>
                <a:off x="5824121" y="3938167"/>
                <a:ext cx="236210" cy="123111"/>
              </a:xfrm>
              <a:prstGeom prst="rect">
                <a:avLst/>
              </a:prstGeom>
              <a:noFill/>
            </p:spPr>
            <p:txBody>
              <a:bodyPr wrap="none" lIns="0" tIns="0" rIns="72000" bIns="0" rtlCol="0" anchor="ctr">
                <a:spAutoFit/>
              </a:bodyPr>
              <a:lstStyle/>
              <a:p>
                <a:pPr algn="r"/>
                <a:r>
                  <a:rPr kumimoji="1" lang="en-US" altLang="ja-JP" sz="800" dirty="0">
                    <a:latin typeface="+mn-ea"/>
                    <a:ea typeface="+mn-ea"/>
                  </a:rPr>
                  <a:t>7.0</a:t>
                </a:r>
                <a:endParaRPr kumimoji="1" lang="ja-JP" altLang="en-US" sz="800" dirty="0">
                  <a:latin typeface="+mn-ea"/>
                  <a:ea typeface="+mn-ea"/>
                </a:endParaRPr>
              </a:p>
            </p:txBody>
          </p:sp>
          <p:sp>
            <p:nvSpPr>
              <p:cNvPr id="206" name="テキスト ボックス 205">
                <a:extLst>
                  <a:ext uri="{FF2B5EF4-FFF2-40B4-BE49-F238E27FC236}">
                    <a16:creationId xmlns:a16="http://schemas.microsoft.com/office/drawing/2014/main" id="{AEBE9D27-737D-83F2-E902-DA6940115F49}"/>
                  </a:ext>
                </a:extLst>
              </p:cNvPr>
              <p:cNvSpPr txBox="1"/>
              <p:nvPr/>
            </p:nvSpPr>
            <p:spPr>
              <a:xfrm>
                <a:off x="5824121" y="4190581"/>
                <a:ext cx="236210" cy="123111"/>
              </a:xfrm>
              <a:prstGeom prst="rect">
                <a:avLst/>
              </a:prstGeom>
              <a:noFill/>
            </p:spPr>
            <p:txBody>
              <a:bodyPr wrap="none" lIns="0" tIns="0" rIns="72000" bIns="0" rtlCol="0" anchor="ctr">
                <a:spAutoFit/>
              </a:bodyPr>
              <a:lstStyle/>
              <a:p>
                <a:pPr algn="r"/>
                <a:r>
                  <a:rPr kumimoji="1" lang="en-US" altLang="ja-JP" sz="800" dirty="0">
                    <a:latin typeface="+mn-ea"/>
                    <a:ea typeface="+mn-ea"/>
                  </a:rPr>
                  <a:t>6.5</a:t>
                </a:r>
                <a:endParaRPr kumimoji="1" lang="ja-JP" altLang="en-US" sz="800" dirty="0">
                  <a:latin typeface="+mn-ea"/>
                  <a:ea typeface="+mn-ea"/>
                </a:endParaRPr>
              </a:p>
            </p:txBody>
          </p:sp>
          <p:sp>
            <p:nvSpPr>
              <p:cNvPr id="207" name="テキスト ボックス 206">
                <a:extLst>
                  <a:ext uri="{FF2B5EF4-FFF2-40B4-BE49-F238E27FC236}">
                    <a16:creationId xmlns:a16="http://schemas.microsoft.com/office/drawing/2014/main" id="{F8734DD0-A9A9-C9B2-D7A7-43530927623E}"/>
                  </a:ext>
                </a:extLst>
              </p:cNvPr>
              <p:cNvSpPr txBox="1"/>
              <p:nvPr/>
            </p:nvSpPr>
            <p:spPr>
              <a:xfrm>
                <a:off x="5824121" y="4445381"/>
                <a:ext cx="236210" cy="123111"/>
              </a:xfrm>
              <a:prstGeom prst="rect">
                <a:avLst/>
              </a:prstGeom>
              <a:noFill/>
            </p:spPr>
            <p:txBody>
              <a:bodyPr wrap="none" lIns="0" tIns="0" rIns="72000" bIns="0" rtlCol="0" anchor="ctr">
                <a:spAutoFit/>
              </a:bodyPr>
              <a:lstStyle/>
              <a:p>
                <a:pPr algn="r"/>
                <a:r>
                  <a:rPr kumimoji="1" lang="en-US" altLang="ja-JP" sz="800" dirty="0">
                    <a:latin typeface="+mn-ea"/>
                    <a:ea typeface="+mn-ea"/>
                  </a:rPr>
                  <a:t>6.0</a:t>
                </a:r>
                <a:endParaRPr kumimoji="1" lang="ja-JP" altLang="en-US" sz="800" dirty="0">
                  <a:latin typeface="+mn-ea"/>
                  <a:ea typeface="+mn-ea"/>
                </a:endParaRPr>
              </a:p>
            </p:txBody>
          </p:sp>
        </p:grpSp>
        <p:grpSp>
          <p:nvGrpSpPr>
            <p:cNvPr id="36" name="グループ化 35">
              <a:extLst>
                <a:ext uri="{FF2B5EF4-FFF2-40B4-BE49-F238E27FC236}">
                  <a16:creationId xmlns:a16="http://schemas.microsoft.com/office/drawing/2014/main" id="{3B18D971-BC70-3FBD-1C27-BD32F3A19F5B}"/>
                </a:ext>
              </a:extLst>
            </p:cNvPr>
            <p:cNvGrpSpPr/>
            <p:nvPr/>
          </p:nvGrpSpPr>
          <p:grpSpPr>
            <a:xfrm>
              <a:off x="2975323" y="4799111"/>
              <a:ext cx="2539381" cy="141286"/>
              <a:chOff x="6201955" y="4799546"/>
              <a:chExt cx="2539381" cy="141286"/>
            </a:xfrm>
          </p:grpSpPr>
          <p:sp>
            <p:nvSpPr>
              <p:cNvPr id="60" name="テキスト ボックス 59">
                <a:extLst>
                  <a:ext uri="{FF2B5EF4-FFF2-40B4-BE49-F238E27FC236}">
                    <a16:creationId xmlns:a16="http://schemas.microsoft.com/office/drawing/2014/main" id="{3F9F9B98-8D87-2A72-FD30-BCED4FF0AECF}"/>
                  </a:ext>
                </a:extLst>
              </p:cNvPr>
              <p:cNvSpPr txBox="1"/>
              <p:nvPr/>
            </p:nvSpPr>
            <p:spPr>
              <a:xfrm>
                <a:off x="8613096" y="4799546"/>
                <a:ext cx="128240" cy="141286"/>
              </a:xfrm>
              <a:prstGeom prst="rect">
                <a:avLst/>
              </a:prstGeom>
              <a:noFill/>
            </p:spPr>
            <p:txBody>
              <a:bodyPr wrap="none" lIns="0" tIns="18000" rIns="0" bIns="0" rtlCol="0">
                <a:spAutoFit/>
              </a:bodyPr>
              <a:lstStyle/>
              <a:p>
                <a:pPr algn="ctr"/>
                <a:r>
                  <a:rPr lang="en-US" altLang="ja-JP" sz="800" dirty="0">
                    <a:latin typeface="+mn-ea"/>
                    <a:ea typeface="+mn-ea"/>
                  </a:rPr>
                  <a:t>3</a:t>
                </a:r>
                <a:r>
                  <a:rPr kumimoji="1" lang="en-US" altLang="ja-JP" sz="800" dirty="0">
                    <a:latin typeface="+mn-ea"/>
                    <a:ea typeface="+mn-ea"/>
                  </a:rPr>
                  <a:t>6</a:t>
                </a:r>
                <a:endParaRPr kumimoji="1" lang="ja-JP" altLang="en-US" sz="800" dirty="0">
                  <a:latin typeface="+mn-ea"/>
                  <a:ea typeface="+mn-ea"/>
                </a:endParaRPr>
              </a:p>
            </p:txBody>
          </p:sp>
          <p:sp>
            <p:nvSpPr>
              <p:cNvPr id="61" name="テキスト ボックス 60">
                <a:extLst>
                  <a:ext uri="{FF2B5EF4-FFF2-40B4-BE49-F238E27FC236}">
                    <a16:creationId xmlns:a16="http://schemas.microsoft.com/office/drawing/2014/main" id="{B52389BA-40B1-4BCD-8CEB-8E2273617E97}"/>
                  </a:ext>
                </a:extLst>
              </p:cNvPr>
              <p:cNvSpPr txBox="1"/>
              <p:nvPr/>
            </p:nvSpPr>
            <p:spPr>
              <a:xfrm>
                <a:off x="8341627"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32</a:t>
                </a:r>
                <a:endParaRPr kumimoji="1" lang="ja-JP" altLang="en-US" sz="800" dirty="0">
                  <a:latin typeface="+mn-ea"/>
                  <a:ea typeface="+mn-ea"/>
                </a:endParaRPr>
              </a:p>
            </p:txBody>
          </p:sp>
          <p:sp>
            <p:nvSpPr>
              <p:cNvPr id="62" name="テキスト ボックス 61">
                <a:extLst>
                  <a:ext uri="{FF2B5EF4-FFF2-40B4-BE49-F238E27FC236}">
                    <a16:creationId xmlns:a16="http://schemas.microsoft.com/office/drawing/2014/main" id="{6A360E34-4E03-DB71-CCF0-284B13CF6BB7}"/>
                  </a:ext>
                </a:extLst>
              </p:cNvPr>
              <p:cNvSpPr txBox="1"/>
              <p:nvPr/>
            </p:nvSpPr>
            <p:spPr>
              <a:xfrm>
                <a:off x="8070161"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28</a:t>
                </a:r>
                <a:endParaRPr kumimoji="1" lang="ja-JP" altLang="en-US" sz="800" dirty="0">
                  <a:latin typeface="+mn-ea"/>
                  <a:ea typeface="+mn-ea"/>
                </a:endParaRPr>
              </a:p>
            </p:txBody>
          </p:sp>
          <p:sp>
            <p:nvSpPr>
              <p:cNvPr id="63" name="テキスト ボックス 62">
                <a:extLst>
                  <a:ext uri="{FF2B5EF4-FFF2-40B4-BE49-F238E27FC236}">
                    <a16:creationId xmlns:a16="http://schemas.microsoft.com/office/drawing/2014/main" id="{33C4C167-E722-7DA6-1373-C633988F8D24}"/>
                  </a:ext>
                </a:extLst>
              </p:cNvPr>
              <p:cNvSpPr txBox="1"/>
              <p:nvPr/>
            </p:nvSpPr>
            <p:spPr>
              <a:xfrm>
                <a:off x="7798692"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24</a:t>
                </a:r>
                <a:endParaRPr kumimoji="1" lang="ja-JP" altLang="en-US" sz="800" dirty="0">
                  <a:latin typeface="+mn-ea"/>
                  <a:ea typeface="+mn-ea"/>
                </a:endParaRPr>
              </a:p>
            </p:txBody>
          </p:sp>
          <p:sp>
            <p:nvSpPr>
              <p:cNvPr id="192" name="テキスト ボックス 191">
                <a:extLst>
                  <a:ext uri="{FF2B5EF4-FFF2-40B4-BE49-F238E27FC236}">
                    <a16:creationId xmlns:a16="http://schemas.microsoft.com/office/drawing/2014/main" id="{98763889-ACBE-D6E7-8FF3-046CFE6491B8}"/>
                  </a:ext>
                </a:extLst>
              </p:cNvPr>
              <p:cNvSpPr txBox="1"/>
              <p:nvPr/>
            </p:nvSpPr>
            <p:spPr>
              <a:xfrm>
                <a:off x="7527227"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20</a:t>
                </a:r>
                <a:endParaRPr kumimoji="1" lang="ja-JP" altLang="en-US" sz="800" dirty="0">
                  <a:latin typeface="+mn-ea"/>
                  <a:ea typeface="+mn-ea"/>
                </a:endParaRPr>
              </a:p>
            </p:txBody>
          </p:sp>
          <p:sp>
            <p:nvSpPr>
              <p:cNvPr id="193" name="テキスト ボックス 192">
                <a:extLst>
                  <a:ext uri="{FF2B5EF4-FFF2-40B4-BE49-F238E27FC236}">
                    <a16:creationId xmlns:a16="http://schemas.microsoft.com/office/drawing/2014/main" id="{B8AEE3F9-39A6-315A-1E9D-BC6BFBE20BD2}"/>
                  </a:ext>
                </a:extLst>
              </p:cNvPr>
              <p:cNvSpPr txBox="1"/>
              <p:nvPr/>
            </p:nvSpPr>
            <p:spPr>
              <a:xfrm>
                <a:off x="6201955" y="4799546"/>
                <a:ext cx="64120" cy="141286"/>
              </a:xfrm>
              <a:prstGeom prst="rect">
                <a:avLst/>
              </a:prstGeom>
              <a:noFill/>
            </p:spPr>
            <p:txBody>
              <a:bodyPr wrap="none" lIns="0" tIns="18000" rIns="0" bIns="0" rtlCol="0">
                <a:spAutoFit/>
              </a:bodyPr>
              <a:lstStyle/>
              <a:p>
                <a:pPr algn="ctr"/>
                <a:r>
                  <a:rPr kumimoji="1" lang="en-US" altLang="ja-JP" sz="800" dirty="0">
                    <a:latin typeface="+mn-ea"/>
                    <a:ea typeface="+mn-ea"/>
                  </a:rPr>
                  <a:t>0</a:t>
                </a:r>
                <a:endParaRPr kumimoji="1" lang="ja-JP" altLang="en-US" sz="800" dirty="0">
                  <a:latin typeface="+mn-ea"/>
                  <a:ea typeface="+mn-ea"/>
                </a:endParaRPr>
              </a:p>
            </p:txBody>
          </p:sp>
          <p:sp>
            <p:nvSpPr>
              <p:cNvPr id="194" name="テキスト ボックス 193">
                <a:extLst>
                  <a:ext uri="{FF2B5EF4-FFF2-40B4-BE49-F238E27FC236}">
                    <a16:creationId xmlns:a16="http://schemas.microsoft.com/office/drawing/2014/main" id="{9A781A54-54E0-AF95-7A2E-38C635F4CD74}"/>
                  </a:ext>
                </a:extLst>
              </p:cNvPr>
              <p:cNvSpPr txBox="1"/>
              <p:nvPr/>
            </p:nvSpPr>
            <p:spPr>
              <a:xfrm>
                <a:off x="6471045" y="4799546"/>
                <a:ext cx="64120" cy="141286"/>
              </a:xfrm>
              <a:prstGeom prst="rect">
                <a:avLst/>
              </a:prstGeom>
              <a:noFill/>
            </p:spPr>
            <p:txBody>
              <a:bodyPr wrap="none" lIns="0" tIns="18000" rIns="0" bIns="0" rtlCol="0">
                <a:spAutoFit/>
              </a:bodyPr>
              <a:lstStyle/>
              <a:p>
                <a:pPr algn="ctr"/>
                <a:r>
                  <a:rPr kumimoji="1" lang="en-US" altLang="ja-JP" sz="800" dirty="0">
                    <a:latin typeface="+mn-ea"/>
                    <a:ea typeface="+mn-ea"/>
                  </a:rPr>
                  <a:t>4</a:t>
                </a:r>
                <a:endParaRPr kumimoji="1" lang="ja-JP" altLang="en-US" sz="800" dirty="0">
                  <a:latin typeface="+mn-ea"/>
                  <a:ea typeface="+mn-ea"/>
                </a:endParaRPr>
              </a:p>
            </p:txBody>
          </p:sp>
          <p:sp>
            <p:nvSpPr>
              <p:cNvPr id="195" name="テキスト ボックス 194">
                <a:extLst>
                  <a:ext uri="{FF2B5EF4-FFF2-40B4-BE49-F238E27FC236}">
                    <a16:creationId xmlns:a16="http://schemas.microsoft.com/office/drawing/2014/main" id="{3F98B4B4-3BE5-A374-5B60-83780F144A73}"/>
                  </a:ext>
                </a:extLst>
              </p:cNvPr>
              <p:cNvSpPr txBox="1"/>
              <p:nvPr/>
            </p:nvSpPr>
            <p:spPr>
              <a:xfrm>
                <a:off x="6744891" y="4799546"/>
                <a:ext cx="64120" cy="141286"/>
              </a:xfrm>
              <a:prstGeom prst="rect">
                <a:avLst/>
              </a:prstGeom>
              <a:noFill/>
            </p:spPr>
            <p:txBody>
              <a:bodyPr wrap="none" lIns="0" tIns="18000" rIns="0" bIns="0" rtlCol="0">
                <a:spAutoFit/>
              </a:bodyPr>
              <a:lstStyle/>
              <a:p>
                <a:pPr algn="ctr"/>
                <a:r>
                  <a:rPr kumimoji="1" lang="en-US" altLang="ja-JP" sz="800" dirty="0">
                    <a:latin typeface="+mn-ea"/>
                    <a:ea typeface="+mn-ea"/>
                  </a:rPr>
                  <a:t>8</a:t>
                </a:r>
                <a:endParaRPr kumimoji="1" lang="ja-JP" altLang="en-US" sz="800" dirty="0">
                  <a:latin typeface="+mn-ea"/>
                  <a:ea typeface="+mn-ea"/>
                </a:endParaRPr>
              </a:p>
            </p:txBody>
          </p:sp>
          <p:sp>
            <p:nvSpPr>
              <p:cNvPr id="196" name="テキスト ボックス 195">
                <a:extLst>
                  <a:ext uri="{FF2B5EF4-FFF2-40B4-BE49-F238E27FC236}">
                    <a16:creationId xmlns:a16="http://schemas.microsoft.com/office/drawing/2014/main" id="{96A3226D-6D68-620D-7DDB-1DC5A40A5F44}"/>
                  </a:ext>
                </a:extLst>
              </p:cNvPr>
              <p:cNvSpPr txBox="1"/>
              <p:nvPr/>
            </p:nvSpPr>
            <p:spPr>
              <a:xfrm>
                <a:off x="6984298"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12</a:t>
                </a:r>
                <a:endParaRPr kumimoji="1" lang="ja-JP" altLang="en-US" sz="800" dirty="0">
                  <a:latin typeface="+mn-ea"/>
                  <a:ea typeface="+mn-ea"/>
                </a:endParaRPr>
              </a:p>
            </p:txBody>
          </p:sp>
          <p:sp>
            <p:nvSpPr>
              <p:cNvPr id="197" name="テキスト ボックス 196">
                <a:extLst>
                  <a:ext uri="{FF2B5EF4-FFF2-40B4-BE49-F238E27FC236}">
                    <a16:creationId xmlns:a16="http://schemas.microsoft.com/office/drawing/2014/main" id="{969E7C68-B713-3411-136F-350B018FC18C}"/>
                  </a:ext>
                </a:extLst>
              </p:cNvPr>
              <p:cNvSpPr txBox="1"/>
              <p:nvPr/>
            </p:nvSpPr>
            <p:spPr>
              <a:xfrm>
                <a:off x="7258144"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16</a:t>
                </a:r>
                <a:endParaRPr kumimoji="1" lang="ja-JP" altLang="en-US" sz="800" dirty="0">
                  <a:latin typeface="+mn-ea"/>
                  <a:ea typeface="+mn-ea"/>
                </a:endParaRPr>
              </a:p>
            </p:txBody>
          </p:sp>
        </p:grpSp>
        <p:grpSp>
          <p:nvGrpSpPr>
            <p:cNvPr id="208" name="グループ化 207">
              <a:extLst>
                <a:ext uri="{FF2B5EF4-FFF2-40B4-BE49-F238E27FC236}">
                  <a16:creationId xmlns:a16="http://schemas.microsoft.com/office/drawing/2014/main" id="{D1207B9C-04A9-B413-5CDD-76548D36C3B0}"/>
                </a:ext>
              </a:extLst>
            </p:cNvPr>
            <p:cNvGrpSpPr/>
            <p:nvPr/>
          </p:nvGrpSpPr>
          <p:grpSpPr>
            <a:xfrm>
              <a:off x="2832856" y="2468932"/>
              <a:ext cx="2618541" cy="2326944"/>
              <a:chOff x="1609979" y="2469367"/>
              <a:chExt cx="2618541" cy="2326944"/>
            </a:xfrm>
          </p:grpSpPr>
          <p:cxnSp>
            <p:nvCxnSpPr>
              <p:cNvPr id="39" name="直線コネクタ 38">
                <a:extLst>
                  <a:ext uri="{FF2B5EF4-FFF2-40B4-BE49-F238E27FC236}">
                    <a16:creationId xmlns:a16="http://schemas.microsoft.com/office/drawing/2014/main" id="{ABE2DDFB-CD13-40CD-4787-CF6FA43FFB94}"/>
                  </a:ext>
                </a:extLst>
              </p:cNvPr>
              <p:cNvCxnSpPr>
                <a:cxnSpLocks/>
              </p:cNvCxnSpPr>
              <p:nvPr/>
            </p:nvCxnSpPr>
            <p:spPr bwMode="auto">
              <a:xfrm>
                <a:off x="1646491" y="2470150"/>
                <a:ext cx="0" cy="2291969"/>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0" name="直線コネクタ 39">
                <a:extLst>
                  <a:ext uri="{FF2B5EF4-FFF2-40B4-BE49-F238E27FC236}">
                    <a16:creationId xmlns:a16="http://schemas.microsoft.com/office/drawing/2014/main" id="{2A8006A1-C24D-6A58-4D68-E9BCD4E01F07}"/>
                  </a:ext>
                </a:extLst>
              </p:cNvPr>
              <p:cNvCxnSpPr>
                <a:cxnSpLocks/>
              </p:cNvCxnSpPr>
              <p:nvPr/>
            </p:nvCxnSpPr>
            <p:spPr bwMode="auto">
              <a:xfrm>
                <a:off x="1609979" y="4763297"/>
                <a:ext cx="261778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1" name="直線コネクタ 40">
                <a:extLst>
                  <a:ext uri="{FF2B5EF4-FFF2-40B4-BE49-F238E27FC236}">
                    <a16:creationId xmlns:a16="http://schemas.microsoft.com/office/drawing/2014/main" id="{0C1B9F54-8CBF-0F93-41C0-F87D7BDCE843}"/>
                  </a:ext>
                </a:extLst>
              </p:cNvPr>
              <p:cNvCxnSpPr>
                <a:cxnSpLocks/>
              </p:cNvCxnSpPr>
              <p:nvPr/>
            </p:nvCxnSpPr>
            <p:spPr bwMode="auto">
              <a:xfrm rot="5400000">
                <a:off x="4211424"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2" name="直線コネクタ 41">
                <a:extLst>
                  <a:ext uri="{FF2B5EF4-FFF2-40B4-BE49-F238E27FC236}">
                    <a16:creationId xmlns:a16="http://schemas.microsoft.com/office/drawing/2014/main" id="{4F9842CA-5E8B-9734-CE49-0E774003C5CD}"/>
                  </a:ext>
                </a:extLst>
              </p:cNvPr>
              <p:cNvCxnSpPr>
                <a:cxnSpLocks/>
              </p:cNvCxnSpPr>
              <p:nvPr/>
            </p:nvCxnSpPr>
            <p:spPr bwMode="auto">
              <a:xfrm rot="5400000">
                <a:off x="3939955"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3" name="直線コネクタ 42">
                <a:extLst>
                  <a:ext uri="{FF2B5EF4-FFF2-40B4-BE49-F238E27FC236}">
                    <a16:creationId xmlns:a16="http://schemas.microsoft.com/office/drawing/2014/main" id="{2F54FCC3-C95F-6526-299F-760CD07520EE}"/>
                  </a:ext>
                </a:extLst>
              </p:cNvPr>
              <p:cNvCxnSpPr>
                <a:cxnSpLocks/>
              </p:cNvCxnSpPr>
              <p:nvPr/>
            </p:nvCxnSpPr>
            <p:spPr bwMode="auto">
              <a:xfrm rot="5400000">
                <a:off x="3668489"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4" name="直線コネクタ 43">
                <a:extLst>
                  <a:ext uri="{FF2B5EF4-FFF2-40B4-BE49-F238E27FC236}">
                    <a16:creationId xmlns:a16="http://schemas.microsoft.com/office/drawing/2014/main" id="{2166BE73-3B39-3549-98DC-8B25AB8848F5}"/>
                  </a:ext>
                </a:extLst>
              </p:cNvPr>
              <p:cNvCxnSpPr>
                <a:cxnSpLocks/>
              </p:cNvCxnSpPr>
              <p:nvPr/>
            </p:nvCxnSpPr>
            <p:spPr bwMode="auto">
              <a:xfrm rot="5400000">
                <a:off x="3397020"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5" name="直線コネクタ 44">
                <a:extLst>
                  <a:ext uri="{FF2B5EF4-FFF2-40B4-BE49-F238E27FC236}">
                    <a16:creationId xmlns:a16="http://schemas.microsoft.com/office/drawing/2014/main" id="{CBA7928F-75C2-1B6C-4519-FFDDBC5E7980}"/>
                  </a:ext>
                </a:extLst>
              </p:cNvPr>
              <p:cNvCxnSpPr>
                <a:cxnSpLocks/>
              </p:cNvCxnSpPr>
              <p:nvPr/>
            </p:nvCxnSpPr>
            <p:spPr bwMode="auto">
              <a:xfrm rot="5400000">
                <a:off x="3125555"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6" name="直線コネクタ 45">
                <a:extLst>
                  <a:ext uri="{FF2B5EF4-FFF2-40B4-BE49-F238E27FC236}">
                    <a16:creationId xmlns:a16="http://schemas.microsoft.com/office/drawing/2014/main" id="{C4861C93-5850-9E3F-0CF7-5B165B08118C}"/>
                  </a:ext>
                </a:extLst>
              </p:cNvPr>
              <p:cNvCxnSpPr>
                <a:cxnSpLocks/>
              </p:cNvCxnSpPr>
              <p:nvPr/>
            </p:nvCxnSpPr>
            <p:spPr bwMode="auto">
              <a:xfrm rot="5400000">
                <a:off x="1768223"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7" name="直線コネクタ 46">
                <a:extLst>
                  <a:ext uri="{FF2B5EF4-FFF2-40B4-BE49-F238E27FC236}">
                    <a16:creationId xmlns:a16="http://schemas.microsoft.com/office/drawing/2014/main" id="{D311B646-03DC-FCA6-9E7E-355A7BAE7EEF}"/>
                  </a:ext>
                </a:extLst>
              </p:cNvPr>
              <p:cNvCxnSpPr>
                <a:cxnSpLocks/>
              </p:cNvCxnSpPr>
              <p:nvPr/>
            </p:nvCxnSpPr>
            <p:spPr bwMode="auto">
              <a:xfrm rot="5400000">
                <a:off x="2037313"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8" name="直線コネクタ 47">
                <a:extLst>
                  <a:ext uri="{FF2B5EF4-FFF2-40B4-BE49-F238E27FC236}">
                    <a16:creationId xmlns:a16="http://schemas.microsoft.com/office/drawing/2014/main" id="{EB27BD95-484C-6214-A5CF-3F022A653E4A}"/>
                  </a:ext>
                </a:extLst>
              </p:cNvPr>
              <p:cNvCxnSpPr>
                <a:cxnSpLocks/>
              </p:cNvCxnSpPr>
              <p:nvPr/>
            </p:nvCxnSpPr>
            <p:spPr bwMode="auto">
              <a:xfrm rot="5400000">
                <a:off x="2311159"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9" name="直線コネクタ 48">
                <a:extLst>
                  <a:ext uri="{FF2B5EF4-FFF2-40B4-BE49-F238E27FC236}">
                    <a16:creationId xmlns:a16="http://schemas.microsoft.com/office/drawing/2014/main" id="{DAB7E017-A93B-52B1-0BAE-981C8EC7E707}"/>
                  </a:ext>
                </a:extLst>
              </p:cNvPr>
              <p:cNvCxnSpPr>
                <a:cxnSpLocks/>
              </p:cNvCxnSpPr>
              <p:nvPr/>
            </p:nvCxnSpPr>
            <p:spPr bwMode="auto">
              <a:xfrm rot="5400000">
                <a:off x="2582626"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0" name="直線コネクタ 49">
                <a:extLst>
                  <a:ext uri="{FF2B5EF4-FFF2-40B4-BE49-F238E27FC236}">
                    <a16:creationId xmlns:a16="http://schemas.microsoft.com/office/drawing/2014/main" id="{24D09C0D-EA19-AE2B-6C65-E94D1B6FC863}"/>
                  </a:ext>
                </a:extLst>
              </p:cNvPr>
              <p:cNvCxnSpPr>
                <a:cxnSpLocks/>
              </p:cNvCxnSpPr>
              <p:nvPr/>
            </p:nvCxnSpPr>
            <p:spPr bwMode="auto">
              <a:xfrm rot="5400000">
                <a:off x="2856472"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1" name="直線コネクタ 50">
                <a:extLst>
                  <a:ext uri="{FF2B5EF4-FFF2-40B4-BE49-F238E27FC236}">
                    <a16:creationId xmlns:a16="http://schemas.microsoft.com/office/drawing/2014/main" id="{DDCF9BE0-3B1C-3FA8-B5CD-CDF9BF556B66}"/>
                  </a:ext>
                </a:extLst>
              </p:cNvPr>
              <p:cNvCxnSpPr/>
              <p:nvPr/>
            </p:nvCxnSpPr>
            <p:spPr bwMode="auto">
              <a:xfrm>
                <a:off x="1609979" y="2469367"/>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2" name="直線コネクタ 51">
                <a:extLst>
                  <a:ext uri="{FF2B5EF4-FFF2-40B4-BE49-F238E27FC236}">
                    <a16:creationId xmlns:a16="http://schemas.microsoft.com/office/drawing/2014/main" id="{23826DE9-CC2C-B969-C823-1706008539A7}"/>
                  </a:ext>
                </a:extLst>
              </p:cNvPr>
              <p:cNvCxnSpPr/>
              <p:nvPr/>
            </p:nvCxnSpPr>
            <p:spPr bwMode="auto">
              <a:xfrm>
                <a:off x="1609979" y="2726550"/>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3" name="直線コネクタ 52">
                <a:extLst>
                  <a:ext uri="{FF2B5EF4-FFF2-40B4-BE49-F238E27FC236}">
                    <a16:creationId xmlns:a16="http://schemas.microsoft.com/office/drawing/2014/main" id="{4733E8FE-4439-1A57-9C7E-FCA698C3E3FD}"/>
                  </a:ext>
                </a:extLst>
              </p:cNvPr>
              <p:cNvCxnSpPr/>
              <p:nvPr/>
            </p:nvCxnSpPr>
            <p:spPr bwMode="auto">
              <a:xfrm>
                <a:off x="1609979" y="297896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4" name="直線コネクタ 53">
                <a:extLst>
                  <a:ext uri="{FF2B5EF4-FFF2-40B4-BE49-F238E27FC236}">
                    <a16:creationId xmlns:a16="http://schemas.microsoft.com/office/drawing/2014/main" id="{C3507747-6A5D-1B27-1BF6-A10904F3D6C3}"/>
                  </a:ext>
                </a:extLst>
              </p:cNvPr>
              <p:cNvCxnSpPr/>
              <p:nvPr/>
            </p:nvCxnSpPr>
            <p:spPr bwMode="auto">
              <a:xfrm>
                <a:off x="1609979" y="3233762"/>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5" name="直線コネクタ 54">
                <a:extLst>
                  <a:ext uri="{FF2B5EF4-FFF2-40B4-BE49-F238E27FC236}">
                    <a16:creationId xmlns:a16="http://schemas.microsoft.com/office/drawing/2014/main" id="{FF845773-1635-9BD5-39C4-52050116756F}"/>
                  </a:ext>
                </a:extLst>
              </p:cNvPr>
              <p:cNvCxnSpPr/>
              <p:nvPr/>
            </p:nvCxnSpPr>
            <p:spPr bwMode="auto">
              <a:xfrm>
                <a:off x="1609979" y="3486177"/>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6" name="直線コネクタ 55">
                <a:extLst>
                  <a:ext uri="{FF2B5EF4-FFF2-40B4-BE49-F238E27FC236}">
                    <a16:creationId xmlns:a16="http://schemas.microsoft.com/office/drawing/2014/main" id="{7C2BA12A-5B9A-A1CF-4322-C55117ADBFE5}"/>
                  </a:ext>
                </a:extLst>
              </p:cNvPr>
              <p:cNvCxnSpPr/>
              <p:nvPr/>
            </p:nvCxnSpPr>
            <p:spPr bwMode="auto">
              <a:xfrm>
                <a:off x="1609979" y="3743354"/>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7" name="直線コネクタ 56">
                <a:extLst>
                  <a:ext uri="{FF2B5EF4-FFF2-40B4-BE49-F238E27FC236}">
                    <a16:creationId xmlns:a16="http://schemas.microsoft.com/office/drawing/2014/main" id="{DB06924B-5F61-A197-BF02-4BDF935B9E84}"/>
                  </a:ext>
                </a:extLst>
              </p:cNvPr>
              <p:cNvCxnSpPr/>
              <p:nvPr/>
            </p:nvCxnSpPr>
            <p:spPr bwMode="auto">
              <a:xfrm>
                <a:off x="1609979" y="399815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8" name="直線コネクタ 57">
                <a:extLst>
                  <a:ext uri="{FF2B5EF4-FFF2-40B4-BE49-F238E27FC236}">
                    <a16:creationId xmlns:a16="http://schemas.microsoft.com/office/drawing/2014/main" id="{72A29880-43F5-2E62-2838-F4C8132A9168}"/>
                  </a:ext>
                </a:extLst>
              </p:cNvPr>
              <p:cNvCxnSpPr/>
              <p:nvPr/>
            </p:nvCxnSpPr>
            <p:spPr bwMode="auto">
              <a:xfrm>
                <a:off x="1609979" y="4250569"/>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9" name="直線コネクタ 58">
                <a:extLst>
                  <a:ext uri="{FF2B5EF4-FFF2-40B4-BE49-F238E27FC236}">
                    <a16:creationId xmlns:a16="http://schemas.microsoft.com/office/drawing/2014/main" id="{64C1B5E4-6730-4FEB-DA18-E3BD155AA7CD}"/>
                  </a:ext>
                </a:extLst>
              </p:cNvPr>
              <p:cNvCxnSpPr/>
              <p:nvPr/>
            </p:nvCxnSpPr>
            <p:spPr bwMode="auto">
              <a:xfrm>
                <a:off x="1609979" y="4505369"/>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38" name="直線コネクタ 37">
                <a:extLst>
                  <a:ext uri="{FF2B5EF4-FFF2-40B4-BE49-F238E27FC236}">
                    <a16:creationId xmlns:a16="http://schemas.microsoft.com/office/drawing/2014/main" id="{D5D7800E-DE23-1209-C700-1375B16418BD}"/>
                  </a:ext>
                </a:extLst>
              </p:cNvPr>
              <p:cNvCxnSpPr/>
              <p:nvPr/>
            </p:nvCxnSpPr>
            <p:spPr bwMode="auto">
              <a:xfrm>
                <a:off x="1646491" y="3997650"/>
                <a:ext cx="2545589" cy="0"/>
              </a:xfrm>
              <a:prstGeom prst="line">
                <a:avLst/>
              </a:prstGeom>
              <a:solidFill>
                <a:schemeClr val="accent1"/>
              </a:solidFill>
              <a:ln w="12700" cap="flat" cmpd="sng" algn="ctr">
                <a:solidFill>
                  <a:schemeClr val="tx1"/>
                </a:solidFill>
                <a:prstDash val="sysDash"/>
                <a:round/>
                <a:headEnd type="none" w="med" len="med"/>
                <a:tailEnd type="none" w="med" len="med"/>
              </a:ln>
              <a:effectLst/>
            </p:spPr>
          </p:cxnSp>
        </p:grpSp>
        <p:grpSp>
          <p:nvGrpSpPr>
            <p:cNvPr id="19" name="グループ化 18">
              <a:extLst>
                <a:ext uri="{FF2B5EF4-FFF2-40B4-BE49-F238E27FC236}">
                  <a16:creationId xmlns:a16="http://schemas.microsoft.com/office/drawing/2014/main" id="{0E027122-77C8-47B6-342A-670FF3106094}"/>
                </a:ext>
              </a:extLst>
            </p:cNvPr>
            <p:cNvGrpSpPr/>
            <p:nvPr/>
          </p:nvGrpSpPr>
          <p:grpSpPr>
            <a:xfrm>
              <a:off x="2972703" y="3087335"/>
              <a:ext cx="2510406" cy="1575526"/>
              <a:chOff x="6199335" y="3087770"/>
              <a:chExt cx="2510406" cy="1575526"/>
            </a:xfrm>
          </p:grpSpPr>
          <p:sp>
            <p:nvSpPr>
              <p:cNvPr id="20" name="フリーフォーム: 図形 19">
                <a:extLst>
                  <a:ext uri="{FF2B5EF4-FFF2-40B4-BE49-F238E27FC236}">
                    <a16:creationId xmlns:a16="http://schemas.microsoft.com/office/drawing/2014/main" id="{29DEAAD0-A6C0-4D07-54D9-3535274CFD77}"/>
                  </a:ext>
                </a:extLst>
              </p:cNvPr>
              <p:cNvSpPr/>
              <p:nvPr/>
            </p:nvSpPr>
            <p:spPr bwMode="auto">
              <a:xfrm>
                <a:off x="6231024" y="3240610"/>
                <a:ext cx="2444761" cy="1252165"/>
              </a:xfrm>
              <a:custGeom>
                <a:avLst/>
                <a:gdLst>
                  <a:gd name="connsiteX0" fmla="*/ 0 w 2454286"/>
                  <a:gd name="connsiteY0" fmla="*/ 0 h 1256927"/>
                  <a:gd name="connsiteX1" fmla="*/ 274023 w 2454286"/>
                  <a:gd name="connsiteY1" fmla="*/ 631442 h 1256927"/>
                  <a:gd name="connsiteX2" fmla="*/ 548045 w 2454286"/>
                  <a:gd name="connsiteY2" fmla="*/ 804195 h 1256927"/>
                  <a:gd name="connsiteX3" fmla="*/ 819088 w 2454286"/>
                  <a:gd name="connsiteY3" fmla="*/ 738668 h 1256927"/>
                  <a:gd name="connsiteX4" fmla="*/ 1635198 w 2454286"/>
                  <a:gd name="connsiteY4" fmla="*/ 985884 h 1256927"/>
                  <a:gd name="connsiteX5" fmla="*/ 2454286 w 2454286"/>
                  <a:gd name="connsiteY5" fmla="*/ 1256927 h 1256927"/>
                  <a:gd name="connsiteX0" fmla="*/ 0 w 2444761"/>
                  <a:gd name="connsiteY0" fmla="*/ 0 h 1252165"/>
                  <a:gd name="connsiteX1" fmla="*/ 274023 w 2444761"/>
                  <a:gd name="connsiteY1" fmla="*/ 631442 h 1252165"/>
                  <a:gd name="connsiteX2" fmla="*/ 548045 w 2444761"/>
                  <a:gd name="connsiteY2" fmla="*/ 804195 h 1252165"/>
                  <a:gd name="connsiteX3" fmla="*/ 819088 w 2444761"/>
                  <a:gd name="connsiteY3" fmla="*/ 738668 h 1252165"/>
                  <a:gd name="connsiteX4" fmla="*/ 1635198 w 2444761"/>
                  <a:gd name="connsiteY4" fmla="*/ 985884 h 1252165"/>
                  <a:gd name="connsiteX5" fmla="*/ 2444761 w 2444761"/>
                  <a:gd name="connsiteY5" fmla="*/ 1252165 h 125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4761" h="1252165">
                    <a:moveTo>
                      <a:pt x="0" y="0"/>
                    </a:moveTo>
                    <a:lnTo>
                      <a:pt x="274023" y="631442"/>
                    </a:lnTo>
                    <a:lnTo>
                      <a:pt x="548045" y="804195"/>
                    </a:lnTo>
                    <a:lnTo>
                      <a:pt x="819088" y="738668"/>
                    </a:lnTo>
                    <a:lnTo>
                      <a:pt x="1635198" y="985884"/>
                    </a:lnTo>
                    <a:lnTo>
                      <a:pt x="2444761" y="1252165"/>
                    </a:lnTo>
                  </a:path>
                </a:pathLst>
              </a:custGeom>
              <a:noFill/>
              <a:ln w="25400" cap="flat" cmpd="sng" algn="ctr">
                <a:solidFill>
                  <a:srgbClr val="BC136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grpSp>
            <p:nvGrpSpPr>
              <p:cNvPr id="21" name="グループ化 20">
                <a:extLst>
                  <a:ext uri="{FF2B5EF4-FFF2-40B4-BE49-F238E27FC236}">
                    <a16:creationId xmlns:a16="http://schemas.microsoft.com/office/drawing/2014/main" id="{41D035A8-8092-E4D5-D639-C5054787693E}"/>
                  </a:ext>
                </a:extLst>
              </p:cNvPr>
              <p:cNvGrpSpPr/>
              <p:nvPr/>
            </p:nvGrpSpPr>
            <p:grpSpPr>
              <a:xfrm>
                <a:off x="6199335" y="3208143"/>
                <a:ext cx="2510406" cy="1314629"/>
                <a:chOff x="6199335" y="3208143"/>
                <a:chExt cx="2510406" cy="1314629"/>
              </a:xfrm>
              <a:solidFill>
                <a:srgbClr val="BC136B"/>
              </a:solidFill>
            </p:grpSpPr>
            <p:sp>
              <p:nvSpPr>
                <p:cNvPr id="29" name="楕円 28">
                  <a:extLst>
                    <a:ext uri="{FF2B5EF4-FFF2-40B4-BE49-F238E27FC236}">
                      <a16:creationId xmlns:a16="http://schemas.microsoft.com/office/drawing/2014/main" id="{11972746-0A2C-B77A-251B-5CD205974786}"/>
                    </a:ext>
                  </a:extLst>
                </p:cNvPr>
                <p:cNvSpPr/>
                <p:nvPr/>
              </p:nvSpPr>
              <p:spPr bwMode="auto">
                <a:xfrm>
                  <a:off x="7015827" y="3949457"/>
                  <a:ext cx="64933" cy="64933"/>
                </a:xfrm>
                <a:prstGeom prst="ellipse">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30" name="楕円 29">
                  <a:extLst>
                    <a:ext uri="{FF2B5EF4-FFF2-40B4-BE49-F238E27FC236}">
                      <a16:creationId xmlns:a16="http://schemas.microsoft.com/office/drawing/2014/main" id="{1A9A1290-17BA-2D13-2144-489458E1FFC2}"/>
                    </a:ext>
                  </a:extLst>
                </p:cNvPr>
                <p:cNvSpPr/>
                <p:nvPr/>
              </p:nvSpPr>
              <p:spPr bwMode="auto">
                <a:xfrm>
                  <a:off x="6199335" y="3208143"/>
                  <a:ext cx="64933" cy="64933"/>
                </a:xfrm>
                <a:prstGeom prst="ellipse">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31" name="楕円 30">
                  <a:extLst>
                    <a:ext uri="{FF2B5EF4-FFF2-40B4-BE49-F238E27FC236}">
                      <a16:creationId xmlns:a16="http://schemas.microsoft.com/office/drawing/2014/main" id="{23FF0637-E6ED-07B4-0903-0248658F3B2B}"/>
                    </a:ext>
                  </a:extLst>
                </p:cNvPr>
                <p:cNvSpPr/>
                <p:nvPr/>
              </p:nvSpPr>
              <p:spPr bwMode="auto">
                <a:xfrm>
                  <a:off x="6471045" y="3832802"/>
                  <a:ext cx="64933" cy="64933"/>
                </a:xfrm>
                <a:prstGeom prst="ellipse">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32" name="楕円 31">
                  <a:extLst>
                    <a:ext uri="{FF2B5EF4-FFF2-40B4-BE49-F238E27FC236}">
                      <a16:creationId xmlns:a16="http://schemas.microsoft.com/office/drawing/2014/main" id="{EDE62224-FCEC-CF39-2F11-93717884079D}"/>
                    </a:ext>
                  </a:extLst>
                </p:cNvPr>
                <p:cNvSpPr/>
                <p:nvPr/>
              </p:nvSpPr>
              <p:spPr bwMode="auto">
                <a:xfrm>
                  <a:off x="6744078" y="4014390"/>
                  <a:ext cx="64933" cy="64933"/>
                </a:xfrm>
                <a:prstGeom prst="ellipse">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33" name="楕円 32">
                  <a:extLst>
                    <a:ext uri="{FF2B5EF4-FFF2-40B4-BE49-F238E27FC236}">
                      <a16:creationId xmlns:a16="http://schemas.microsoft.com/office/drawing/2014/main" id="{780C7073-8E60-044D-43C6-4DC31C07E49C}"/>
                    </a:ext>
                  </a:extLst>
                </p:cNvPr>
                <p:cNvSpPr/>
                <p:nvPr/>
              </p:nvSpPr>
              <p:spPr bwMode="auto">
                <a:xfrm>
                  <a:off x="7830345" y="4190581"/>
                  <a:ext cx="64933" cy="64933"/>
                </a:xfrm>
                <a:prstGeom prst="ellipse">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34" name="楕円 33">
                  <a:extLst>
                    <a:ext uri="{FF2B5EF4-FFF2-40B4-BE49-F238E27FC236}">
                      <a16:creationId xmlns:a16="http://schemas.microsoft.com/office/drawing/2014/main" id="{D9473063-7253-5D43-0431-306259583CA9}"/>
                    </a:ext>
                  </a:extLst>
                </p:cNvPr>
                <p:cNvSpPr/>
                <p:nvPr/>
              </p:nvSpPr>
              <p:spPr bwMode="auto">
                <a:xfrm>
                  <a:off x="8644808" y="4457839"/>
                  <a:ext cx="64933" cy="64933"/>
                </a:xfrm>
                <a:prstGeom prst="ellipse">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grpSp>
          <p:grpSp>
            <p:nvGrpSpPr>
              <p:cNvPr id="22" name="グループ化 21">
                <a:extLst>
                  <a:ext uri="{FF2B5EF4-FFF2-40B4-BE49-F238E27FC236}">
                    <a16:creationId xmlns:a16="http://schemas.microsoft.com/office/drawing/2014/main" id="{D04C93A7-96E3-F47B-19EC-C352D5D4A625}"/>
                  </a:ext>
                </a:extLst>
              </p:cNvPr>
              <p:cNvGrpSpPr/>
              <p:nvPr/>
            </p:nvGrpSpPr>
            <p:grpSpPr>
              <a:xfrm>
                <a:off x="6232988" y="3087770"/>
                <a:ext cx="2444853" cy="1575526"/>
                <a:chOff x="6232988" y="3087770"/>
                <a:chExt cx="2444853" cy="1575526"/>
              </a:xfrm>
            </p:grpSpPr>
            <p:cxnSp>
              <p:nvCxnSpPr>
                <p:cNvPr id="23" name="直線コネクタ 22">
                  <a:extLst>
                    <a:ext uri="{FF2B5EF4-FFF2-40B4-BE49-F238E27FC236}">
                      <a16:creationId xmlns:a16="http://schemas.microsoft.com/office/drawing/2014/main" id="{33BEDCA9-4290-8F7D-60F7-00FCB1FB6189}"/>
                    </a:ext>
                  </a:extLst>
                </p:cNvPr>
                <p:cNvCxnSpPr/>
                <p:nvPr/>
              </p:nvCxnSpPr>
              <p:spPr bwMode="auto">
                <a:xfrm>
                  <a:off x="6232988" y="3087770"/>
                  <a:ext cx="0" cy="306000"/>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4" name="直線コネクタ 23">
                  <a:extLst>
                    <a:ext uri="{FF2B5EF4-FFF2-40B4-BE49-F238E27FC236}">
                      <a16:creationId xmlns:a16="http://schemas.microsoft.com/office/drawing/2014/main" id="{47F0AEC1-2AF6-04A0-7D36-26F4A158F139}"/>
                    </a:ext>
                  </a:extLst>
                </p:cNvPr>
                <p:cNvCxnSpPr/>
                <p:nvPr/>
              </p:nvCxnSpPr>
              <p:spPr bwMode="auto">
                <a:xfrm>
                  <a:off x="6505465" y="3720041"/>
                  <a:ext cx="0" cy="306000"/>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5" name="直線コネクタ 24">
                  <a:extLst>
                    <a:ext uri="{FF2B5EF4-FFF2-40B4-BE49-F238E27FC236}">
                      <a16:creationId xmlns:a16="http://schemas.microsoft.com/office/drawing/2014/main" id="{CC53BBD9-45CC-7FF5-F39D-B7704EA0D851}"/>
                    </a:ext>
                  </a:extLst>
                </p:cNvPr>
                <p:cNvCxnSpPr/>
                <p:nvPr/>
              </p:nvCxnSpPr>
              <p:spPr bwMode="auto">
                <a:xfrm>
                  <a:off x="6775675" y="3908904"/>
                  <a:ext cx="0" cy="270000"/>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6" name="直線コネクタ 25">
                  <a:extLst>
                    <a:ext uri="{FF2B5EF4-FFF2-40B4-BE49-F238E27FC236}">
                      <a16:creationId xmlns:a16="http://schemas.microsoft.com/office/drawing/2014/main" id="{FA4288A0-7564-266C-849A-D7B87B9D3455}"/>
                    </a:ext>
                  </a:extLst>
                </p:cNvPr>
                <p:cNvCxnSpPr/>
                <p:nvPr/>
              </p:nvCxnSpPr>
              <p:spPr bwMode="auto">
                <a:xfrm>
                  <a:off x="7046061" y="3832802"/>
                  <a:ext cx="0" cy="302400"/>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7" name="直線コネクタ 26">
                  <a:extLst>
                    <a:ext uri="{FF2B5EF4-FFF2-40B4-BE49-F238E27FC236}">
                      <a16:creationId xmlns:a16="http://schemas.microsoft.com/office/drawing/2014/main" id="{270565CB-838B-457E-E6B9-4595C6EC7B7C}"/>
                    </a:ext>
                  </a:extLst>
                </p:cNvPr>
                <p:cNvCxnSpPr/>
                <p:nvPr/>
              </p:nvCxnSpPr>
              <p:spPr bwMode="auto">
                <a:xfrm>
                  <a:off x="7861942" y="4026041"/>
                  <a:ext cx="0" cy="396000"/>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8" name="直線コネクタ 27">
                  <a:extLst>
                    <a:ext uri="{FF2B5EF4-FFF2-40B4-BE49-F238E27FC236}">
                      <a16:creationId xmlns:a16="http://schemas.microsoft.com/office/drawing/2014/main" id="{D88D3615-EF81-8F6C-2144-FA3BE4A8BAF1}"/>
                    </a:ext>
                  </a:extLst>
                </p:cNvPr>
                <p:cNvCxnSpPr/>
                <p:nvPr/>
              </p:nvCxnSpPr>
              <p:spPr bwMode="auto">
                <a:xfrm>
                  <a:off x="8677841" y="4332096"/>
                  <a:ext cx="0" cy="331200"/>
                </a:xfrm>
                <a:prstGeom prst="line">
                  <a:avLst/>
                </a:prstGeom>
                <a:solidFill>
                  <a:schemeClr val="accent1"/>
                </a:solidFill>
                <a:ln w="12700" cap="flat" cmpd="sng" algn="ctr">
                  <a:solidFill>
                    <a:srgbClr val="BC136B"/>
                  </a:solidFill>
                  <a:prstDash val="solid"/>
                  <a:round/>
                  <a:headEnd type="none" w="med" len="med"/>
                  <a:tailEnd type="none" w="med" len="med"/>
                </a:ln>
                <a:effectLst/>
              </p:spPr>
            </p:cxnSp>
          </p:grpSp>
        </p:grpSp>
      </p:grpSp>
      <p:grpSp>
        <p:nvGrpSpPr>
          <p:cNvPr id="282" name="グループ化 281">
            <a:extLst>
              <a:ext uri="{FF2B5EF4-FFF2-40B4-BE49-F238E27FC236}">
                <a16:creationId xmlns:a16="http://schemas.microsoft.com/office/drawing/2014/main" id="{2D7AFFCA-3FCF-A2E3-D981-45DFB5A6DD45}"/>
              </a:ext>
            </a:extLst>
          </p:cNvPr>
          <p:cNvGrpSpPr/>
          <p:nvPr/>
        </p:nvGrpSpPr>
        <p:grpSpPr>
          <a:xfrm>
            <a:off x="6841174" y="2122162"/>
            <a:ext cx="3115909" cy="3433164"/>
            <a:chOff x="6841174" y="2122162"/>
            <a:chExt cx="3115909" cy="3433164"/>
          </a:xfrm>
        </p:grpSpPr>
        <p:grpSp>
          <p:nvGrpSpPr>
            <p:cNvPr id="8" name="グループ化 7">
              <a:extLst>
                <a:ext uri="{FF2B5EF4-FFF2-40B4-BE49-F238E27FC236}">
                  <a16:creationId xmlns:a16="http://schemas.microsoft.com/office/drawing/2014/main" id="{BACDFCA7-3D46-B195-3A9D-968A56340F44}"/>
                </a:ext>
              </a:extLst>
            </p:cNvPr>
            <p:cNvGrpSpPr/>
            <p:nvPr/>
          </p:nvGrpSpPr>
          <p:grpSpPr>
            <a:xfrm>
              <a:off x="7080655" y="5112000"/>
              <a:ext cx="2876428" cy="443326"/>
              <a:chOff x="1549972" y="4994662"/>
              <a:chExt cx="2876428" cy="443326"/>
            </a:xfrm>
          </p:grpSpPr>
          <p:sp>
            <p:nvSpPr>
              <p:cNvPr id="272" name="テキスト ボックス 271">
                <a:extLst>
                  <a:ext uri="{FF2B5EF4-FFF2-40B4-BE49-F238E27FC236}">
                    <a16:creationId xmlns:a16="http://schemas.microsoft.com/office/drawing/2014/main" id="{1373BAF1-9390-1E58-B6AD-52123E11B35C}"/>
                  </a:ext>
                </a:extLst>
              </p:cNvPr>
              <p:cNvSpPr txBox="1"/>
              <p:nvPr/>
            </p:nvSpPr>
            <p:spPr>
              <a:xfrm>
                <a:off x="1549972" y="4994662"/>
                <a:ext cx="2876428" cy="443326"/>
              </a:xfrm>
              <a:prstGeom prst="rect">
                <a:avLst/>
              </a:prstGeom>
              <a:noFill/>
            </p:spPr>
            <p:txBody>
              <a:bodyPr wrap="none" rtlCol="0">
                <a:spAutoFit/>
              </a:bodyPr>
              <a:lstStyle/>
              <a:p>
                <a:pPr>
                  <a:lnSpc>
                    <a:spcPct val="120000"/>
                  </a:lnSpc>
                  <a:tabLst>
                    <a:tab pos="136525" algn="ctr"/>
                    <a:tab pos="412750" algn="ctr"/>
                    <a:tab pos="685800" algn="ctr"/>
                    <a:tab pos="958850" algn="ctr"/>
                    <a:tab pos="1770063" algn="ctr"/>
                    <a:tab pos="2578100" algn="ctr"/>
                  </a:tabLst>
                </a:pPr>
                <a:r>
                  <a:rPr kumimoji="1" lang="en-US" altLang="ja-JP" sz="1000" dirty="0">
                    <a:latin typeface="+mn-ea"/>
                    <a:ea typeface="+mn-ea"/>
                  </a:rPr>
                  <a:t>	41	31	31	27	16	14</a:t>
                </a:r>
              </a:p>
              <a:p>
                <a:pPr algn="ctr">
                  <a:lnSpc>
                    <a:spcPct val="120000"/>
                  </a:lnSpc>
                </a:pPr>
                <a:r>
                  <a:rPr kumimoji="1" lang="ja-JP" altLang="en-US" sz="1000" dirty="0">
                    <a:latin typeface="+mn-ea"/>
                    <a:ea typeface="+mn-ea"/>
                  </a:rPr>
                  <a:t>患者数（例）</a:t>
                </a:r>
              </a:p>
            </p:txBody>
          </p:sp>
          <p:cxnSp>
            <p:nvCxnSpPr>
              <p:cNvPr id="273" name="直線コネクタ 272">
                <a:extLst>
                  <a:ext uri="{FF2B5EF4-FFF2-40B4-BE49-F238E27FC236}">
                    <a16:creationId xmlns:a16="http://schemas.microsoft.com/office/drawing/2014/main" id="{73B96135-74DA-C7D0-7309-850FED9F0039}"/>
                  </a:ext>
                </a:extLst>
              </p:cNvPr>
              <p:cNvCxnSpPr/>
              <p:nvPr/>
            </p:nvCxnSpPr>
            <p:spPr bwMode="auto">
              <a:xfrm>
                <a:off x="1660634" y="5225284"/>
                <a:ext cx="2659118"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grpSp>
        <p:sp>
          <p:nvSpPr>
            <p:cNvPr id="14" name="正方形/長方形 13">
              <a:extLst>
                <a:ext uri="{FF2B5EF4-FFF2-40B4-BE49-F238E27FC236}">
                  <a16:creationId xmlns:a16="http://schemas.microsoft.com/office/drawing/2014/main" id="{8FDF53CA-8AEC-EC16-D061-ED82A81B7CE3}"/>
                </a:ext>
              </a:extLst>
            </p:cNvPr>
            <p:cNvSpPr/>
            <p:nvPr/>
          </p:nvSpPr>
          <p:spPr>
            <a:xfrm>
              <a:off x="7778072" y="2122162"/>
              <a:ext cx="1508746" cy="4308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pPr algn="ctr"/>
              <a:r>
                <a:rPr kumimoji="1" lang="en-US" altLang="ja-JP" sz="1100" dirty="0">
                  <a:solidFill>
                    <a:schemeClr val="tx1"/>
                  </a:solidFill>
                  <a:latin typeface="+mn-ea"/>
                </a:rPr>
                <a:t>HbA1c</a:t>
              </a:r>
              <a:r>
                <a:rPr kumimoji="1" lang="ja-JP" altLang="en-US" sz="1100" dirty="0">
                  <a:solidFill>
                    <a:schemeClr val="tx1"/>
                  </a:solidFill>
                  <a:latin typeface="+mn-ea"/>
                </a:rPr>
                <a:t>≥</a:t>
              </a:r>
              <a:r>
                <a:rPr kumimoji="1" lang="en-US" altLang="ja-JP" sz="1100" dirty="0">
                  <a:solidFill>
                    <a:schemeClr val="tx1"/>
                  </a:solidFill>
                  <a:latin typeface="+mn-ea"/>
                </a:rPr>
                <a:t>7</a:t>
              </a:r>
              <a:r>
                <a:rPr kumimoji="1" lang="ja-JP" altLang="en-US" sz="1100" dirty="0">
                  <a:solidFill>
                    <a:schemeClr val="tx1"/>
                  </a:solidFill>
                  <a:latin typeface="+mn-ea"/>
                </a:rPr>
                <a:t>％</a:t>
              </a:r>
              <a:endParaRPr kumimoji="1" lang="en-US" altLang="ja-JP" sz="1100" dirty="0">
                <a:solidFill>
                  <a:schemeClr val="tx1"/>
                </a:solidFill>
                <a:latin typeface="+mn-ea"/>
              </a:endParaRPr>
            </a:p>
            <a:p>
              <a:pPr algn="ctr"/>
              <a:r>
                <a:rPr kumimoji="1" lang="ja-JP" altLang="en-US" sz="1100" dirty="0">
                  <a:solidFill>
                    <a:schemeClr val="tx1"/>
                  </a:solidFill>
                  <a:latin typeface="+mn-ea"/>
                </a:rPr>
                <a:t>（ベースライン）の患者</a:t>
              </a:r>
              <a:endParaRPr kumimoji="1" lang="en-US" altLang="ja-JP" sz="1100" baseline="30000" dirty="0">
                <a:solidFill>
                  <a:schemeClr val="tx1"/>
                </a:solidFill>
                <a:latin typeface="+mn-ea"/>
              </a:endParaRPr>
            </a:p>
          </p:txBody>
        </p:sp>
        <p:sp>
          <p:nvSpPr>
            <p:cNvPr id="209" name="テキスト ボックス 208">
              <a:extLst>
                <a:ext uri="{FF2B5EF4-FFF2-40B4-BE49-F238E27FC236}">
                  <a16:creationId xmlns:a16="http://schemas.microsoft.com/office/drawing/2014/main" id="{48AA1CA2-F302-7ECA-5D31-E178DDEEFAC2}"/>
                </a:ext>
              </a:extLst>
            </p:cNvPr>
            <p:cNvSpPr txBox="1"/>
            <p:nvPr/>
          </p:nvSpPr>
          <p:spPr>
            <a:xfrm>
              <a:off x="8092749" y="4896837"/>
              <a:ext cx="889987" cy="261610"/>
            </a:xfrm>
            <a:prstGeom prst="rect">
              <a:avLst/>
            </a:prstGeom>
            <a:noFill/>
          </p:spPr>
          <p:txBody>
            <a:bodyPr wrap="none">
              <a:spAutoFit/>
            </a:bodyPr>
            <a:lstStyle/>
            <a:p>
              <a:pPr algn="ctr"/>
              <a:r>
                <a:rPr lang="ja-JP" altLang="en-US" sz="1100" b="0" i="0" dirty="0">
                  <a:solidFill>
                    <a:srgbClr val="1B1B1B"/>
                  </a:solidFill>
                  <a:effectLst/>
                  <a:latin typeface="+mn-ea"/>
                  <a:ea typeface="+mn-ea"/>
                </a:rPr>
                <a:t>期間（</a:t>
              </a:r>
              <a:r>
                <a:rPr lang="ja-JP" altLang="en-US" sz="1100" dirty="0">
                  <a:solidFill>
                    <a:srgbClr val="1B1B1B"/>
                  </a:solidFill>
                  <a:latin typeface="+mn-ea"/>
                  <a:ea typeface="+mn-ea"/>
                </a:rPr>
                <a:t>月</a:t>
              </a:r>
              <a:r>
                <a:rPr lang="ja-JP" altLang="en-US" sz="1100" b="0" i="0" dirty="0">
                  <a:solidFill>
                    <a:srgbClr val="1B1B1B"/>
                  </a:solidFill>
                  <a:effectLst/>
                  <a:latin typeface="+mn-ea"/>
                  <a:ea typeface="+mn-ea"/>
                </a:rPr>
                <a:t>）</a:t>
              </a:r>
              <a:endParaRPr lang="ja-JP" altLang="en-US" sz="1100" dirty="0">
                <a:latin typeface="+mn-ea"/>
                <a:ea typeface="+mn-ea"/>
              </a:endParaRPr>
            </a:p>
          </p:txBody>
        </p:sp>
        <p:grpSp>
          <p:nvGrpSpPr>
            <p:cNvPr id="211" name="グループ化 210">
              <a:extLst>
                <a:ext uri="{FF2B5EF4-FFF2-40B4-BE49-F238E27FC236}">
                  <a16:creationId xmlns:a16="http://schemas.microsoft.com/office/drawing/2014/main" id="{FD83B04E-7A84-4D97-062F-173FB5D9FE68}"/>
                </a:ext>
              </a:extLst>
            </p:cNvPr>
            <p:cNvGrpSpPr/>
            <p:nvPr/>
          </p:nvGrpSpPr>
          <p:grpSpPr>
            <a:xfrm>
              <a:off x="6841174" y="2397148"/>
              <a:ext cx="300331" cy="2413914"/>
              <a:chOff x="5760000" y="2409379"/>
              <a:chExt cx="300331" cy="2413914"/>
            </a:xfrm>
          </p:grpSpPr>
          <p:sp>
            <p:nvSpPr>
              <p:cNvPr id="262" name="テキスト ボックス 261">
                <a:extLst>
                  <a:ext uri="{FF2B5EF4-FFF2-40B4-BE49-F238E27FC236}">
                    <a16:creationId xmlns:a16="http://schemas.microsoft.com/office/drawing/2014/main" id="{DAF341A3-7A22-9458-F22C-333335A3F388}"/>
                  </a:ext>
                </a:extLst>
              </p:cNvPr>
              <p:cNvSpPr txBox="1"/>
              <p:nvPr/>
            </p:nvSpPr>
            <p:spPr>
              <a:xfrm>
                <a:off x="5824122" y="4700182"/>
                <a:ext cx="236209" cy="123111"/>
              </a:xfrm>
              <a:prstGeom prst="rect">
                <a:avLst/>
              </a:prstGeom>
              <a:noFill/>
            </p:spPr>
            <p:txBody>
              <a:bodyPr wrap="none" lIns="0" tIns="0" rIns="72000" bIns="0" rtlCol="0">
                <a:spAutoFit/>
              </a:bodyPr>
              <a:lstStyle/>
              <a:p>
                <a:pPr algn="r"/>
                <a:r>
                  <a:rPr kumimoji="1" lang="en-US" altLang="ja-JP" sz="800" dirty="0">
                    <a:latin typeface="+mn-ea"/>
                    <a:ea typeface="+mn-ea"/>
                  </a:rPr>
                  <a:t>5.5</a:t>
                </a:r>
                <a:endParaRPr kumimoji="1" lang="ja-JP" altLang="en-US" sz="800" dirty="0">
                  <a:latin typeface="+mn-ea"/>
                  <a:ea typeface="+mn-ea"/>
                </a:endParaRPr>
              </a:p>
            </p:txBody>
          </p:sp>
          <p:sp>
            <p:nvSpPr>
              <p:cNvPr id="263" name="テキスト ボックス 262">
                <a:extLst>
                  <a:ext uri="{FF2B5EF4-FFF2-40B4-BE49-F238E27FC236}">
                    <a16:creationId xmlns:a16="http://schemas.microsoft.com/office/drawing/2014/main" id="{E1976DF0-EB28-1006-2B48-BEA80207B96B}"/>
                  </a:ext>
                </a:extLst>
              </p:cNvPr>
              <p:cNvSpPr txBox="1"/>
              <p:nvPr/>
            </p:nvSpPr>
            <p:spPr>
              <a:xfrm>
                <a:off x="5760000" y="2409379"/>
                <a:ext cx="300331" cy="123111"/>
              </a:xfrm>
              <a:prstGeom prst="rect">
                <a:avLst/>
              </a:prstGeom>
              <a:noFill/>
            </p:spPr>
            <p:txBody>
              <a:bodyPr wrap="none" lIns="0" tIns="0" rIns="72000" bIns="0" rtlCol="0" anchor="ctr">
                <a:spAutoFit/>
              </a:bodyPr>
              <a:lstStyle/>
              <a:p>
                <a:pPr algn="r"/>
                <a:r>
                  <a:rPr kumimoji="1" lang="en-US" altLang="ja-JP" sz="800" dirty="0">
                    <a:latin typeface="+mn-ea"/>
                    <a:ea typeface="+mn-ea"/>
                  </a:rPr>
                  <a:t>10.0</a:t>
                </a:r>
                <a:endParaRPr kumimoji="1" lang="ja-JP" altLang="en-US" sz="800" dirty="0">
                  <a:latin typeface="+mn-ea"/>
                  <a:ea typeface="+mn-ea"/>
                </a:endParaRPr>
              </a:p>
            </p:txBody>
          </p:sp>
          <p:sp>
            <p:nvSpPr>
              <p:cNvPr id="264" name="テキスト ボックス 263">
                <a:extLst>
                  <a:ext uri="{FF2B5EF4-FFF2-40B4-BE49-F238E27FC236}">
                    <a16:creationId xmlns:a16="http://schemas.microsoft.com/office/drawing/2014/main" id="{3933CEB4-1A56-2F61-6FF1-A86AC8772C29}"/>
                  </a:ext>
                </a:extLst>
              </p:cNvPr>
              <p:cNvSpPr txBox="1"/>
              <p:nvPr/>
            </p:nvSpPr>
            <p:spPr>
              <a:xfrm>
                <a:off x="5824121" y="2666562"/>
                <a:ext cx="236210" cy="123111"/>
              </a:xfrm>
              <a:prstGeom prst="rect">
                <a:avLst/>
              </a:prstGeom>
              <a:noFill/>
            </p:spPr>
            <p:txBody>
              <a:bodyPr wrap="none" lIns="0" tIns="0" rIns="72000" bIns="0" rtlCol="0" anchor="ctr">
                <a:spAutoFit/>
              </a:bodyPr>
              <a:lstStyle/>
              <a:p>
                <a:pPr algn="r"/>
                <a:r>
                  <a:rPr kumimoji="1" lang="en-US" altLang="ja-JP" sz="800" dirty="0">
                    <a:latin typeface="+mn-ea"/>
                    <a:ea typeface="+mn-ea"/>
                  </a:rPr>
                  <a:t>9.5</a:t>
                </a:r>
                <a:endParaRPr kumimoji="1" lang="ja-JP" altLang="en-US" sz="800" dirty="0">
                  <a:latin typeface="+mn-ea"/>
                  <a:ea typeface="+mn-ea"/>
                </a:endParaRPr>
              </a:p>
            </p:txBody>
          </p:sp>
          <p:sp>
            <p:nvSpPr>
              <p:cNvPr id="265" name="テキスト ボックス 264">
                <a:extLst>
                  <a:ext uri="{FF2B5EF4-FFF2-40B4-BE49-F238E27FC236}">
                    <a16:creationId xmlns:a16="http://schemas.microsoft.com/office/drawing/2014/main" id="{4197531D-E4CA-4930-7F57-9D922F3BFB6F}"/>
                  </a:ext>
                </a:extLst>
              </p:cNvPr>
              <p:cNvSpPr txBox="1"/>
              <p:nvPr/>
            </p:nvSpPr>
            <p:spPr>
              <a:xfrm>
                <a:off x="5824121" y="2918977"/>
                <a:ext cx="236210" cy="123111"/>
              </a:xfrm>
              <a:prstGeom prst="rect">
                <a:avLst/>
              </a:prstGeom>
              <a:noFill/>
            </p:spPr>
            <p:txBody>
              <a:bodyPr wrap="none" lIns="0" tIns="0" rIns="72000" bIns="0" rtlCol="0" anchor="ctr">
                <a:spAutoFit/>
              </a:bodyPr>
              <a:lstStyle/>
              <a:p>
                <a:pPr algn="r"/>
                <a:r>
                  <a:rPr kumimoji="1" lang="en-US" altLang="ja-JP" sz="800" dirty="0">
                    <a:latin typeface="+mn-ea"/>
                    <a:ea typeface="+mn-ea"/>
                  </a:rPr>
                  <a:t>9.0</a:t>
                </a:r>
                <a:endParaRPr kumimoji="1" lang="ja-JP" altLang="en-US" sz="800" dirty="0">
                  <a:latin typeface="+mn-ea"/>
                  <a:ea typeface="+mn-ea"/>
                </a:endParaRPr>
              </a:p>
            </p:txBody>
          </p:sp>
          <p:sp>
            <p:nvSpPr>
              <p:cNvPr id="266" name="テキスト ボックス 265">
                <a:extLst>
                  <a:ext uri="{FF2B5EF4-FFF2-40B4-BE49-F238E27FC236}">
                    <a16:creationId xmlns:a16="http://schemas.microsoft.com/office/drawing/2014/main" id="{3FFCBD6E-C248-F141-3985-B374793793D5}"/>
                  </a:ext>
                </a:extLst>
              </p:cNvPr>
              <p:cNvSpPr txBox="1"/>
              <p:nvPr/>
            </p:nvSpPr>
            <p:spPr>
              <a:xfrm>
                <a:off x="5824121" y="3173774"/>
                <a:ext cx="236210" cy="123111"/>
              </a:xfrm>
              <a:prstGeom prst="rect">
                <a:avLst/>
              </a:prstGeom>
              <a:noFill/>
            </p:spPr>
            <p:txBody>
              <a:bodyPr wrap="none" lIns="0" tIns="0" rIns="72000" bIns="0" rtlCol="0" anchor="ctr">
                <a:spAutoFit/>
              </a:bodyPr>
              <a:lstStyle/>
              <a:p>
                <a:pPr algn="r"/>
                <a:r>
                  <a:rPr kumimoji="1" lang="en-US" altLang="ja-JP" sz="800" dirty="0">
                    <a:latin typeface="+mn-ea"/>
                    <a:ea typeface="+mn-ea"/>
                  </a:rPr>
                  <a:t>8.5</a:t>
                </a:r>
                <a:endParaRPr kumimoji="1" lang="ja-JP" altLang="en-US" sz="800" dirty="0">
                  <a:latin typeface="+mn-ea"/>
                  <a:ea typeface="+mn-ea"/>
                </a:endParaRPr>
              </a:p>
            </p:txBody>
          </p:sp>
          <p:sp>
            <p:nvSpPr>
              <p:cNvPr id="267" name="テキスト ボックス 266">
                <a:extLst>
                  <a:ext uri="{FF2B5EF4-FFF2-40B4-BE49-F238E27FC236}">
                    <a16:creationId xmlns:a16="http://schemas.microsoft.com/office/drawing/2014/main" id="{FF801F6B-0A83-AE46-BBDA-6AEDCB8FE4FD}"/>
                  </a:ext>
                </a:extLst>
              </p:cNvPr>
              <p:cNvSpPr txBox="1"/>
              <p:nvPr/>
            </p:nvSpPr>
            <p:spPr>
              <a:xfrm>
                <a:off x="5824121" y="3426189"/>
                <a:ext cx="236210" cy="123111"/>
              </a:xfrm>
              <a:prstGeom prst="rect">
                <a:avLst/>
              </a:prstGeom>
              <a:noFill/>
            </p:spPr>
            <p:txBody>
              <a:bodyPr wrap="none" lIns="0" tIns="0" rIns="72000" bIns="0" rtlCol="0" anchor="ctr">
                <a:spAutoFit/>
              </a:bodyPr>
              <a:lstStyle/>
              <a:p>
                <a:pPr algn="r"/>
                <a:r>
                  <a:rPr kumimoji="1" lang="en-US" altLang="ja-JP" sz="800" dirty="0">
                    <a:latin typeface="+mn-ea"/>
                    <a:ea typeface="+mn-ea"/>
                  </a:rPr>
                  <a:t>8.0</a:t>
                </a:r>
                <a:endParaRPr kumimoji="1" lang="ja-JP" altLang="en-US" sz="800" dirty="0">
                  <a:latin typeface="+mn-ea"/>
                  <a:ea typeface="+mn-ea"/>
                </a:endParaRPr>
              </a:p>
            </p:txBody>
          </p:sp>
          <p:sp>
            <p:nvSpPr>
              <p:cNvPr id="268" name="テキスト ボックス 267">
                <a:extLst>
                  <a:ext uri="{FF2B5EF4-FFF2-40B4-BE49-F238E27FC236}">
                    <a16:creationId xmlns:a16="http://schemas.microsoft.com/office/drawing/2014/main" id="{3B386741-2AD7-4B94-30D1-019194B9168D}"/>
                  </a:ext>
                </a:extLst>
              </p:cNvPr>
              <p:cNvSpPr txBox="1"/>
              <p:nvPr/>
            </p:nvSpPr>
            <p:spPr>
              <a:xfrm>
                <a:off x="5824121" y="3683366"/>
                <a:ext cx="236210" cy="123111"/>
              </a:xfrm>
              <a:prstGeom prst="rect">
                <a:avLst/>
              </a:prstGeom>
              <a:noFill/>
            </p:spPr>
            <p:txBody>
              <a:bodyPr wrap="none" lIns="0" tIns="0" rIns="72000" bIns="0" rtlCol="0" anchor="ctr">
                <a:spAutoFit/>
              </a:bodyPr>
              <a:lstStyle/>
              <a:p>
                <a:pPr algn="r"/>
                <a:r>
                  <a:rPr kumimoji="1" lang="en-US" altLang="ja-JP" sz="800" dirty="0">
                    <a:latin typeface="+mn-ea"/>
                    <a:ea typeface="+mn-ea"/>
                  </a:rPr>
                  <a:t>7.5</a:t>
                </a:r>
                <a:endParaRPr kumimoji="1" lang="ja-JP" altLang="en-US" sz="800" dirty="0">
                  <a:latin typeface="+mn-ea"/>
                  <a:ea typeface="+mn-ea"/>
                </a:endParaRPr>
              </a:p>
            </p:txBody>
          </p:sp>
          <p:sp>
            <p:nvSpPr>
              <p:cNvPr id="269" name="テキスト ボックス 268">
                <a:extLst>
                  <a:ext uri="{FF2B5EF4-FFF2-40B4-BE49-F238E27FC236}">
                    <a16:creationId xmlns:a16="http://schemas.microsoft.com/office/drawing/2014/main" id="{014C4AAD-D9D8-7E37-C441-FA624CC021DE}"/>
                  </a:ext>
                </a:extLst>
              </p:cNvPr>
              <p:cNvSpPr txBox="1"/>
              <p:nvPr/>
            </p:nvSpPr>
            <p:spPr>
              <a:xfrm>
                <a:off x="5824121" y="3938167"/>
                <a:ext cx="236210" cy="123111"/>
              </a:xfrm>
              <a:prstGeom prst="rect">
                <a:avLst/>
              </a:prstGeom>
              <a:noFill/>
            </p:spPr>
            <p:txBody>
              <a:bodyPr wrap="none" lIns="0" tIns="0" rIns="72000" bIns="0" rtlCol="0" anchor="ctr">
                <a:spAutoFit/>
              </a:bodyPr>
              <a:lstStyle/>
              <a:p>
                <a:pPr algn="r"/>
                <a:r>
                  <a:rPr kumimoji="1" lang="en-US" altLang="ja-JP" sz="800" dirty="0">
                    <a:latin typeface="+mn-ea"/>
                    <a:ea typeface="+mn-ea"/>
                  </a:rPr>
                  <a:t>7.0</a:t>
                </a:r>
                <a:endParaRPr kumimoji="1" lang="ja-JP" altLang="en-US" sz="800" dirty="0">
                  <a:latin typeface="+mn-ea"/>
                  <a:ea typeface="+mn-ea"/>
                </a:endParaRPr>
              </a:p>
            </p:txBody>
          </p:sp>
          <p:sp>
            <p:nvSpPr>
              <p:cNvPr id="270" name="テキスト ボックス 269">
                <a:extLst>
                  <a:ext uri="{FF2B5EF4-FFF2-40B4-BE49-F238E27FC236}">
                    <a16:creationId xmlns:a16="http://schemas.microsoft.com/office/drawing/2014/main" id="{22CE9F17-399C-3210-65A3-6CF6E5DBBEA5}"/>
                  </a:ext>
                </a:extLst>
              </p:cNvPr>
              <p:cNvSpPr txBox="1"/>
              <p:nvPr/>
            </p:nvSpPr>
            <p:spPr>
              <a:xfrm>
                <a:off x="5824121" y="4190581"/>
                <a:ext cx="236210" cy="123111"/>
              </a:xfrm>
              <a:prstGeom prst="rect">
                <a:avLst/>
              </a:prstGeom>
              <a:noFill/>
            </p:spPr>
            <p:txBody>
              <a:bodyPr wrap="none" lIns="0" tIns="0" rIns="72000" bIns="0" rtlCol="0" anchor="ctr">
                <a:spAutoFit/>
              </a:bodyPr>
              <a:lstStyle/>
              <a:p>
                <a:pPr algn="r"/>
                <a:r>
                  <a:rPr kumimoji="1" lang="en-US" altLang="ja-JP" sz="800" dirty="0">
                    <a:latin typeface="+mn-ea"/>
                    <a:ea typeface="+mn-ea"/>
                  </a:rPr>
                  <a:t>6.5</a:t>
                </a:r>
                <a:endParaRPr kumimoji="1" lang="ja-JP" altLang="en-US" sz="800" dirty="0">
                  <a:latin typeface="+mn-ea"/>
                  <a:ea typeface="+mn-ea"/>
                </a:endParaRPr>
              </a:p>
            </p:txBody>
          </p:sp>
          <p:sp>
            <p:nvSpPr>
              <p:cNvPr id="271" name="テキスト ボックス 270">
                <a:extLst>
                  <a:ext uri="{FF2B5EF4-FFF2-40B4-BE49-F238E27FC236}">
                    <a16:creationId xmlns:a16="http://schemas.microsoft.com/office/drawing/2014/main" id="{B00C26FD-9670-0ABD-F070-7712ABE2E774}"/>
                  </a:ext>
                </a:extLst>
              </p:cNvPr>
              <p:cNvSpPr txBox="1"/>
              <p:nvPr/>
            </p:nvSpPr>
            <p:spPr>
              <a:xfrm>
                <a:off x="5824121" y="4445381"/>
                <a:ext cx="236210" cy="123111"/>
              </a:xfrm>
              <a:prstGeom prst="rect">
                <a:avLst/>
              </a:prstGeom>
              <a:noFill/>
            </p:spPr>
            <p:txBody>
              <a:bodyPr wrap="none" lIns="0" tIns="0" rIns="72000" bIns="0" rtlCol="0" anchor="ctr">
                <a:spAutoFit/>
              </a:bodyPr>
              <a:lstStyle/>
              <a:p>
                <a:pPr algn="r"/>
                <a:r>
                  <a:rPr kumimoji="1" lang="en-US" altLang="ja-JP" sz="800" dirty="0">
                    <a:latin typeface="+mn-ea"/>
                    <a:ea typeface="+mn-ea"/>
                  </a:rPr>
                  <a:t>6.0</a:t>
                </a:r>
                <a:endParaRPr kumimoji="1" lang="ja-JP" altLang="en-US" sz="800" dirty="0">
                  <a:latin typeface="+mn-ea"/>
                  <a:ea typeface="+mn-ea"/>
                </a:endParaRPr>
              </a:p>
            </p:txBody>
          </p:sp>
        </p:grpSp>
        <p:grpSp>
          <p:nvGrpSpPr>
            <p:cNvPr id="212" name="グループ化 211">
              <a:extLst>
                <a:ext uri="{FF2B5EF4-FFF2-40B4-BE49-F238E27FC236}">
                  <a16:creationId xmlns:a16="http://schemas.microsoft.com/office/drawing/2014/main" id="{26CE1025-909B-4187-3933-3BA34FAB3FB2}"/>
                </a:ext>
              </a:extLst>
            </p:cNvPr>
            <p:cNvGrpSpPr/>
            <p:nvPr/>
          </p:nvGrpSpPr>
          <p:grpSpPr>
            <a:xfrm>
              <a:off x="7283129" y="4787315"/>
              <a:ext cx="2539381" cy="141286"/>
              <a:chOff x="6201955" y="4799546"/>
              <a:chExt cx="2539381" cy="141286"/>
            </a:xfrm>
          </p:grpSpPr>
          <p:sp>
            <p:nvSpPr>
              <p:cNvPr id="252" name="テキスト ボックス 251">
                <a:extLst>
                  <a:ext uri="{FF2B5EF4-FFF2-40B4-BE49-F238E27FC236}">
                    <a16:creationId xmlns:a16="http://schemas.microsoft.com/office/drawing/2014/main" id="{92B90478-D3F2-F1AE-08E0-6B31588FCA97}"/>
                  </a:ext>
                </a:extLst>
              </p:cNvPr>
              <p:cNvSpPr txBox="1"/>
              <p:nvPr/>
            </p:nvSpPr>
            <p:spPr>
              <a:xfrm>
                <a:off x="8613096" y="4799546"/>
                <a:ext cx="128240" cy="141286"/>
              </a:xfrm>
              <a:prstGeom prst="rect">
                <a:avLst/>
              </a:prstGeom>
              <a:noFill/>
            </p:spPr>
            <p:txBody>
              <a:bodyPr wrap="none" lIns="0" tIns="18000" rIns="0" bIns="0" rtlCol="0">
                <a:spAutoFit/>
              </a:bodyPr>
              <a:lstStyle/>
              <a:p>
                <a:pPr algn="ctr"/>
                <a:r>
                  <a:rPr lang="en-US" altLang="ja-JP" sz="800" dirty="0">
                    <a:latin typeface="+mn-ea"/>
                    <a:ea typeface="+mn-ea"/>
                  </a:rPr>
                  <a:t>3</a:t>
                </a:r>
                <a:r>
                  <a:rPr kumimoji="1" lang="en-US" altLang="ja-JP" sz="800" dirty="0">
                    <a:latin typeface="+mn-ea"/>
                    <a:ea typeface="+mn-ea"/>
                  </a:rPr>
                  <a:t>6</a:t>
                </a:r>
                <a:endParaRPr kumimoji="1" lang="ja-JP" altLang="en-US" sz="800" dirty="0">
                  <a:latin typeface="+mn-ea"/>
                  <a:ea typeface="+mn-ea"/>
                </a:endParaRPr>
              </a:p>
            </p:txBody>
          </p:sp>
          <p:sp>
            <p:nvSpPr>
              <p:cNvPr id="253" name="テキスト ボックス 252">
                <a:extLst>
                  <a:ext uri="{FF2B5EF4-FFF2-40B4-BE49-F238E27FC236}">
                    <a16:creationId xmlns:a16="http://schemas.microsoft.com/office/drawing/2014/main" id="{733435A2-13DD-77D5-B09F-403B73FAB663}"/>
                  </a:ext>
                </a:extLst>
              </p:cNvPr>
              <p:cNvSpPr txBox="1"/>
              <p:nvPr/>
            </p:nvSpPr>
            <p:spPr>
              <a:xfrm>
                <a:off x="8341627"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32</a:t>
                </a:r>
                <a:endParaRPr kumimoji="1" lang="ja-JP" altLang="en-US" sz="800" dirty="0">
                  <a:latin typeface="+mn-ea"/>
                  <a:ea typeface="+mn-ea"/>
                </a:endParaRPr>
              </a:p>
            </p:txBody>
          </p:sp>
          <p:sp>
            <p:nvSpPr>
              <p:cNvPr id="254" name="テキスト ボックス 253">
                <a:extLst>
                  <a:ext uri="{FF2B5EF4-FFF2-40B4-BE49-F238E27FC236}">
                    <a16:creationId xmlns:a16="http://schemas.microsoft.com/office/drawing/2014/main" id="{36491946-F202-A184-BF61-80060D163328}"/>
                  </a:ext>
                </a:extLst>
              </p:cNvPr>
              <p:cNvSpPr txBox="1"/>
              <p:nvPr/>
            </p:nvSpPr>
            <p:spPr>
              <a:xfrm>
                <a:off x="8070161"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28</a:t>
                </a:r>
                <a:endParaRPr kumimoji="1" lang="ja-JP" altLang="en-US" sz="800" dirty="0">
                  <a:latin typeface="+mn-ea"/>
                  <a:ea typeface="+mn-ea"/>
                </a:endParaRPr>
              </a:p>
            </p:txBody>
          </p:sp>
          <p:sp>
            <p:nvSpPr>
              <p:cNvPr id="255" name="テキスト ボックス 254">
                <a:extLst>
                  <a:ext uri="{FF2B5EF4-FFF2-40B4-BE49-F238E27FC236}">
                    <a16:creationId xmlns:a16="http://schemas.microsoft.com/office/drawing/2014/main" id="{C7EDB719-3645-BF1A-D1F7-B71E2B811A3E}"/>
                  </a:ext>
                </a:extLst>
              </p:cNvPr>
              <p:cNvSpPr txBox="1"/>
              <p:nvPr/>
            </p:nvSpPr>
            <p:spPr>
              <a:xfrm>
                <a:off x="7798692"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24</a:t>
                </a:r>
                <a:endParaRPr kumimoji="1" lang="ja-JP" altLang="en-US" sz="800" dirty="0">
                  <a:latin typeface="+mn-ea"/>
                  <a:ea typeface="+mn-ea"/>
                </a:endParaRPr>
              </a:p>
            </p:txBody>
          </p:sp>
          <p:sp>
            <p:nvSpPr>
              <p:cNvPr id="256" name="テキスト ボックス 255">
                <a:extLst>
                  <a:ext uri="{FF2B5EF4-FFF2-40B4-BE49-F238E27FC236}">
                    <a16:creationId xmlns:a16="http://schemas.microsoft.com/office/drawing/2014/main" id="{050D0771-0A2C-E0EE-2D42-FA76B8D7D9B5}"/>
                  </a:ext>
                </a:extLst>
              </p:cNvPr>
              <p:cNvSpPr txBox="1"/>
              <p:nvPr/>
            </p:nvSpPr>
            <p:spPr>
              <a:xfrm>
                <a:off x="7527227"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20</a:t>
                </a:r>
                <a:endParaRPr kumimoji="1" lang="ja-JP" altLang="en-US" sz="800" dirty="0">
                  <a:latin typeface="+mn-ea"/>
                  <a:ea typeface="+mn-ea"/>
                </a:endParaRPr>
              </a:p>
            </p:txBody>
          </p:sp>
          <p:sp>
            <p:nvSpPr>
              <p:cNvPr id="257" name="テキスト ボックス 256">
                <a:extLst>
                  <a:ext uri="{FF2B5EF4-FFF2-40B4-BE49-F238E27FC236}">
                    <a16:creationId xmlns:a16="http://schemas.microsoft.com/office/drawing/2014/main" id="{2EEE77CE-7F11-4C06-552D-42C7A81AAFC9}"/>
                  </a:ext>
                </a:extLst>
              </p:cNvPr>
              <p:cNvSpPr txBox="1"/>
              <p:nvPr/>
            </p:nvSpPr>
            <p:spPr>
              <a:xfrm>
                <a:off x="6201955" y="4799546"/>
                <a:ext cx="64120" cy="141286"/>
              </a:xfrm>
              <a:prstGeom prst="rect">
                <a:avLst/>
              </a:prstGeom>
              <a:noFill/>
            </p:spPr>
            <p:txBody>
              <a:bodyPr wrap="none" lIns="0" tIns="18000" rIns="0" bIns="0" rtlCol="0">
                <a:spAutoFit/>
              </a:bodyPr>
              <a:lstStyle/>
              <a:p>
                <a:pPr algn="ctr"/>
                <a:r>
                  <a:rPr kumimoji="1" lang="en-US" altLang="ja-JP" sz="800" dirty="0">
                    <a:latin typeface="+mn-ea"/>
                    <a:ea typeface="+mn-ea"/>
                  </a:rPr>
                  <a:t>0</a:t>
                </a:r>
                <a:endParaRPr kumimoji="1" lang="ja-JP" altLang="en-US" sz="800" dirty="0">
                  <a:latin typeface="+mn-ea"/>
                  <a:ea typeface="+mn-ea"/>
                </a:endParaRPr>
              </a:p>
            </p:txBody>
          </p:sp>
          <p:sp>
            <p:nvSpPr>
              <p:cNvPr id="258" name="テキスト ボックス 257">
                <a:extLst>
                  <a:ext uri="{FF2B5EF4-FFF2-40B4-BE49-F238E27FC236}">
                    <a16:creationId xmlns:a16="http://schemas.microsoft.com/office/drawing/2014/main" id="{E100A6D4-ACDF-7690-076F-4BF42A975F38}"/>
                  </a:ext>
                </a:extLst>
              </p:cNvPr>
              <p:cNvSpPr txBox="1"/>
              <p:nvPr/>
            </p:nvSpPr>
            <p:spPr>
              <a:xfrm>
                <a:off x="6471045" y="4799546"/>
                <a:ext cx="64120" cy="141286"/>
              </a:xfrm>
              <a:prstGeom prst="rect">
                <a:avLst/>
              </a:prstGeom>
              <a:noFill/>
            </p:spPr>
            <p:txBody>
              <a:bodyPr wrap="none" lIns="0" tIns="18000" rIns="0" bIns="0" rtlCol="0">
                <a:spAutoFit/>
              </a:bodyPr>
              <a:lstStyle/>
              <a:p>
                <a:pPr algn="ctr"/>
                <a:r>
                  <a:rPr kumimoji="1" lang="en-US" altLang="ja-JP" sz="800" dirty="0">
                    <a:latin typeface="+mn-ea"/>
                    <a:ea typeface="+mn-ea"/>
                  </a:rPr>
                  <a:t>4</a:t>
                </a:r>
                <a:endParaRPr kumimoji="1" lang="ja-JP" altLang="en-US" sz="800" dirty="0">
                  <a:latin typeface="+mn-ea"/>
                  <a:ea typeface="+mn-ea"/>
                </a:endParaRPr>
              </a:p>
            </p:txBody>
          </p:sp>
          <p:sp>
            <p:nvSpPr>
              <p:cNvPr id="259" name="テキスト ボックス 258">
                <a:extLst>
                  <a:ext uri="{FF2B5EF4-FFF2-40B4-BE49-F238E27FC236}">
                    <a16:creationId xmlns:a16="http://schemas.microsoft.com/office/drawing/2014/main" id="{A0D9FB18-B872-5B78-92C7-8E442F56AD8D}"/>
                  </a:ext>
                </a:extLst>
              </p:cNvPr>
              <p:cNvSpPr txBox="1"/>
              <p:nvPr/>
            </p:nvSpPr>
            <p:spPr>
              <a:xfrm>
                <a:off x="6744891" y="4799546"/>
                <a:ext cx="64120" cy="141286"/>
              </a:xfrm>
              <a:prstGeom prst="rect">
                <a:avLst/>
              </a:prstGeom>
              <a:noFill/>
            </p:spPr>
            <p:txBody>
              <a:bodyPr wrap="none" lIns="0" tIns="18000" rIns="0" bIns="0" rtlCol="0">
                <a:spAutoFit/>
              </a:bodyPr>
              <a:lstStyle/>
              <a:p>
                <a:pPr algn="ctr"/>
                <a:r>
                  <a:rPr kumimoji="1" lang="en-US" altLang="ja-JP" sz="800" dirty="0">
                    <a:latin typeface="+mn-ea"/>
                    <a:ea typeface="+mn-ea"/>
                  </a:rPr>
                  <a:t>8</a:t>
                </a:r>
                <a:endParaRPr kumimoji="1" lang="ja-JP" altLang="en-US" sz="800" dirty="0">
                  <a:latin typeface="+mn-ea"/>
                  <a:ea typeface="+mn-ea"/>
                </a:endParaRPr>
              </a:p>
            </p:txBody>
          </p:sp>
          <p:sp>
            <p:nvSpPr>
              <p:cNvPr id="260" name="テキスト ボックス 259">
                <a:extLst>
                  <a:ext uri="{FF2B5EF4-FFF2-40B4-BE49-F238E27FC236}">
                    <a16:creationId xmlns:a16="http://schemas.microsoft.com/office/drawing/2014/main" id="{533B0116-628E-54A1-2D89-5630E168BC1F}"/>
                  </a:ext>
                </a:extLst>
              </p:cNvPr>
              <p:cNvSpPr txBox="1"/>
              <p:nvPr/>
            </p:nvSpPr>
            <p:spPr>
              <a:xfrm>
                <a:off x="6984298"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12</a:t>
                </a:r>
                <a:endParaRPr kumimoji="1" lang="ja-JP" altLang="en-US" sz="800" dirty="0">
                  <a:latin typeface="+mn-ea"/>
                  <a:ea typeface="+mn-ea"/>
                </a:endParaRPr>
              </a:p>
            </p:txBody>
          </p:sp>
          <p:sp>
            <p:nvSpPr>
              <p:cNvPr id="261" name="テキスト ボックス 260">
                <a:extLst>
                  <a:ext uri="{FF2B5EF4-FFF2-40B4-BE49-F238E27FC236}">
                    <a16:creationId xmlns:a16="http://schemas.microsoft.com/office/drawing/2014/main" id="{D3CB4C91-3B2A-D3E2-3C52-C4B2752DDF95}"/>
                  </a:ext>
                </a:extLst>
              </p:cNvPr>
              <p:cNvSpPr txBox="1"/>
              <p:nvPr/>
            </p:nvSpPr>
            <p:spPr>
              <a:xfrm>
                <a:off x="7258144"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16</a:t>
                </a:r>
                <a:endParaRPr kumimoji="1" lang="ja-JP" altLang="en-US" sz="800" dirty="0">
                  <a:latin typeface="+mn-ea"/>
                  <a:ea typeface="+mn-ea"/>
                </a:endParaRPr>
              </a:p>
            </p:txBody>
          </p:sp>
        </p:grpSp>
        <p:grpSp>
          <p:nvGrpSpPr>
            <p:cNvPr id="213" name="グループ化 212">
              <a:extLst>
                <a:ext uri="{FF2B5EF4-FFF2-40B4-BE49-F238E27FC236}">
                  <a16:creationId xmlns:a16="http://schemas.microsoft.com/office/drawing/2014/main" id="{5F32239E-F9CF-9C8A-A1A0-91A1E8E86AA4}"/>
                </a:ext>
              </a:extLst>
            </p:cNvPr>
            <p:cNvGrpSpPr/>
            <p:nvPr/>
          </p:nvGrpSpPr>
          <p:grpSpPr>
            <a:xfrm>
              <a:off x="7140662" y="2457136"/>
              <a:ext cx="2618541" cy="2326944"/>
              <a:chOff x="1609979" y="2469367"/>
              <a:chExt cx="2618541" cy="2326944"/>
            </a:xfrm>
          </p:grpSpPr>
          <p:cxnSp>
            <p:nvCxnSpPr>
              <p:cNvPr id="230" name="直線コネクタ 229">
                <a:extLst>
                  <a:ext uri="{FF2B5EF4-FFF2-40B4-BE49-F238E27FC236}">
                    <a16:creationId xmlns:a16="http://schemas.microsoft.com/office/drawing/2014/main" id="{9C6C85CE-CC85-08D7-82BE-1F1C9DB565B5}"/>
                  </a:ext>
                </a:extLst>
              </p:cNvPr>
              <p:cNvCxnSpPr>
                <a:cxnSpLocks/>
              </p:cNvCxnSpPr>
              <p:nvPr/>
            </p:nvCxnSpPr>
            <p:spPr bwMode="auto">
              <a:xfrm>
                <a:off x="1646491" y="2470150"/>
                <a:ext cx="0" cy="2291969"/>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31" name="直線コネクタ 230">
                <a:extLst>
                  <a:ext uri="{FF2B5EF4-FFF2-40B4-BE49-F238E27FC236}">
                    <a16:creationId xmlns:a16="http://schemas.microsoft.com/office/drawing/2014/main" id="{23FCFFE6-BA49-183A-9C07-6CE532ED52DA}"/>
                  </a:ext>
                </a:extLst>
              </p:cNvPr>
              <p:cNvCxnSpPr>
                <a:cxnSpLocks/>
              </p:cNvCxnSpPr>
              <p:nvPr/>
            </p:nvCxnSpPr>
            <p:spPr bwMode="auto">
              <a:xfrm>
                <a:off x="1609979" y="4763297"/>
                <a:ext cx="261778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32" name="直線コネクタ 231">
                <a:extLst>
                  <a:ext uri="{FF2B5EF4-FFF2-40B4-BE49-F238E27FC236}">
                    <a16:creationId xmlns:a16="http://schemas.microsoft.com/office/drawing/2014/main" id="{1D8B311A-C5A9-D4DE-6341-59F86DC5BE67}"/>
                  </a:ext>
                </a:extLst>
              </p:cNvPr>
              <p:cNvCxnSpPr>
                <a:cxnSpLocks/>
              </p:cNvCxnSpPr>
              <p:nvPr/>
            </p:nvCxnSpPr>
            <p:spPr bwMode="auto">
              <a:xfrm rot="5400000">
                <a:off x="4211424"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33" name="直線コネクタ 232">
                <a:extLst>
                  <a:ext uri="{FF2B5EF4-FFF2-40B4-BE49-F238E27FC236}">
                    <a16:creationId xmlns:a16="http://schemas.microsoft.com/office/drawing/2014/main" id="{89BCD85D-3FEC-0458-3800-14D5A3921CCA}"/>
                  </a:ext>
                </a:extLst>
              </p:cNvPr>
              <p:cNvCxnSpPr>
                <a:cxnSpLocks/>
              </p:cNvCxnSpPr>
              <p:nvPr/>
            </p:nvCxnSpPr>
            <p:spPr bwMode="auto">
              <a:xfrm rot="5400000">
                <a:off x="3939955"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34" name="直線コネクタ 233">
                <a:extLst>
                  <a:ext uri="{FF2B5EF4-FFF2-40B4-BE49-F238E27FC236}">
                    <a16:creationId xmlns:a16="http://schemas.microsoft.com/office/drawing/2014/main" id="{B09853A1-C36A-BCD4-D8A5-E5F7E5707411}"/>
                  </a:ext>
                </a:extLst>
              </p:cNvPr>
              <p:cNvCxnSpPr>
                <a:cxnSpLocks/>
              </p:cNvCxnSpPr>
              <p:nvPr/>
            </p:nvCxnSpPr>
            <p:spPr bwMode="auto">
              <a:xfrm rot="5400000">
                <a:off x="3668489"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35" name="直線コネクタ 234">
                <a:extLst>
                  <a:ext uri="{FF2B5EF4-FFF2-40B4-BE49-F238E27FC236}">
                    <a16:creationId xmlns:a16="http://schemas.microsoft.com/office/drawing/2014/main" id="{EA11EC57-8160-12D0-CFDC-F117E2291709}"/>
                  </a:ext>
                </a:extLst>
              </p:cNvPr>
              <p:cNvCxnSpPr>
                <a:cxnSpLocks/>
              </p:cNvCxnSpPr>
              <p:nvPr/>
            </p:nvCxnSpPr>
            <p:spPr bwMode="auto">
              <a:xfrm rot="5400000">
                <a:off x="3397020"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36" name="直線コネクタ 235">
                <a:extLst>
                  <a:ext uri="{FF2B5EF4-FFF2-40B4-BE49-F238E27FC236}">
                    <a16:creationId xmlns:a16="http://schemas.microsoft.com/office/drawing/2014/main" id="{F9ED2346-5629-873E-01C5-217CBEFD5884}"/>
                  </a:ext>
                </a:extLst>
              </p:cNvPr>
              <p:cNvCxnSpPr>
                <a:cxnSpLocks/>
              </p:cNvCxnSpPr>
              <p:nvPr/>
            </p:nvCxnSpPr>
            <p:spPr bwMode="auto">
              <a:xfrm rot="5400000">
                <a:off x="3125555"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37" name="直線コネクタ 236">
                <a:extLst>
                  <a:ext uri="{FF2B5EF4-FFF2-40B4-BE49-F238E27FC236}">
                    <a16:creationId xmlns:a16="http://schemas.microsoft.com/office/drawing/2014/main" id="{C6983E2C-D957-2527-B819-67DA892B24CA}"/>
                  </a:ext>
                </a:extLst>
              </p:cNvPr>
              <p:cNvCxnSpPr>
                <a:cxnSpLocks/>
              </p:cNvCxnSpPr>
              <p:nvPr/>
            </p:nvCxnSpPr>
            <p:spPr bwMode="auto">
              <a:xfrm rot="5400000">
                <a:off x="1768223"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38" name="直線コネクタ 237">
                <a:extLst>
                  <a:ext uri="{FF2B5EF4-FFF2-40B4-BE49-F238E27FC236}">
                    <a16:creationId xmlns:a16="http://schemas.microsoft.com/office/drawing/2014/main" id="{55FB7061-347C-B67E-629C-98C4225AF64B}"/>
                  </a:ext>
                </a:extLst>
              </p:cNvPr>
              <p:cNvCxnSpPr>
                <a:cxnSpLocks/>
              </p:cNvCxnSpPr>
              <p:nvPr/>
            </p:nvCxnSpPr>
            <p:spPr bwMode="auto">
              <a:xfrm rot="5400000">
                <a:off x="2037313"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39" name="直線コネクタ 238">
                <a:extLst>
                  <a:ext uri="{FF2B5EF4-FFF2-40B4-BE49-F238E27FC236}">
                    <a16:creationId xmlns:a16="http://schemas.microsoft.com/office/drawing/2014/main" id="{27D157E2-38D4-EA50-3CAE-88D37A1AA3A3}"/>
                  </a:ext>
                </a:extLst>
              </p:cNvPr>
              <p:cNvCxnSpPr>
                <a:cxnSpLocks/>
              </p:cNvCxnSpPr>
              <p:nvPr/>
            </p:nvCxnSpPr>
            <p:spPr bwMode="auto">
              <a:xfrm rot="5400000">
                <a:off x="2311159"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40" name="直線コネクタ 239">
                <a:extLst>
                  <a:ext uri="{FF2B5EF4-FFF2-40B4-BE49-F238E27FC236}">
                    <a16:creationId xmlns:a16="http://schemas.microsoft.com/office/drawing/2014/main" id="{520D1111-74E4-5303-B54A-00C7916E6789}"/>
                  </a:ext>
                </a:extLst>
              </p:cNvPr>
              <p:cNvCxnSpPr>
                <a:cxnSpLocks/>
              </p:cNvCxnSpPr>
              <p:nvPr/>
            </p:nvCxnSpPr>
            <p:spPr bwMode="auto">
              <a:xfrm rot="5400000">
                <a:off x="2582626"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41" name="直線コネクタ 240">
                <a:extLst>
                  <a:ext uri="{FF2B5EF4-FFF2-40B4-BE49-F238E27FC236}">
                    <a16:creationId xmlns:a16="http://schemas.microsoft.com/office/drawing/2014/main" id="{36256B15-C33B-BC1F-D654-994A92F44CEC}"/>
                  </a:ext>
                </a:extLst>
              </p:cNvPr>
              <p:cNvCxnSpPr>
                <a:cxnSpLocks/>
              </p:cNvCxnSpPr>
              <p:nvPr/>
            </p:nvCxnSpPr>
            <p:spPr bwMode="auto">
              <a:xfrm rot="5400000">
                <a:off x="2856472"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42" name="直線コネクタ 241">
                <a:extLst>
                  <a:ext uri="{FF2B5EF4-FFF2-40B4-BE49-F238E27FC236}">
                    <a16:creationId xmlns:a16="http://schemas.microsoft.com/office/drawing/2014/main" id="{F6CDB994-ED8A-E713-6EB9-A8985BFA41DF}"/>
                  </a:ext>
                </a:extLst>
              </p:cNvPr>
              <p:cNvCxnSpPr/>
              <p:nvPr/>
            </p:nvCxnSpPr>
            <p:spPr bwMode="auto">
              <a:xfrm>
                <a:off x="1609979" y="2469367"/>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43" name="直線コネクタ 242">
                <a:extLst>
                  <a:ext uri="{FF2B5EF4-FFF2-40B4-BE49-F238E27FC236}">
                    <a16:creationId xmlns:a16="http://schemas.microsoft.com/office/drawing/2014/main" id="{622C26CD-17A3-D893-39F6-55BF94252A9B}"/>
                  </a:ext>
                </a:extLst>
              </p:cNvPr>
              <p:cNvCxnSpPr/>
              <p:nvPr/>
            </p:nvCxnSpPr>
            <p:spPr bwMode="auto">
              <a:xfrm>
                <a:off x="1609979" y="2726550"/>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44" name="直線コネクタ 243">
                <a:extLst>
                  <a:ext uri="{FF2B5EF4-FFF2-40B4-BE49-F238E27FC236}">
                    <a16:creationId xmlns:a16="http://schemas.microsoft.com/office/drawing/2014/main" id="{1132963E-7F0E-192D-EA76-4C7F5FCBF1CD}"/>
                  </a:ext>
                </a:extLst>
              </p:cNvPr>
              <p:cNvCxnSpPr/>
              <p:nvPr/>
            </p:nvCxnSpPr>
            <p:spPr bwMode="auto">
              <a:xfrm>
                <a:off x="1609979" y="297896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45" name="直線コネクタ 244">
                <a:extLst>
                  <a:ext uri="{FF2B5EF4-FFF2-40B4-BE49-F238E27FC236}">
                    <a16:creationId xmlns:a16="http://schemas.microsoft.com/office/drawing/2014/main" id="{21787997-EA1B-5424-0F0B-3F3974CDA2EB}"/>
                  </a:ext>
                </a:extLst>
              </p:cNvPr>
              <p:cNvCxnSpPr/>
              <p:nvPr/>
            </p:nvCxnSpPr>
            <p:spPr bwMode="auto">
              <a:xfrm>
                <a:off x="1609979" y="3233762"/>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46" name="直線コネクタ 245">
                <a:extLst>
                  <a:ext uri="{FF2B5EF4-FFF2-40B4-BE49-F238E27FC236}">
                    <a16:creationId xmlns:a16="http://schemas.microsoft.com/office/drawing/2014/main" id="{95E5DC86-30ED-1EA0-9A15-F9C67A6A8EA5}"/>
                  </a:ext>
                </a:extLst>
              </p:cNvPr>
              <p:cNvCxnSpPr/>
              <p:nvPr/>
            </p:nvCxnSpPr>
            <p:spPr bwMode="auto">
              <a:xfrm>
                <a:off x="1609979" y="3486177"/>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47" name="直線コネクタ 246">
                <a:extLst>
                  <a:ext uri="{FF2B5EF4-FFF2-40B4-BE49-F238E27FC236}">
                    <a16:creationId xmlns:a16="http://schemas.microsoft.com/office/drawing/2014/main" id="{F88A6DAB-E2C4-F44D-CF17-6C1FAC0427EB}"/>
                  </a:ext>
                </a:extLst>
              </p:cNvPr>
              <p:cNvCxnSpPr/>
              <p:nvPr/>
            </p:nvCxnSpPr>
            <p:spPr bwMode="auto">
              <a:xfrm>
                <a:off x="1609979" y="3743354"/>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48" name="直線コネクタ 247">
                <a:extLst>
                  <a:ext uri="{FF2B5EF4-FFF2-40B4-BE49-F238E27FC236}">
                    <a16:creationId xmlns:a16="http://schemas.microsoft.com/office/drawing/2014/main" id="{E789AD83-9974-ACD5-B568-9F7C3E4C52B5}"/>
                  </a:ext>
                </a:extLst>
              </p:cNvPr>
              <p:cNvCxnSpPr/>
              <p:nvPr/>
            </p:nvCxnSpPr>
            <p:spPr bwMode="auto">
              <a:xfrm>
                <a:off x="1609979" y="399815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49" name="直線コネクタ 248">
                <a:extLst>
                  <a:ext uri="{FF2B5EF4-FFF2-40B4-BE49-F238E27FC236}">
                    <a16:creationId xmlns:a16="http://schemas.microsoft.com/office/drawing/2014/main" id="{AD7D7DF8-3F14-8BE8-E2EC-7279ABDE288F}"/>
                  </a:ext>
                </a:extLst>
              </p:cNvPr>
              <p:cNvCxnSpPr/>
              <p:nvPr/>
            </p:nvCxnSpPr>
            <p:spPr bwMode="auto">
              <a:xfrm>
                <a:off x="1609979" y="4250569"/>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50" name="直線コネクタ 249">
                <a:extLst>
                  <a:ext uri="{FF2B5EF4-FFF2-40B4-BE49-F238E27FC236}">
                    <a16:creationId xmlns:a16="http://schemas.microsoft.com/office/drawing/2014/main" id="{A72FA7C8-7383-C0A7-1C4A-9932C2DAA211}"/>
                  </a:ext>
                </a:extLst>
              </p:cNvPr>
              <p:cNvCxnSpPr/>
              <p:nvPr/>
            </p:nvCxnSpPr>
            <p:spPr bwMode="auto">
              <a:xfrm>
                <a:off x="1609979" y="4505369"/>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51" name="直線コネクタ 250">
                <a:extLst>
                  <a:ext uri="{FF2B5EF4-FFF2-40B4-BE49-F238E27FC236}">
                    <a16:creationId xmlns:a16="http://schemas.microsoft.com/office/drawing/2014/main" id="{2C6E59CA-B768-A296-AE3C-40A1F4D8B3DA}"/>
                  </a:ext>
                </a:extLst>
              </p:cNvPr>
              <p:cNvCxnSpPr/>
              <p:nvPr/>
            </p:nvCxnSpPr>
            <p:spPr bwMode="auto">
              <a:xfrm>
                <a:off x="1646491" y="3997650"/>
                <a:ext cx="2545589" cy="0"/>
              </a:xfrm>
              <a:prstGeom prst="line">
                <a:avLst/>
              </a:prstGeom>
              <a:solidFill>
                <a:schemeClr val="accent1"/>
              </a:solidFill>
              <a:ln w="12700" cap="flat" cmpd="sng" algn="ctr">
                <a:solidFill>
                  <a:schemeClr val="tx1"/>
                </a:solidFill>
                <a:prstDash val="sysDash"/>
                <a:round/>
                <a:headEnd type="none" w="med" len="med"/>
                <a:tailEnd type="none" w="med" len="med"/>
              </a:ln>
              <a:effectLst/>
            </p:spPr>
          </p:cxnSp>
        </p:grpSp>
        <p:sp>
          <p:nvSpPr>
            <p:cNvPr id="215" name="フリーフォーム: 図形 214">
              <a:extLst>
                <a:ext uri="{FF2B5EF4-FFF2-40B4-BE49-F238E27FC236}">
                  <a16:creationId xmlns:a16="http://schemas.microsoft.com/office/drawing/2014/main" id="{5BC8F19A-25F4-42AA-6845-23DCA12322B5}"/>
                </a:ext>
              </a:extLst>
            </p:cNvPr>
            <p:cNvSpPr/>
            <p:nvPr/>
          </p:nvSpPr>
          <p:spPr bwMode="auto">
            <a:xfrm>
              <a:off x="7316962" y="2780703"/>
              <a:ext cx="2439998" cy="1564109"/>
            </a:xfrm>
            <a:custGeom>
              <a:avLst/>
              <a:gdLst>
                <a:gd name="connsiteX0" fmla="*/ 0 w 2454286"/>
                <a:gd name="connsiteY0" fmla="*/ 0 h 1256927"/>
                <a:gd name="connsiteX1" fmla="*/ 274023 w 2454286"/>
                <a:gd name="connsiteY1" fmla="*/ 631442 h 1256927"/>
                <a:gd name="connsiteX2" fmla="*/ 548045 w 2454286"/>
                <a:gd name="connsiteY2" fmla="*/ 804195 h 1256927"/>
                <a:gd name="connsiteX3" fmla="*/ 819088 w 2454286"/>
                <a:gd name="connsiteY3" fmla="*/ 738668 h 1256927"/>
                <a:gd name="connsiteX4" fmla="*/ 1635198 w 2454286"/>
                <a:gd name="connsiteY4" fmla="*/ 985884 h 1256927"/>
                <a:gd name="connsiteX5" fmla="*/ 2454286 w 2454286"/>
                <a:gd name="connsiteY5" fmla="*/ 1256927 h 1256927"/>
                <a:gd name="connsiteX0" fmla="*/ 0 w 2444761"/>
                <a:gd name="connsiteY0" fmla="*/ 0 h 1252165"/>
                <a:gd name="connsiteX1" fmla="*/ 274023 w 2444761"/>
                <a:gd name="connsiteY1" fmla="*/ 631442 h 1252165"/>
                <a:gd name="connsiteX2" fmla="*/ 548045 w 2444761"/>
                <a:gd name="connsiteY2" fmla="*/ 804195 h 1252165"/>
                <a:gd name="connsiteX3" fmla="*/ 819088 w 2444761"/>
                <a:gd name="connsiteY3" fmla="*/ 738668 h 1252165"/>
                <a:gd name="connsiteX4" fmla="*/ 1635198 w 2444761"/>
                <a:gd name="connsiteY4" fmla="*/ 985884 h 1252165"/>
                <a:gd name="connsiteX5" fmla="*/ 2444761 w 2444761"/>
                <a:gd name="connsiteY5" fmla="*/ 1252165 h 1252165"/>
                <a:gd name="connsiteX0" fmla="*/ 0 w 2439998"/>
                <a:gd name="connsiteY0" fmla="*/ 0 h 1699840"/>
                <a:gd name="connsiteX1" fmla="*/ 269260 w 2439998"/>
                <a:gd name="connsiteY1" fmla="*/ 1079117 h 1699840"/>
                <a:gd name="connsiteX2" fmla="*/ 543282 w 2439998"/>
                <a:gd name="connsiteY2" fmla="*/ 1251870 h 1699840"/>
                <a:gd name="connsiteX3" fmla="*/ 814325 w 2439998"/>
                <a:gd name="connsiteY3" fmla="*/ 1186343 h 1699840"/>
                <a:gd name="connsiteX4" fmla="*/ 1630435 w 2439998"/>
                <a:gd name="connsiteY4" fmla="*/ 1433559 h 1699840"/>
                <a:gd name="connsiteX5" fmla="*/ 2439998 w 2439998"/>
                <a:gd name="connsiteY5" fmla="*/ 1699840 h 1699840"/>
                <a:gd name="connsiteX0" fmla="*/ 0 w 2439998"/>
                <a:gd name="connsiteY0" fmla="*/ 0 h 1699840"/>
                <a:gd name="connsiteX1" fmla="*/ 266879 w 2439998"/>
                <a:gd name="connsiteY1" fmla="*/ 848135 h 1699840"/>
                <a:gd name="connsiteX2" fmla="*/ 543282 w 2439998"/>
                <a:gd name="connsiteY2" fmla="*/ 1251870 h 1699840"/>
                <a:gd name="connsiteX3" fmla="*/ 814325 w 2439998"/>
                <a:gd name="connsiteY3" fmla="*/ 1186343 h 1699840"/>
                <a:gd name="connsiteX4" fmla="*/ 1630435 w 2439998"/>
                <a:gd name="connsiteY4" fmla="*/ 1433559 h 1699840"/>
                <a:gd name="connsiteX5" fmla="*/ 2439998 w 2439998"/>
                <a:gd name="connsiteY5" fmla="*/ 1699840 h 1699840"/>
                <a:gd name="connsiteX0" fmla="*/ 0 w 2439998"/>
                <a:gd name="connsiteY0" fmla="*/ 0 h 1699840"/>
                <a:gd name="connsiteX1" fmla="*/ 271642 w 2439998"/>
                <a:gd name="connsiteY1" fmla="*/ 855279 h 1699840"/>
                <a:gd name="connsiteX2" fmla="*/ 543282 w 2439998"/>
                <a:gd name="connsiteY2" fmla="*/ 1251870 h 1699840"/>
                <a:gd name="connsiteX3" fmla="*/ 814325 w 2439998"/>
                <a:gd name="connsiteY3" fmla="*/ 1186343 h 1699840"/>
                <a:gd name="connsiteX4" fmla="*/ 1630435 w 2439998"/>
                <a:gd name="connsiteY4" fmla="*/ 1433559 h 1699840"/>
                <a:gd name="connsiteX5" fmla="*/ 2439998 w 2439998"/>
                <a:gd name="connsiteY5" fmla="*/ 1699840 h 1699840"/>
                <a:gd name="connsiteX0" fmla="*/ 0 w 2439998"/>
                <a:gd name="connsiteY0" fmla="*/ 0 h 1699840"/>
                <a:gd name="connsiteX1" fmla="*/ 264499 w 2439998"/>
                <a:gd name="connsiteY1" fmla="*/ 852898 h 1699840"/>
                <a:gd name="connsiteX2" fmla="*/ 543282 w 2439998"/>
                <a:gd name="connsiteY2" fmla="*/ 1251870 h 1699840"/>
                <a:gd name="connsiteX3" fmla="*/ 814325 w 2439998"/>
                <a:gd name="connsiteY3" fmla="*/ 1186343 h 1699840"/>
                <a:gd name="connsiteX4" fmla="*/ 1630435 w 2439998"/>
                <a:gd name="connsiteY4" fmla="*/ 1433559 h 1699840"/>
                <a:gd name="connsiteX5" fmla="*/ 2439998 w 2439998"/>
                <a:gd name="connsiteY5" fmla="*/ 1699840 h 1699840"/>
                <a:gd name="connsiteX0" fmla="*/ 0 w 2439998"/>
                <a:gd name="connsiteY0" fmla="*/ 0 h 1699840"/>
                <a:gd name="connsiteX1" fmla="*/ 271643 w 2439998"/>
                <a:gd name="connsiteY1" fmla="*/ 850516 h 1699840"/>
                <a:gd name="connsiteX2" fmla="*/ 543282 w 2439998"/>
                <a:gd name="connsiteY2" fmla="*/ 1251870 h 1699840"/>
                <a:gd name="connsiteX3" fmla="*/ 814325 w 2439998"/>
                <a:gd name="connsiteY3" fmla="*/ 1186343 h 1699840"/>
                <a:gd name="connsiteX4" fmla="*/ 1630435 w 2439998"/>
                <a:gd name="connsiteY4" fmla="*/ 1433559 h 1699840"/>
                <a:gd name="connsiteX5" fmla="*/ 2439998 w 2439998"/>
                <a:gd name="connsiteY5" fmla="*/ 1699840 h 1699840"/>
                <a:gd name="connsiteX0" fmla="*/ 0 w 2439998"/>
                <a:gd name="connsiteY0" fmla="*/ 0 h 1699840"/>
                <a:gd name="connsiteX1" fmla="*/ 271643 w 2439998"/>
                <a:gd name="connsiteY1" fmla="*/ 850516 h 1699840"/>
                <a:gd name="connsiteX2" fmla="*/ 538520 w 2439998"/>
                <a:gd name="connsiteY2" fmla="*/ 1047083 h 1699840"/>
                <a:gd name="connsiteX3" fmla="*/ 814325 w 2439998"/>
                <a:gd name="connsiteY3" fmla="*/ 1186343 h 1699840"/>
                <a:gd name="connsiteX4" fmla="*/ 1630435 w 2439998"/>
                <a:gd name="connsiteY4" fmla="*/ 1433559 h 1699840"/>
                <a:gd name="connsiteX5" fmla="*/ 2439998 w 2439998"/>
                <a:gd name="connsiteY5" fmla="*/ 1699840 h 1699840"/>
                <a:gd name="connsiteX0" fmla="*/ 0 w 2439998"/>
                <a:gd name="connsiteY0" fmla="*/ 0 h 1699840"/>
                <a:gd name="connsiteX1" fmla="*/ 271643 w 2439998"/>
                <a:gd name="connsiteY1" fmla="*/ 850516 h 1699840"/>
                <a:gd name="connsiteX2" fmla="*/ 538520 w 2439998"/>
                <a:gd name="connsiteY2" fmla="*/ 1047083 h 1699840"/>
                <a:gd name="connsiteX3" fmla="*/ 804800 w 2439998"/>
                <a:gd name="connsiteY3" fmla="*/ 991080 h 1699840"/>
                <a:gd name="connsiteX4" fmla="*/ 1630435 w 2439998"/>
                <a:gd name="connsiteY4" fmla="*/ 1433559 h 1699840"/>
                <a:gd name="connsiteX5" fmla="*/ 2439998 w 2439998"/>
                <a:gd name="connsiteY5" fmla="*/ 1699840 h 1699840"/>
                <a:gd name="connsiteX0" fmla="*/ 0 w 2439998"/>
                <a:gd name="connsiteY0" fmla="*/ 0 h 1699840"/>
                <a:gd name="connsiteX1" fmla="*/ 271643 w 2439998"/>
                <a:gd name="connsiteY1" fmla="*/ 850516 h 1699840"/>
                <a:gd name="connsiteX2" fmla="*/ 538520 w 2439998"/>
                <a:gd name="connsiteY2" fmla="*/ 1047083 h 1699840"/>
                <a:gd name="connsiteX3" fmla="*/ 809562 w 2439998"/>
                <a:gd name="connsiteY3" fmla="*/ 988698 h 1699840"/>
                <a:gd name="connsiteX4" fmla="*/ 1630435 w 2439998"/>
                <a:gd name="connsiteY4" fmla="*/ 1433559 h 1699840"/>
                <a:gd name="connsiteX5" fmla="*/ 2439998 w 2439998"/>
                <a:gd name="connsiteY5" fmla="*/ 1699840 h 1699840"/>
                <a:gd name="connsiteX0" fmla="*/ 0 w 2439998"/>
                <a:gd name="connsiteY0" fmla="*/ 0 h 1699840"/>
                <a:gd name="connsiteX1" fmla="*/ 271643 w 2439998"/>
                <a:gd name="connsiteY1" fmla="*/ 850516 h 1699840"/>
                <a:gd name="connsiteX2" fmla="*/ 538520 w 2439998"/>
                <a:gd name="connsiteY2" fmla="*/ 1047083 h 1699840"/>
                <a:gd name="connsiteX3" fmla="*/ 807181 w 2439998"/>
                <a:gd name="connsiteY3" fmla="*/ 991079 h 1699840"/>
                <a:gd name="connsiteX4" fmla="*/ 1630435 w 2439998"/>
                <a:gd name="connsiteY4" fmla="*/ 1433559 h 1699840"/>
                <a:gd name="connsiteX5" fmla="*/ 2439998 w 2439998"/>
                <a:gd name="connsiteY5" fmla="*/ 1699840 h 1699840"/>
                <a:gd name="connsiteX0" fmla="*/ 0 w 2439998"/>
                <a:gd name="connsiteY0" fmla="*/ 0 h 1699840"/>
                <a:gd name="connsiteX1" fmla="*/ 271643 w 2439998"/>
                <a:gd name="connsiteY1" fmla="*/ 850516 h 1699840"/>
                <a:gd name="connsiteX2" fmla="*/ 538520 w 2439998"/>
                <a:gd name="connsiteY2" fmla="*/ 1054226 h 1699840"/>
                <a:gd name="connsiteX3" fmla="*/ 807181 w 2439998"/>
                <a:gd name="connsiteY3" fmla="*/ 991079 h 1699840"/>
                <a:gd name="connsiteX4" fmla="*/ 1630435 w 2439998"/>
                <a:gd name="connsiteY4" fmla="*/ 1433559 h 1699840"/>
                <a:gd name="connsiteX5" fmla="*/ 2439998 w 2439998"/>
                <a:gd name="connsiteY5" fmla="*/ 1699840 h 1699840"/>
                <a:gd name="connsiteX0" fmla="*/ 0 w 2439998"/>
                <a:gd name="connsiteY0" fmla="*/ 0 h 1699840"/>
                <a:gd name="connsiteX1" fmla="*/ 271643 w 2439998"/>
                <a:gd name="connsiteY1" fmla="*/ 850516 h 1699840"/>
                <a:gd name="connsiteX2" fmla="*/ 538520 w 2439998"/>
                <a:gd name="connsiteY2" fmla="*/ 1049463 h 1699840"/>
                <a:gd name="connsiteX3" fmla="*/ 807181 w 2439998"/>
                <a:gd name="connsiteY3" fmla="*/ 991079 h 1699840"/>
                <a:gd name="connsiteX4" fmla="*/ 1630435 w 2439998"/>
                <a:gd name="connsiteY4" fmla="*/ 1433559 h 1699840"/>
                <a:gd name="connsiteX5" fmla="*/ 2439998 w 2439998"/>
                <a:gd name="connsiteY5" fmla="*/ 1699840 h 1699840"/>
                <a:gd name="connsiteX0" fmla="*/ 0 w 2439998"/>
                <a:gd name="connsiteY0" fmla="*/ 0 h 1699840"/>
                <a:gd name="connsiteX1" fmla="*/ 271643 w 2439998"/>
                <a:gd name="connsiteY1" fmla="*/ 850516 h 1699840"/>
                <a:gd name="connsiteX2" fmla="*/ 538520 w 2439998"/>
                <a:gd name="connsiteY2" fmla="*/ 1049463 h 1699840"/>
                <a:gd name="connsiteX3" fmla="*/ 807181 w 2439998"/>
                <a:gd name="connsiteY3" fmla="*/ 991079 h 1699840"/>
                <a:gd name="connsiteX4" fmla="*/ 1628054 w 2439998"/>
                <a:gd name="connsiteY4" fmla="*/ 1440703 h 1699840"/>
                <a:gd name="connsiteX5" fmla="*/ 2439998 w 2439998"/>
                <a:gd name="connsiteY5" fmla="*/ 1699840 h 1699840"/>
                <a:gd name="connsiteX0" fmla="*/ 0 w 2439998"/>
                <a:gd name="connsiteY0" fmla="*/ 0 h 1564109"/>
                <a:gd name="connsiteX1" fmla="*/ 271643 w 2439998"/>
                <a:gd name="connsiteY1" fmla="*/ 850516 h 1564109"/>
                <a:gd name="connsiteX2" fmla="*/ 538520 w 2439998"/>
                <a:gd name="connsiteY2" fmla="*/ 1049463 h 1564109"/>
                <a:gd name="connsiteX3" fmla="*/ 807181 w 2439998"/>
                <a:gd name="connsiteY3" fmla="*/ 991079 h 1564109"/>
                <a:gd name="connsiteX4" fmla="*/ 1628054 w 2439998"/>
                <a:gd name="connsiteY4" fmla="*/ 1440703 h 1564109"/>
                <a:gd name="connsiteX5" fmla="*/ 2439998 w 2439998"/>
                <a:gd name="connsiteY5" fmla="*/ 1564109 h 1564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39998" h="1564109">
                  <a:moveTo>
                    <a:pt x="0" y="0"/>
                  </a:moveTo>
                  <a:lnTo>
                    <a:pt x="271643" y="850516"/>
                  </a:lnTo>
                  <a:lnTo>
                    <a:pt x="538520" y="1049463"/>
                  </a:lnTo>
                  <a:lnTo>
                    <a:pt x="807181" y="991079"/>
                  </a:lnTo>
                  <a:lnTo>
                    <a:pt x="1628054" y="1440703"/>
                  </a:lnTo>
                  <a:lnTo>
                    <a:pt x="2439998" y="1564109"/>
                  </a:lnTo>
                </a:path>
              </a:pathLst>
            </a:custGeom>
            <a:noFill/>
            <a:ln w="25400" cap="flat" cmpd="sng" algn="ctr">
              <a:solidFill>
                <a:srgbClr val="BC136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grpSp>
          <p:nvGrpSpPr>
            <p:cNvPr id="278" name="グループ化 277">
              <a:extLst>
                <a:ext uri="{FF2B5EF4-FFF2-40B4-BE49-F238E27FC236}">
                  <a16:creationId xmlns:a16="http://schemas.microsoft.com/office/drawing/2014/main" id="{CCFC9EC1-C6C7-2C69-D261-1AF798A3ABC7}"/>
                </a:ext>
              </a:extLst>
            </p:cNvPr>
            <p:cNvGrpSpPr/>
            <p:nvPr/>
          </p:nvGrpSpPr>
          <p:grpSpPr>
            <a:xfrm>
              <a:off x="7282890" y="2750613"/>
              <a:ext cx="2508025" cy="1624194"/>
              <a:chOff x="7558315" y="2750613"/>
              <a:chExt cx="2508025" cy="1624194"/>
            </a:xfrm>
          </p:grpSpPr>
          <p:sp>
            <p:nvSpPr>
              <p:cNvPr id="224" name="楕円 223">
                <a:extLst>
                  <a:ext uri="{FF2B5EF4-FFF2-40B4-BE49-F238E27FC236}">
                    <a16:creationId xmlns:a16="http://schemas.microsoft.com/office/drawing/2014/main" id="{3D2B94D3-CA3F-B5E9-4623-504A8A705F99}"/>
                  </a:ext>
                </a:extLst>
              </p:cNvPr>
              <p:cNvSpPr/>
              <p:nvPr/>
            </p:nvSpPr>
            <p:spPr bwMode="auto">
              <a:xfrm>
                <a:off x="8372426" y="3741962"/>
                <a:ext cx="64933" cy="64933"/>
              </a:xfrm>
              <a:prstGeom prst="ellipse">
                <a:avLst/>
              </a:prstGeom>
              <a:solidFill>
                <a:srgbClr val="BC136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225" name="楕円 224">
                <a:extLst>
                  <a:ext uri="{FF2B5EF4-FFF2-40B4-BE49-F238E27FC236}">
                    <a16:creationId xmlns:a16="http://schemas.microsoft.com/office/drawing/2014/main" id="{197B7106-F4A6-0396-193C-4EE257C3E4C3}"/>
                  </a:ext>
                </a:extLst>
              </p:cNvPr>
              <p:cNvSpPr/>
              <p:nvPr/>
            </p:nvSpPr>
            <p:spPr bwMode="auto">
              <a:xfrm>
                <a:off x="7558315" y="2750613"/>
                <a:ext cx="64933" cy="64933"/>
              </a:xfrm>
              <a:prstGeom prst="ellipse">
                <a:avLst/>
              </a:prstGeom>
              <a:solidFill>
                <a:srgbClr val="BC136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226" name="楕円 225">
                <a:extLst>
                  <a:ext uri="{FF2B5EF4-FFF2-40B4-BE49-F238E27FC236}">
                    <a16:creationId xmlns:a16="http://schemas.microsoft.com/office/drawing/2014/main" id="{63984107-B8F5-72A7-0D13-F3271D6C6FB2}"/>
                  </a:ext>
                </a:extLst>
              </p:cNvPr>
              <p:cNvSpPr/>
              <p:nvPr/>
            </p:nvSpPr>
            <p:spPr bwMode="auto">
              <a:xfrm>
                <a:off x="7832406" y="3599111"/>
                <a:ext cx="64933" cy="64933"/>
              </a:xfrm>
              <a:prstGeom prst="ellipse">
                <a:avLst/>
              </a:prstGeom>
              <a:solidFill>
                <a:srgbClr val="BC136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227" name="楕円 226">
                <a:extLst>
                  <a:ext uri="{FF2B5EF4-FFF2-40B4-BE49-F238E27FC236}">
                    <a16:creationId xmlns:a16="http://schemas.microsoft.com/office/drawing/2014/main" id="{10C0DB7E-30F4-FFBE-4790-5158AA455152}"/>
                  </a:ext>
                </a:extLst>
              </p:cNvPr>
              <p:cNvSpPr/>
              <p:nvPr/>
            </p:nvSpPr>
            <p:spPr bwMode="auto">
              <a:xfrm>
                <a:off x="8100677" y="3794987"/>
                <a:ext cx="64933" cy="64933"/>
              </a:xfrm>
              <a:prstGeom prst="ellipse">
                <a:avLst/>
              </a:prstGeom>
              <a:solidFill>
                <a:srgbClr val="BC136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228" name="楕円 227">
                <a:extLst>
                  <a:ext uri="{FF2B5EF4-FFF2-40B4-BE49-F238E27FC236}">
                    <a16:creationId xmlns:a16="http://schemas.microsoft.com/office/drawing/2014/main" id="{71A3FDFC-0F3C-B75A-6E94-4DCFC3344710}"/>
                  </a:ext>
                </a:extLst>
              </p:cNvPr>
              <p:cNvSpPr/>
              <p:nvPr/>
            </p:nvSpPr>
            <p:spPr bwMode="auto">
              <a:xfrm>
                <a:off x="9186946" y="4192638"/>
                <a:ext cx="64933" cy="64933"/>
              </a:xfrm>
              <a:prstGeom prst="ellipse">
                <a:avLst/>
              </a:prstGeom>
              <a:solidFill>
                <a:srgbClr val="BC136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229" name="楕円 228">
                <a:extLst>
                  <a:ext uri="{FF2B5EF4-FFF2-40B4-BE49-F238E27FC236}">
                    <a16:creationId xmlns:a16="http://schemas.microsoft.com/office/drawing/2014/main" id="{304CC991-FAFF-40AF-218B-6E576725A53A}"/>
                  </a:ext>
                </a:extLst>
              </p:cNvPr>
              <p:cNvSpPr/>
              <p:nvPr/>
            </p:nvSpPr>
            <p:spPr bwMode="auto">
              <a:xfrm>
                <a:off x="10001407" y="4309874"/>
                <a:ext cx="64933" cy="64933"/>
              </a:xfrm>
              <a:prstGeom prst="ellipse">
                <a:avLst/>
              </a:prstGeom>
              <a:solidFill>
                <a:srgbClr val="BC136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grpSp>
        <p:grpSp>
          <p:nvGrpSpPr>
            <p:cNvPr id="279" name="グループ化 278">
              <a:extLst>
                <a:ext uri="{FF2B5EF4-FFF2-40B4-BE49-F238E27FC236}">
                  <a16:creationId xmlns:a16="http://schemas.microsoft.com/office/drawing/2014/main" id="{56208FC3-471B-4019-FF47-8A2B29093CEB}"/>
                </a:ext>
              </a:extLst>
            </p:cNvPr>
            <p:cNvGrpSpPr/>
            <p:nvPr/>
          </p:nvGrpSpPr>
          <p:grpSpPr>
            <a:xfrm>
              <a:off x="7314162" y="2654056"/>
              <a:ext cx="2442474" cy="1877463"/>
              <a:chOff x="7589587" y="2654056"/>
              <a:chExt cx="2442474" cy="1877463"/>
            </a:xfrm>
          </p:grpSpPr>
          <p:cxnSp>
            <p:nvCxnSpPr>
              <p:cNvPr id="218" name="直線コネクタ 217">
                <a:extLst>
                  <a:ext uri="{FF2B5EF4-FFF2-40B4-BE49-F238E27FC236}">
                    <a16:creationId xmlns:a16="http://schemas.microsoft.com/office/drawing/2014/main" id="{D11E422E-2D0D-3B2A-3563-7E9B56676B23}"/>
                  </a:ext>
                </a:extLst>
              </p:cNvPr>
              <p:cNvCxnSpPr>
                <a:cxnSpLocks/>
              </p:cNvCxnSpPr>
              <p:nvPr/>
            </p:nvCxnSpPr>
            <p:spPr bwMode="auto">
              <a:xfrm>
                <a:off x="7589587" y="2654056"/>
                <a:ext cx="0" cy="252690"/>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19" name="直線コネクタ 218">
                <a:extLst>
                  <a:ext uri="{FF2B5EF4-FFF2-40B4-BE49-F238E27FC236}">
                    <a16:creationId xmlns:a16="http://schemas.microsoft.com/office/drawing/2014/main" id="{5AE8BAB5-6567-7797-416D-A39327F8B111}"/>
                  </a:ext>
                </a:extLst>
              </p:cNvPr>
              <p:cNvCxnSpPr/>
              <p:nvPr/>
            </p:nvCxnSpPr>
            <p:spPr bwMode="auto">
              <a:xfrm>
                <a:off x="7862064" y="3479208"/>
                <a:ext cx="0" cy="306000"/>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20" name="直線コネクタ 219">
                <a:extLst>
                  <a:ext uri="{FF2B5EF4-FFF2-40B4-BE49-F238E27FC236}">
                    <a16:creationId xmlns:a16="http://schemas.microsoft.com/office/drawing/2014/main" id="{76B58596-CDA2-213E-4812-99C13DC0DBA8}"/>
                  </a:ext>
                </a:extLst>
              </p:cNvPr>
              <p:cNvCxnSpPr/>
              <p:nvPr/>
            </p:nvCxnSpPr>
            <p:spPr bwMode="auto">
              <a:xfrm>
                <a:off x="8132274" y="3694266"/>
                <a:ext cx="0" cy="270000"/>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21" name="直線コネクタ 220">
                <a:extLst>
                  <a:ext uri="{FF2B5EF4-FFF2-40B4-BE49-F238E27FC236}">
                    <a16:creationId xmlns:a16="http://schemas.microsoft.com/office/drawing/2014/main" id="{4B8E34F5-BDC1-54AD-151E-B3A5D1B82381}"/>
                  </a:ext>
                </a:extLst>
              </p:cNvPr>
              <p:cNvCxnSpPr/>
              <p:nvPr/>
            </p:nvCxnSpPr>
            <p:spPr bwMode="auto">
              <a:xfrm>
                <a:off x="8402660" y="3620546"/>
                <a:ext cx="0" cy="302400"/>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22" name="直線コネクタ 221">
                <a:extLst>
                  <a:ext uri="{FF2B5EF4-FFF2-40B4-BE49-F238E27FC236}">
                    <a16:creationId xmlns:a16="http://schemas.microsoft.com/office/drawing/2014/main" id="{14464EBD-85DB-7DB7-820E-006CCCB0C34F}"/>
                  </a:ext>
                </a:extLst>
              </p:cNvPr>
              <p:cNvCxnSpPr>
                <a:cxnSpLocks/>
              </p:cNvCxnSpPr>
              <p:nvPr/>
            </p:nvCxnSpPr>
            <p:spPr bwMode="auto">
              <a:xfrm>
                <a:off x="9218541" y="4033838"/>
                <a:ext cx="0" cy="375972"/>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23" name="直線コネクタ 222">
                <a:extLst>
                  <a:ext uri="{FF2B5EF4-FFF2-40B4-BE49-F238E27FC236}">
                    <a16:creationId xmlns:a16="http://schemas.microsoft.com/office/drawing/2014/main" id="{9358C349-4C6E-75D2-1EE3-6EFB3A5FEAD8}"/>
                  </a:ext>
                </a:extLst>
              </p:cNvPr>
              <p:cNvCxnSpPr>
                <a:cxnSpLocks/>
              </p:cNvCxnSpPr>
              <p:nvPr/>
            </p:nvCxnSpPr>
            <p:spPr bwMode="auto">
              <a:xfrm>
                <a:off x="10032061" y="4160322"/>
                <a:ext cx="0" cy="371197"/>
              </a:xfrm>
              <a:prstGeom prst="line">
                <a:avLst/>
              </a:prstGeom>
              <a:solidFill>
                <a:schemeClr val="accent1"/>
              </a:solidFill>
              <a:ln w="12700" cap="flat" cmpd="sng" algn="ctr">
                <a:solidFill>
                  <a:srgbClr val="BC136B"/>
                </a:solidFill>
                <a:prstDash val="solid"/>
                <a:round/>
                <a:headEnd type="none" w="med" len="med"/>
                <a:tailEnd type="none" w="med" len="med"/>
              </a:ln>
              <a:effectLst/>
            </p:spPr>
          </p:cxnSp>
        </p:grpSp>
      </p:grpSp>
      <p:sp>
        <p:nvSpPr>
          <p:cNvPr id="17" name="正方形/長方形 16">
            <a:extLst>
              <a:ext uri="{FF2B5EF4-FFF2-40B4-BE49-F238E27FC236}">
                <a16:creationId xmlns:a16="http://schemas.microsoft.com/office/drawing/2014/main" id="{0F51E54E-5D5F-756E-3F65-2F697CD10D9B}"/>
              </a:ext>
            </a:extLst>
          </p:cNvPr>
          <p:cNvSpPr/>
          <p:nvPr/>
        </p:nvSpPr>
        <p:spPr>
          <a:xfrm>
            <a:off x="6538628" y="2206800"/>
            <a:ext cx="1055097" cy="2616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r>
              <a:rPr kumimoji="1" lang="en-US" altLang="ja-JP" sz="1100" dirty="0">
                <a:solidFill>
                  <a:schemeClr val="tx1"/>
                </a:solidFill>
                <a:latin typeface="+mn-ea"/>
              </a:rPr>
              <a:t>HbA1c</a:t>
            </a:r>
            <a:r>
              <a:rPr kumimoji="1" lang="ja-JP" altLang="en-US" sz="1100" dirty="0">
                <a:solidFill>
                  <a:schemeClr val="tx1"/>
                </a:solidFill>
                <a:latin typeface="+mn-ea"/>
              </a:rPr>
              <a:t>（％）</a:t>
            </a:r>
            <a:endParaRPr kumimoji="1" lang="en-US" altLang="ja-JP" sz="1100" baseline="30000" dirty="0">
              <a:solidFill>
                <a:schemeClr val="tx1"/>
              </a:solidFill>
              <a:latin typeface="+mn-ea"/>
            </a:endParaRPr>
          </a:p>
        </p:txBody>
      </p:sp>
      <p:sp>
        <p:nvSpPr>
          <p:cNvPr id="18" name="正方形/長方形 17">
            <a:extLst>
              <a:ext uri="{FF2B5EF4-FFF2-40B4-BE49-F238E27FC236}">
                <a16:creationId xmlns:a16="http://schemas.microsoft.com/office/drawing/2014/main" id="{FF2E59DA-7FDC-7200-FEEB-88B720FF20D8}"/>
              </a:ext>
            </a:extLst>
          </p:cNvPr>
          <p:cNvSpPr/>
          <p:nvPr/>
        </p:nvSpPr>
        <p:spPr>
          <a:xfrm>
            <a:off x="3926005" y="2206800"/>
            <a:ext cx="607859" cy="2616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pPr algn="ctr"/>
            <a:r>
              <a:rPr kumimoji="1" lang="ja-JP" altLang="en-US" sz="1100" dirty="0">
                <a:solidFill>
                  <a:schemeClr val="tx1"/>
                </a:solidFill>
                <a:latin typeface="+mn-ea"/>
              </a:rPr>
              <a:t>全患者</a:t>
            </a:r>
            <a:endParaRPr kumimoji="1" lang="en-US" altLang="ja-JP" sz="1100" baseline="30000" dirty="0">
              <a:solidFill>
                <a:schemeClr val="tx1"/>
              </a:solidFill>
              <a:latin typeface="+mn-ea"/>
            </a:endParaRPr>
          </a:p>
        </p:txBody>
      </p:sp>
      <p:sp>
        <p:nvSpPr>
          <p:cNvPr id="37" name="テキスト ボックス 36">
            <a:extLst>
              <a:ext uri="{FF2B5EF4-FFF2-40B4-BE49-F238E27FC236}">
                <a16:creationId xmlns:a16="http://schemas.microsoft.com/office/drawing/2014/main" id="{8401B3FE-4A21-2E85-A4BD-4924B8766B0A}"/>
              </a:ext>
            </a:extLst>
          </p:cNvPr>
          <p:cNvSpPr txBox="1"/>
          <p:nvPr/>
        </p:nvSpPr>
        <p:spPr>
          <a:xfrm>
            <a:off x="6528484" y="3214988"/>
            <a:ext cx="393634" cy="961417"/>
          </a:xfrm>
          <a:prstGeom prst="rect">
            <a:avLst/>
          </a:prstGeom>
          <a:noFill/>
        </p:spPr>
        <p:txBody>
          <a:bodyPr vert="wordArtVertRtl" wrap="none">
            <a:spAutoFit/>
          </a:bodyPr>
          <a:lstStyle/>
          <a:p>
            <a:pPr algn="ctr"/>
            <a:r>
              <a:rPr lang="ja-JP" altLang="en-US" sz="1100" b="0" i="0" spc="-500" dirty="0">
                <a:solidFill>
                  <a:srgbClr val="1B1B1B"/>
                </a:solidFill>
                <a:effectLst/>
                <a:latin typeface="+mn-ea"/>
                <a:ea typeface="+mn-ea"/>
              </a:rPr>
              <a:t>平均値</a:t>
            </a:r>
            <a:r>
              <a:rPr lang="en-US" altLang="ja-JP" sz="1100" b="0" i="0" spc="-500" dirty="0">
                <a:solidFill>
                  <a:srgbClr val="1B1B1B"/>
                </a:solidFill>
                <a:effectLst/>
                <a:latin typeface="+mn-ea"/>
                <a:ea typeface="+mn-ea"/>
              </a:rPr>
              <a:t>±SE</a:t>
            </a:r>
            <a:endParaRPr lang="ja-JP" altLang="en-US" sz="1100" spc="-500" dirty="0">
              <a:latin typeface="+mn-ea"/>
              <a:ea typeface="+mn-ea"/>
            </a:endParaRPr>
          </a:p>
        </p:txBody>
      </p:sp>
    </p:spTree>
    <p:extLst>
      <p:ext uri="{BB962C8B-B14F-4D97-AF65-F5344CB8AC3E}">
        <p14:creationId xmlns:p14="http://schemas.microsoft.com/office/powerpoint/2010/main" val="28572953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05DB5-C54C-B6D5-CBC3-45C209343126}"/>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632599FF-900F-DDD3-DC9E-E2989EEBD143}"/>
              </a:ext>
            </a:extLst>
          </p:cNvPr>
          <p:cNvSpPr>
            <a:spLocks noGrp="1"/>
          </p:cNvSpPr>
          <p:nvPr>
            <p:ph type="title"/>
          </p:nvPr>
        </p:nvSpPr>
        <p:spPr/>
        <p:txBody>
          <a:bodyPr/>
          <a:lstStyle/>
          <a:p>
            <a:r>
              <a:rPr lang="ja-JP" altLang="en-US" sz="2600" b="1" dirty="0">
                <a:latin typeface="+mj-ea"/>
              </a:rPr>
              <a:t>脂肪萎縮症におけるメトレレプチンの長期的臨床成績 </a:t>
            </a:r>
            <a:r>
              <a:rPr lang="en-US" altLang="ja-JP" sz="2600" dirty="0">
                <a:effectLst/>
                <a:latin typeface="Meiryo UI" panose="020B0604030504040204" pitchFamily="50" charset="-128"/>
                <a:ea typeface="Meiryo UI" panose="020B0604030504040204" pitchFamily="50" charset="-128"/>
              </a:rPr>
              <a:t>- TG</a:t>
            </a:r>
            <a:r>
              <a:rPr lang="ja-JP" altLang="en-US" sz="2600" b="1" dirty="0">
                <a:latin typeface="+mj-ea"/>
              </a:rPr>
              <a:t>（海外データ）</a:t>
            </a:r>
            <a:br>
              <a:rPr lang="en-US" altLang="ja-JP" sz="2600" b="1" dirty="0">
                <a:latin typeface="+mj-ea"/>
              </a:rPr>
            </a:br>
            <a:r>
              <a:rPr lang="ja-JP" altLang="en-US" sz="2000" b="1" dirty="0">
                <a:latin typeface="+mj-ea"/>
              </a:rPr>
              <a:t>（</a:t>
            </a:r>
            <a:r>
              <a:rPr lang="en-US" altLang="ja-JP" sz="2000" b="1" dirty="0">
                <a:latin typeface="+mj-ea"/>
              </a:rPr>
              <a:t>NIH</a:t>
            </a:r>
            <a:r>
              <a:rPr lang="ja-JP" altLang="en-US" sz="2000" b="1" dirty="0">
                <a:latin typeface="+mj-ea"/>
              </a:rPr>
              <a:t>臨床試験、海外データ）</a:t>
            </a:r>
            <a:endParaRPr lang="ja-JP" altLang="en-US" sz="2600" b="1" dirty="0">
              <a:latin typeface="+mj-ea"/>
            </a:endParaRPr>
          </a:p>
        </p:txBody>
      </p:sp>
      <p:sp>
        <p:nvSpPr>
          <p:cNvPr id="3" name="スライド番号プレースホルダー 2">
            <a:extLst>
              <a:ext uri="{FF2B5EF4-FFF2-40B4-BE49-F238E27FC236}">
                <a16:creationId xmlns:a16="http://schemas.microsoft.com/office/drawing/2014/main" id="{3FD61440-4B24-C0A8-B913-7656C3ADFCF4}"/>
              </a:ext>
            </a:extLst>
          </p:cNvPr>
          <p:cNvSpPr>
            <a:spLocks noGrp="1"/>
          </p:cNvSpPr>
          <p:nvPr>
            <p:ph type="sldNum" sz="quarter" idx="10"/>
          </p:nvPr>
        </p:nvSpPr>
        <p:spPr/>
        <p:txBody>
          <a:bodyPr/>
          <a:lstStyle/>
          <a:p>
            <a:fld id="{3C22E879-25C1-4BAC-8729-693BB4353F20}" type="slidenum">
              <a:rPr kumimoji="1" lang="ja-JP" altLang="en-US" smtClean="0"/>
              <a:t>30</a:t>
            </a:fld>
            <a:endParaRPr kumimoji="1" lang="ja-JP" altLang="en-US"/>
          </a:p>
        </p:txBody>
      </p:sp>
      <p:sp>
        <p:nvSpPr>
          <p:cNvPr id="2" name="テキスト プレースホルダー 3">
            <a:extLst>
              <a:ext uri="{FF2B5EF4-FFF2-40B4-BE49-F238E27FC236}">
                <a16:creationId xmlns:a16="http://schemas.microsoft.com/office/drawing/2014/main" id="{BAA58F4C-C96D-7034-BB69-92D5BAA342D5}"/>
              </a:ext>
            </a:extLst>
          </p:cNvPr>
          <p:cNvSpPr txBox="1">
            <a:spLocks/>
          </p:cNvSpPr>
          <p:nvPr/>
        </p:nvSpPr>
        <p:spPr>
          <a:xfrm>
            <a:off x="695325" y="916016"/>
            <a:ext cx="11224926" cy="1532727"/>
          </a:xfrm>
          <a:prstGeom prst="rect">
            <a:avLst/>
          </a:prstGeom>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1800" i="0" spc="-100" dirty="0">
                <a:latin typeface="+mn-ea"/>
              </a:rPr>
              <a:t>メトレレプチン治療により、</a:t>
            </a:r>
            <a:r>
              <a:rPr kumimoji="1" lang="en-US" altLang="ja-JP" sz="1800" i="0" spc="-100" dirty="0">
                <a:latin typeface="+mn-ea"/>
              </a:rPr>
              <a:t>TG</a:t>
            </a:r>
            <a:r>
              <a:rPr kumimoji="1" lang="ja-JP" altLang="en-US" sz="1800" i="0" spc="-100" dirty="0">
                <a:latin typeface="+mn-ea"/>
              </a:rPr>
              <a:t>値は治療開始</a:t>
            </a:r>
            <a:r>
              <a:rPr kumimoji="1" lang="en-US" altLang="ja-JP" sz="1800" i="0" spc="-100" dirty="0">
                <a:latin typeface="+mn-ea"/>
              </a:rPr>
              <a:t>4</a:t>
            </a:r>
            <a:r>
              <a:rPr kumimoji="1" lang="ja-JP" altLang="en-US" sz="1800" i="0" spc="-100" dirty="0">
                <a:latin typeface="+mn-ea"/>
              </a:rPr>
              <a:t>ヵ月から低下し、</a:t>
            </a:r>
            <a:r>
              <a:rPr kumimoji="1" lang="en-US" altLang="ja-JP" sz="1800" i="0" spc="-100" dirty="0">
                <a:latin typeface="+mn-ea"/>
              </a:rPr>
              <a:t>3</a:t>
            </a:r>
            <a:r>
              <a:rPr kumimoji="1" lang="ja-JP" altLang="en-US" sz="1800" i="0" spc="-100" dirty="0">
                <a:latin typeface="+mn-ea"/>
              </a:rPr>
              <a:t>年の治療期間を通じて持続した。ベースラインの</a:t>
            </a:r>
            <a:r>
              <a:rPr kumimoji="1" lang="en-US" altLang="ja-JP" sz="1800" i="0" spc="-100" dirty="0">
                <a:latin typeface="+mn-ea"/>
              </a:rPr>
              <a:t>TG</a:t>
            </a:r>
            <a:r>
              <a:rPr kumimoji="1" lang="ja-JP" altLang="en-US" sz="1800" i="0" spc="-100" dirty="0">
                <a:latin typeface="+mn-ea"/>
              </a:rPr>
              <a:t>値が</a:t>
            </a:r>
            <a:r>
              <a:rPr kumimoji="1" lang="en-US" altLang="ja-JP" sz="1800" i="0" spc="-100" dirty="0">
                <a:latin typeface="+mn-ea"/>
              </a:rPr>
              <a:t>200mg/dL</a:t>
            </a:r>
            <a:r>
              <a:rPr kumimoji="1" lang="ja-JP" altLang="en-US" sz="1800" i="0" spc="-100" dirty="0">
                <a:latin typeface="+mn-ea"/>
              </a:rPr>
              <a:t>以上の患者においても</a:t>
            </a:r>
            <a:r>
              <a:rPr kumimoji="1" lang="en-US" altLang="ja-JP" sz="1800" i="0" spc="-100" dirty="0">
                <a:latin typeface="+mn-ea"/>
              </a:rPr>
              <a:t>TG</a:t>
            </a:r>
            <a:r>
              <a:rPr kumimoji="1" lang="ja-JP" altLang="en-US" sz="1800" i="0" spc="-100" dirty="0">
                <a:latin typeface="+mn-ea"/>
              </a:rPr>
              <a:t>値は治療開始</a:t>
            </a:r>
            <a:r>
              <a:rPr kumimoji="1" lang="en-US" altLang="ja-JP" sz="1800" i="0" spc="-100" dirty="0">
                <a:latin typeface="+mn-ea"/>
              </a:rPr>
              <a:t>4</a:t>
            </a:r>
            <a:r>
              <a:rPr kumimoji="1" lang="ja-JP" altLang="en-US" sz="1800" i="0" spc="-100" dirty="0">
                <a:latin typeface="+mn-ea"/>
              </a:rPr>
              <a:t>ヵ月から低下し、治療期間終了時には</a:t>
            </a:r>
            <a:r>
              <a:rPr kumimoji="1" lang="en-US" altLang="ja-JP" sz="1800" i="0" spc="-100" dirty="0">
                <a:latin typeface="+mn-ea"/>
              </a:rPr>
              <a:t>197±35mg/dL</a:t>
            </a:r>
            <a:r>
              <a:rPr kumimoji="1" lang="ja-JP" altLang="en-US" sz="1800" i="0" spc="-100" dirty="0">
                <a:latin typeface="+mn-ea"/>
              </a:rPr>
              <a:t>に達した</a:t>
            </a:r>
          </a:p>
          <a:p>
            <a:pPr>
              <a:buClr>
                <a:srgbClr val="BC136B"/>
              </a:buClr>
              <a:buFont typeface="Wingdings" panose="05000000000000000000" pitchFamily="2" charset="2"/>
              <a:buChar char="l"/>
            </a:pPr>
            <a:r>
              <a:rPr kumimoji="1" lang="en-US" altLang="ja-JP" sz="1800" i="0" dirty="0">
                <a:latin typeface="+mn-ea"/>
              </a:rPr>
              <a:t>3</a:t>
            </a:r>
            <a:r>
              <a:rPr kumimoji="1" lang="ja-JP" altLang="en-US" sz="1800" i="0" dirty="0">
                <a:latin typeface="+mn-ea"/>
              </a:rPr>
              <a:t>年のメトレレプチン治療期間におけるベースラインからの変化率は、全患者で</a:t>
            </a:r>
            <a:r>
              <a:rPr kumimoji="1" lang="en-US" altLang="ja-JP" sz="1800" i="0" dirty="0">
                <a:latin typeface="+mn-ea"/>
              </a:rPr>
              <a:t>-35.4±13.7</a:t>
            </a:r>
            <a:r>
              <a:rPr kumimoji="1" lang="ja-JP" altLang="en-US" sz="1800" i="0" dirty="0">
                <a:latin typeface="+mn-ea"/>
              </a:rPr>
              <a:t>％（</a:t>
            </a:r>
            <a:r>
              <a:rPr kumimoji="1" lang="en-US" altLang="ja-JP" sz="1800" i="0" dirty="0">
                <a:latin typeface="+mn-ea"/>
              </a:rPr>
              <a:t>95</a:t>
            </a:r>
            <a:r>
              <a:rPr kumimoji="1" lang="ja-JP" altLang="en-US" sz="1800" i="0" dirty="0">
                <a:latin typeface="+mn-ea"/>
              </a:rPr>
              <a:t>％</a:t>
            </a:r>
            <a:r>
              <a:rPr kumimoji="1" lang="en-US" altLang="ja-JP" sz="1800" i="0" dirty="0">
                <a:latin typeface="+mn-ea"/>
              </a:rPr>
              <a:t>CI</a:t>
            </a:r>
            <a:r>
              <a:rPr kumimoji="1" lang="ja-JP" altLang="en-US" sz="1800" i="0" dirty="0">
                <a:latin typeface="+mn-ea"/>
              </a:rPr>
              <a:t>：</a:t>
            </a:r>
            <a:r>
              <a:rPr kumimoji="1" lang="en-US" altLang="ja-JP" sz="1800" i="0" dirty="0">
                <a:latin typeface="+mn-ea"/>
              </a:rPr>
              <a:t>-64.1%</a:t>
            </a:r>
            <a:r>
              <a:rPr kumimoji="1" lang="ja-JP" altLang="en-US" sz="1800" i="0" dirty="0">
                <a:latin typeface="+mn-ea"/>
              </a:rPr>
              <a:t>～</a:t>
            </a:r>
            <a:r>
              <a:rPr kumimoji="1" lang="en-US" altLang="ja-JP" sz="1800" i="0" dirty="0">
                <a:latin typeface="+mn-ea"/>
              </a:rPr>
              <a:t>-6.7%</a:t>
            </a:r>
            <a:r>
              <a:rPr kumimoji="1" lang="ja-JP" altLang="en-US" sz="1800" i="0" dirty="0">
                <a:latin typeface="+mn-ea"/>
              </a:rPr>
              <a:t>）、ベースラインの</a:t>
            </a:r>
            <a:r>
              <a:rPr kumimoji="1" lang="en-US" altLang="ja-JP" sz="1800" i="0" dirty="0">
                <a:latin typeface="+mn-ea"/>
              </a:rPr>
              <a:t>TG</a:t>
            </a:r>
            <a:r>
              <a:rPr kumimoji="1" lang="ja-JP" altLang="en-US" sz="1800" i="0" dirty="0">
                <a:latin typeface="+mn-ea"/>
              </a:rPr>
              <a:t>値が</a:t>
            </a:r>
            <a:r>
              <a:rPr kumimoji="1" lang="en-US" altLang="ja-JP" sz="1800" i="0" dirty="0">
                <a:latin typeface="+mn-ea"/>
              </a:rPr>
              <a:t>200mg/dL</a:t>
            </a:r>
            <a:r>
              <a:rPr kumimoji="1" lang="ja-JP" altLang="en-US" sz="1800" i="0" dirty="0">
                <a:latin typeface="+mn-ea"/>
              </a:rPr>
              <a:t>以上の患者では</a:t>
            </a:r>
            <a:r>
              <a:rPr kumimoji="1" lang="en-US" altLang="ja-JP" sz="1800" i="0" dirty="0">
                <a:latin typeface="+mn-ea"/>
              </a:rPr>
              <a:t>-51.2±16.7</a:t>
            </a:r>
            <a:r>
              <a:rPr kumimoji="1" lang="ja-JP" altLang="en-US" sz="1800" i="0" dirty="0">
                <a:latin typeface="+mn-ea"/>
              </a:rPr>
              <a:t>％（</a:t>
            </a:r>
            <a:r>
              <a:rPr kumimoji="1" lang="en-US" altLang="ja-JP" sz="1800" i="0" dirty="0">
                <a:latin typeface="+mn-ea"/>
              </a:rPr>
              <a:t>95</a:t>
            </a:r>
            <a:r>
              <a:rPr kumimoji="1" lang="ja-JP" altLang="en-US" sz="1800" i="0" dirty="0">
                <a:latin typeface="+mn-ea"/>
              </a:rPr>
              <a:t>％</a:t>
            </a:r>
            <a:r>
              <a:rPr kumimoji="1" lang="en-US" altLang="ja-JP" sz="1800" i="0" dirty="0">
                <a:latin typeface="+mn-ea"/>
              </a:rPr>
              <a:t>CI</a:t>
            </a:r>
            <a:r>
              <a:rPr kumimoji="1" lang="ja-JP" altLang="en-US" sz="1800" i="0" dirty="0">
                <a:latin typeface="+mn-ea"/>
              </a:rPr>
              <a:t>：</a:t>
            </a:r>
            <a:r>
              <a:rPr kumimoji="1" lang="en-US" altLang="ja-JP" sz="1800" i="0" dirty="0">
                <a:latin typeface="+mn-ea"/>
              </a:rPr>
              <a:t>-87.5</a:t>
            </a:r>
            <a:r>
              <a:rPr kumimoji="1" lang="ja-JP" altLang="en-US" sz="1800" i="0" dirty="0">
                <a:latin typeface="+mn-ea"/>
              </a:rPr>
              <a:t>％～</a:t>
            </a:r>
            <a:r>
              <a:rPr kumimoji="1" lang="en-US" altLang="ja-JP" sz="1800" i="0" dirty="0">
                <a:latin typeface="+mn-ea"/>
              </a:rPr>
              <a:t>-14.8</a:t>
            </a:r>
            <a:r>
              <a:rPr kumimoji="1" lang="ja-JP" altLang="en-US" sz="1800" i="0" dirty="0">
                <a:latin typeface="+mn-ea"/>
              </a:rPr>
              <a:t>％）であった</a:t>
            </a:r>
          </a:p>
        </p:txBody>
      </p:sp>
      <p:sp>
        <p:nvSpPr>
          <p:cNvPr id="6" name="テキスト ボックス 5">
            <a:extLst>
              <a:ext uri="{FF2B5EF4-FFF2-40B4-BE49-F238E27FC236}">
                <a16:creationId xmlns:a16="http://schemas.microsoft.com/office/drawing/2014/main" id="{65717D6A-0CE5-3434-254B-25ED9FB9E098}"/>
              </a:ext>
            </a:extLst>
          </p:cNvPr>
          <p:cNvSpPr txBox="1"/>
          <p:nvPr/>
        </p:nvSpPr>
        <p:spPr>
          <a:xfrm>
            <a:off x="695326" y="5576142"/>
            <a:ext cx="10801350" cy="1200329"/>
          </a:xfrm>
          <a:prstGeom prst="rect">
            <a:avLst/>
          </a:prstGeom>
          <a:noFill/>
        </p:spPr>
        <p:txBody>
          <a:bodyPr wrap="square">
            <a:spAutoFit/>
          </a:bodyPr>
          <a:lstStyle/>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目的</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先天性または後天性の脂肪萎縮症患者におけるメトレレプチンによる治療の長期臨床効果を糖尿病および高中性脂肪血症と脂肪肝のマーカーを用いて評価すること</a:t>
            </a:r>
          </a:p>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対象</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3</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つの代謝異常（糖尿病、空腹時</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TG</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値≧</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200mg/dL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、空腹時インスリン値＞</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30μIU/mL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）のうち少なくとも</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つを有し、レプチン値が低い（男性：空腹時レプチン値＜</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8.0ng/mL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、女性：空腹時レプチン値＜</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12.0ng/mL</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5</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歳以上の先天性または後天性の脂肪萎縮症患者（</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HIV</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関連脂肪萎縮症を除く）</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55</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例（全身性脂肪萎縮症</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36</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例、部分性脂肪萎縮症</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19</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例）</a:t>
            </a:r>
          </a:p>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方法</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メトレレプチン</a:t>
            </a:r>
            <a:r>
              <a:rPr lang="ja-JP" altLang="en-US" sz="1000" dirty="0">
                <a:solidFill>
                  <a:srgbClr val="000000"/>
                </a:solidFill>
                <a:latin typeface="+mn-ea"/>
                <a:ea typeface="+mn-ea"/>
                <a:cs typeface="Arial" pitchFamily="34" charset="0"/>
              </a:rPr>
              <a:t>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日</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回または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2</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回皮下注射された。分析には</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36</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ヵ月間の投与データを用いた。メトレレプチンの投与量は患者ごとに異なった。メトレレプチン治療開始前に、主治医によって標準的な薬剤と食事の変更が推奨された。最初の</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1</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年間は、インスリン感受性の改善による低血糖の発現を抑えるための血糖降下薬の減量または中止を除き、食事と薬剤は変更しないこととした</a:t>
            </a:r>
          </a:p>
          <a:p>
            <a:pPr marL="627063" indent="-627063" defTabSz="914151" fontAlgn="auto">
              <a:lnSpc>
                <a:spcPct val="90000"/>
              </a:lnSpc>
              <a:spcBef>
                <a:spcPts val="0"/>
              </a:spcBef>
              <a:spcAft>
                <a:spcPts val="0"/>
              </a:spcAf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評価項目</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3</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年の治療期間における</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HbA1c</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、中性脂肪、</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ALT</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のベースラインからの変化、</a:t>
            </a:r>
            <a:r>
              <a:rPr kumimoji="1" lang="ja-JP" altLang="en-US" sz="1000" dirty="0">
                <a:solidFill>
                  <a:srgbClr val="1B1B1B"/>
                </a:solidFill>
                <a:latin typeface="Meiryo UI" panose="020B0604030504040204" pitchFamily="50" charset="-128"/>
                <a:ea typeface="Meiryo UI" panose="020B0604030504040204" pitchFamily="50" charset="-128"/>
                <a:cs typeface="Arial" pitchFamily="34" charset="0"/>
              </a:rPr>
              <a:t>有害事象　など</a:t>
            </a:r>
            <a:endPar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endParaRPr>
          </a:p>
          <a:p>
            <a:pPr marL="627063" marR="0" lvl="0" indent="-627063"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解析方法</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	ITT</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集団による評価を実施した。</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HbA1c</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値と</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ALT</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値は平均値</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±SE</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TG</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値は幾何平均値</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±SE</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を記した。ベースラインからの変化として、</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HbA1c</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値と</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ALT</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値は変化量と</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95%CI</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TG</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値は変化率と</a:t>
            </a:r>
            <a:r>
              <a:rPr kumimoji="1" lang="en-US" altLang="ja-JP" sz="1000" b="0" i="0" u="none" strike="noStrike" kern="1200" cap="none" spc="0" normalizeH="0" baseline="0" noProof="0" dirty="0">
                <a:ln>
                  <a:noFill/>
                </a:ln>
                <a:solidFill>
                  <a:srgbClr val="000000"/>
                </a:solidFill>
                <a:effectLst/>
                <a:uLnTx/>
                <a:uFillTx/>
                <a:latin typeface="+mn-ea"/>
                <a:ea typeface="+mn-ea"/>
                <a:cs typeface="Arial" pitchFamily="34" charset="0"/>
              </a:rPr>
              <a:t>95%CI</a:t>
            </a:r>
            <a:r>
              <a:rPr kumimoji="1" lang="ja-JP" altLang="en-US" sz="1000" b="0" i="0" u="none" strike="noStrike" kern="1200" cap="none" spc="0" normalizeH="0" baseline="0" noProof="0" dirty="0">
                <a:ln>
                  <a:noFill/>
                </a:ln>
                <a:solidFill>
                  <a:srgbClr val="000000"/>
                </a:solidFill>
                <a:effectLst/>
                <a:uLnTx/>
                <a:uFillTx/>
                <a:latin typeface="+mn-ea"/>
                <a:ea typeface="+mn-ea"/>
                <a:cs typeface="Arial" pitchFamily="34" charset="0"/>
              </a:rPr>
              <a:t>を算出した</a:t>
            </a:r>
          </a:p>
        </p:txBody>
      </p:sp>
      <p:grpSp>
        <p:nvGrpSpPr>
          <p:cNvPr id="211" name="グループ化 210">
            <a:extLst>
              <a:ext uri="{FF2B5EF4-FFF2-40B4-BE49-F238E27FC236}">
                <a16:creationId xmlns:a16="http://schemas.microsoft.com/office/drawing/2014/main" id="{9BCFD52A-6681-4B98-2EB2-DE2DDFC3EAFB}"/>
              </a:ext>
            </a:extLst>
          </p:cNvPr>
          <p:cNvGrpSpPr/>
          <p:nvPr/>
        </p:nvGrpSpPr>
        <p:grpSpPr>
          <a:xfrm>
            <a:off x="2202860" y="2206800"/>
            <a:ext cx="3472408" cy="3348526"/>
            <a:chOff x="2202860" y="2206800"/>
            <a:chExt cx="3472408" cy="3348526"/>
          </a:xfrm>
        </p:grpSpPr>
        <p:grpSp>
          <p:nvGrpSpPr>
            <p:cNvPr id="217" name="グループ化 216">
              <a:extLst>
                <a:ext uri="{FF2B5EF4-FFF2-40B4-BE49-F238E27FC236}">
                  <a16:creationId xmlns:a16="http://schemas.microsoft.com/office/drawing/2014/main" id="{1DAB1B24-1E16-8113-9DF0-222F2148625E}"/>
                </a:ext>
              </a:extLst>
            </p:cNvPr>
            <p:cNvGrpSpPr/>
            <p:nvPr/>
          </p:nvGrpSpPr>
          <p:grpSpPr>
            <a:xfrm>
              <a:off x="2798840" y="5112000"/>
              <a:ext cx="2876428" cy="443326"/>
              <a:chOff x="1549972" y="4994662"/>
              <a:chExt cx="2876428" cy="443326"/>
            </a:xfrm>
          </p:grpSpPr>
          <p:sp>
            <p:nvSpPr>
              <p:cNvPr id="218" name="テキスト ボックス 217">
                <a:extLst>
                  <a:ext uri="{FF2B5EF4-FFF2-40B4-BE49-F238E27FC236}">
                    <a16:creationId xmlns:a16="http://schemas.microsoft.com/office/drawing/2014/main" id="{5FE27A42-5FDF-E506-6F04-7E4B3661910C}"/>
                  </a:ext>
                </a:extLst>
              </p:cNvPr>
              <p:cNvSpPr txBox="1"/>
              <p:nvPr/>
            </p:nvSpPr>
            <p:spPr>
              <a:xfrm>
                <a:off x="1549972" y="4994662"/>
                <a:ext cx="2876428" cy="443326"/>
              </a:xfrm>
              <a:prstGeom prst="rect">
                <a:avLst/>
              </a:prstGeom>
              <a:noFill/>
            </p:spPr>
            <p:txBody>
              <a:bodyPr wrap="none" rtlCol="0">
                <a:spAutoFit/>
              </a:bodyPr>
              <a:lstStyle/>
              <a:p>
                <a:pPr>
                  <a:lnSpc>
                    <a:spcPct val="120000"/>
                  </a:lnSpc>
                  <a:tabLst>
                    <a:tab pos="136525" algn="ctr"/>
                    <a:tab pos="403225" algn="ctr"/>
                    <a:tab pos="676275" algn="ctr"/>
                    <a:tab pos="954088" algn="ctr"/>
                    <a:tab pos="1760538" algn="ctr"/>
                    <a:tab pos="2573338" algn="ctr"/>
                  </a:tabLst>
                </a:pPr>
                <a:r>
                  <a:rPr kumimoji="1" lang="en-US" altLang="ja-JP" sz="1000" dirty="0">
                    <a:latin typeface="+mn-ea"/>
                    <a:ea typeface="+mn-ea"/>
                  </a:rPr>
                  <a:t>	54	40	42	39	23	19</a:t>
                </a:r>
              </a:p>
              <a:p>
                <a:pPr algn="ctr">
                  <a:lnSpc>
                    <a:spcPct val="120000"/>
                  </a:lnSpc>
                </a:pPr>
                <a:r>
                  <a:rPr kumimoji="1" lang="ja-JP" altLang="en-US" sz="1000" dirty="0">
                    <a:latin typeface="+mn-ea"/>
                    <a:ea typeface="+mn-ea"/>
                  </a:rPr>
                  <a:t>患者数（例）</a:t>
                </a:r>
              </a:p>
            </p:txBody>
          </p:sp>
          <p:cxnSp>
            <p:nvCxnSpPr>
              <p:cNvPr id="219" name="直線コネクタ 218">
                <a:extLst>
                  <a:ext uri="{FF2B5EF4-FFF2-40B4-BE49-F238E27FC236}">
                    <a16:creationId xmlns:a16="http://schemas.microsoft.com/office/drawing/2014/main" id="{4843F372-61AA-92D5-D424-D9E280F98252}"/>
                  </a:ext>
                </a:extLst>
              </p:cNvPr>
              <p:cNvCxnSpPr/>
              <p:nvPr/>
            </p:nvCxnSpPr>
            <p:spPr bwMode="auto">
              <a:xfrm>
                <a:off x="1660634" y="5225284"/>
                <a:ext cx="2659118"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grpSp>
        <p:sp>
          <p:nvSpPr>
            <p:cNvPr id="220" name="正方形/長方形 219">
              <a:extLst>
                <a:ext uri="{FF2B5EF4-FFF2-40B4-BE49-F238E27FC236}">
                  <a16:creationId xmlns:a16="http://schemas.microsoft.com/office/drawing/2014/main" id="{C363FA40-36F4-9155-B75E-3284B7898FAC}"/>
                </a:ext>
              </a:extLst>
            </p:cNvPr>
            <p:cNvSpPr/>
            <p:nvPr/>
          </p:nvSpPr>
          <p:spPr>
            <a:xfrm>
              <a:off x="2305340" y="2206800"/>
              <a:ext cx="1107996" cy="2616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r>
                <a:rPr kumimoji="1" lang="en-US" altLang="ja-JP" sz="1100" dirty="0">
                  <a:solidFill>
                    <a:schemeClr val="tx1"/>
                  </a:solidFill>
                  <a:latin typeface="+mn-ea"/>
                </a:rPr>
                <a:t>TG</a:t>
              </a:r>
              <a:r>
                <a:rPr kumimoji="1" lang="ja-JP" altLang="en-US" sz="1100" dirty="0">
                  <a:solidFill>
                    <a:schemeClr val="tx1"/>
                  </a:solidFill>
                  <a:latin typeface="+mn-ea"/>
                </a:rPr>
                <a:t>（</a:t>
              </a:r>
              <a:r>
                <a:rPr kumimoji="1" lang="en-US" altLang="ja-JP" sz="1100" dirty="0">
                  <a:solidFill>
                    <a:schemeClr val="tx1"/>
                  </a:solidFill>
                  <a:latin typeface="+mn-ea"/>
                </a:rPr>
                <a:t>mg/dL</a:t>
              </a:r>
              <a:r>
                <a:rPr kumimoji="1" lang="ja-JP" altLang="en-US" sz="1100" dirty="0">
                  <a:solidFill>
                    <a:schemeClr val="tx1"/>
                  </a:solidFill>
                  <a:latin typeface="+mn-ea"/>
                </a:rPr>
                <a:t>）</a:t>
              </a:r>
            </a:p>
          </p:txBody>
        </p:sp>
        <p:sp>
          <p:nvSpPr>
            <p:cNvPr id="221" name="テキスト ボックス 220">
              <a:extLst>
                <a:ext uri="{FF2B5EF4-FFF2-40B4-BE49-F238E27FC236}">
                  <a16:creationId xmlns:a16="http://schemas.microsoft.com/office/drawing/2014/main" id="{7765E727-B735-5DB2-94D8-8E135DD5A4A1}"/>
                </a:ext>
              </a:extLst>
            </p:cNvPr>
            <p:cNvSpPr txBox="1"/>
            <p:nvPr/>
          </p:nvSpPr>
          <p:spPr>
            <a:xfrm>
              <a:off x="3810933" y="4908633"/>
              <a:ext cx="889987" cy="261610"/>
            </a:xfrm>
            <a:prstGeom prst="rect">
              <a:avLst/>
            </a:prstGeom>
            <a:noFill/>
          </p:spPr>
          <p:txBody>
            <a:bodyPr wrap="none">
              <a:spAutoFit/>
            </a:bodyPr>
            <a:lstStyle/>
            <a:p>
              <a:pPr algn="ctr"/>
              <a:r>
                <a:rPr lang="ja-JP" altLang="en-US" sz="1100" b="0" i="0" dirty="0">
                  <a:solidFill>
                    <a:srgbClr val="1B1B1B"/>
                  </a:solidFill>
                  <a:effectLst/>
                  <a:latin typeface="+mn-ea"/>
                  <a:ea typeface="+mn-ea"/>
                </a:rPr>
                <a:t>期間（</a:t>
              </a:r>
              <a:r>
                <a:rPr lang="ja-JP" altLang="en-US" sz="1100" dirty="0">
                  <a:solidFill>
                    <a:srgbClr val="1B1B1B"/>
                  </a:solidFill>
                  <a:latin typeface="+mn-ea"/>
                  <a:ea typeface="+mn-ea"/>
                </a:rPr>
                <a:t>月</a:t>
              </a:r>
              <a:r>
                <a:rPr lang="ja-JP" altLang="en-US" sz="1100" b="0" i="0" dirty="0">
                  <a:solidFill>
                    <a:srgbClr val="1B1B1B"/>
                  </a:solidFill>
                  <a:effectLst/>
                  <a:latin typeface="+mn-ea"/>
                  <a:ea typeface="+mn-ea"/>
                </a:rPr>
                <a:t>）</a:t>
              </a:r>
              <a:endParaRPr lang="ja-JP" altLang="en-US" sz="1100" dirty="0">
                <a:latin typeface="+mn-ea"/>
                <a:ea typeface="+mn-ea"/>
              </a:endParaRPr>
            </a:p>
          </p:txBody>
        </p:sp>
        <p:sp>
          <p:nvSpPr>
            <p:cNvPr id="222" name="テキスト ボックス 221">
              <a:extLst>
                <a:ext uri="{FF2B5EF4-FFF2-40B4-BE49-F238E27FC236}">
                  <a16:creationId xmlns:a16="http://schemas.microsoft.com/office/drawing/2014/main" id="{890876EF-11E0-2861-FA35-6CBA3EC30653}"/>
                </a:ext>
              </a:extLst>
            </p:cNvPr>
            <p:cNvSpPr txBox="1"/>
            <p:nvPr/>
          </p:nvSpPr>
          <p:spPr>
            <a:xfrm>
              <a:off x="2202860" y="3070135"/>
              <a:ext cx="393634" cy="1251112"/>
            </a:xfrm>
            <a:prstGeom prst="rect">
              <a:avLst/>
            </a:prstGeom>
            <a:noFill/>
          </p:spPr>
          <p:txBody>
            <a:bodyPr vert="wordArtVertRtl" wrap="none" anchor="ctr">
              <a:spAutoFit/>
            </a:bodyPr>
            <a:lstStyle/>
            <a:p>
              <a:pPr algn="ctr"/>
              <a:r>
                <a:rPr lang="ja-JP" altLang="en-US" sz="1100" b="0" i="0" spc="-500" dirty="0">
                  <a:solidFill>
                    <a:srgbClr val="1B1B1B"/>
                  </a:solidFill>
                  <a:effectLst/>
                  <a:latin typeface="+mn-ea"/>
                  <a:ea typeface="+mn-ea"/>
                </a:rPr>
                <a:t>幾何平均値</a:t>
              </a:r>
              <a:r>
                <a:rPr lang="en-US" altLang="ja-JP" sz="1100" b="0" i="0" spc="-500" dirty="0">
                  <a:solidFill>
                    <a:srgbClr val="1B1B1B"/>
                  </a:solidFill>
                  <a:effectLst/>
                  <a:latin typeface="+mn-ea"/>
                  <a:ea typeface="+mn-ea"/>
                </a:rPr>
                <a:t>±SE</a:t>
              </a:r>
              <a:endParaRPr lang="ja-JP" altLang="en-US" sz="1100" spc="-500" dirty="0">
                <a:latin typeface="+mn-ea"/>
                <a:ea typeface="+mn-ea"/>
              </a:endParaRPr>
            </a:p>
          </p:txBody>
        </p:sp>
        <p:grpSp>
          <p:nvGrpSpPr>
            <p:cNvPr id="230" name="グループ化 229">
              <a:extLst>
                <a:ext uri="{FF2B5EF4-FFF2-40B4-BE49-F238E27FC236}">
                  <a16:creationId xmlns:a16="http://schemas.microsoft.com/office/drawing/2014/main" id="{C5B865CE-287E-16F2-84FB-09832160F71D}"/>
                </a:ext>
              </a:extLst>
            </p:cNvPr>
            <p:cNvGrpSpPr/>
            <p:nvPr/>
          </p:nvGrpSpPr>
          <p:grpSpPr>
            <a:xfrm>
              <a:off x="2524073" y="2408944"/>
              <a:ext cx="329185" cy="2413914"/>
              <a:chOff x="5731146" y="2409379"/>
              <a:chExt cx="329185" cy="2413914"/>
            </a:xfrm>
          </p:grpSpPr>
          <p:sp>
            <p:nvSpPr>
              <p:cNvPr id="278" name="テキスト ボックス 277">
                <a:extLst>
                  <a:ext uri="{FF2B5EF4-FFF2-40B4-BE49-F238E27FC236}">
                    <a16:creationId xmlns:a16="http://schemas.microsoft.com/office/drawing/2014/main" id="{4BAE6A9E-B281-68C7-9CB1-6CE7E0E3FEF0}"/>
                  </a:ext>
                </a:extLst>
              </p:cNvPr>
              <p:cNvSpPr txBox="1"/>
              <p:nvPr/>
            </p:nvSpPr>
            <p:spPr>
              <a:xfrm>
                <a:off x="5923507" y="4700182"/>
                <a:ext cx="136824" cy="123111"/>
              </a:xfrm>
              <a:prstGeom prst="rect">
                <a:avLst/>
              </a:prstGeom>
              <a:noFill/>
            </p:spPr>
            <p:txBody>
              <a:bodyPr wrap="none" lIns="0" tIns="0" rIns="72000" bIns="0" rtlCol="0">
                <a:spAutoFit/>
              </a:bodyPr>
              <a:lstStyle/>
              <a:p>
                <a:pPr algn="r"/>
                <a:r>
                  <a:rPr lang="en-US" altLang="ja-JP" sz="800" dirty="0">
                    <a:latin typeface="+mn-ea"/>
                    <a:ea typeface="+mn-ea"/>
                  </a:rPr>
                  <a:t>0</a:t>
                </a:r>
                <a:endParaRPr kumimoji="1" lang="ja-JP" altLang="en-US" sz="800" dirty="0">
                  <a:latin typeface="+mn-ea"/>
                  <a:ea typeface="+mn-ea"/>
                </a:endParaRPr>
              </a:p>
            </p:txBody>
          </p:sp>
          <p:sp>
            <p:nvSpPr>
              <p:cNvPr id="279" name="テキスト ボックス 278">
                <a:extLst>
                  <a:ext uri="{FF2B5EF4-FFF2-40B4-BE49-F238E27FC236}">
                    <a16:creationId xmlns:a16="http://schemas.microsoft.com/office/drawing/2014/main" id="{DBC7C43A-ECBA-9E28-0131-8B7CB14ED05C}"/>
                  </a:ext>
                </a:extLst>
              </p:cNvPr>
              <p:cNvSpPr txBox="1"/>
              <p:nvPr/>
            </p:nvSpPr>
            <p:spPr>
              <a:xfrm>
                <a:off x="5731146" y="2409379"/>
                <a:ext cx="329185" cy="123111"/>
              </a:xfrm>
              <a:prstGeom prst="rect">
                <a:avLst/>
              </a:prstGeom>
              <a:noFill/>
            </p:spPr>
            <p:txBody>
              <a:bodyPr wrap="none" lIns="0" tIns="0" rIns="72000" bIns="0" rtlCol="0" anchor="ctr">
                <a:spAutoFit/>
              </a:bodyPr>
              <a:lstStyle/>
              <a:p>
                <a:pPr algn="r"/>
                <a:r>
                  <a:rPr kumimoji="1" lang="en-US" altLang="ja-JP" sz="800" dirty="0">
                    <a:latin typeface="+mn-ea"/>
                    <a:ea typeface="+mn-ea"/>
                  </a:rPr>
                  <a:t>1000</a:t>
                </a:r>
                <a:endParaRPr kumimoji="1" lang="ja-JP" altLang="en-US" sz="800" dirty="0">
                  <a:latin typeface="+mn-ea"/>
                  <a:ea typeface="+mn-ea"/>
                </a:endParaRPr>
              </a:p>
            </p:txBody>
          </p:sp>
          <p:sp>
            <p:nvSpPr>
              <p:cNvPr id="280" name="テキスト ボックス 279">
                <a:extLst>
                  <a:ext uri="{FF2B5EF4-FFF2-40B4-BE49-F238E27FC236}">
                    <a16:creationId xmlns:a16="http://schemas.microsoft.com/office/drawing/2014/main" id="{C802D6BF-F6B5-5B18-3A3D-BACD63FF4C78}"/>
                  </a:ext>
                </a:extLst>
              </p:cNvPr>
              <p:cNvSpPr txBox="1"/>
              <p:nvPr/>
            </p:nvSpPr>
            <p:spPr>
              <a:xfrm>
                <a:off x="5795267" y="2866589"/>
                <a:ext cx="265064" cy="123111"/>
              </a:xfrm>
              <a:prstGeom prst="rect">
                <a:avLst/>
              </a:prstGeom>
              <a:noFill/>
            </p:spPr>
            <p:txBody>
              <a:bodyPr wrap="none" lIns="0" tIns="0" rIns="72000" bIns="0" rtlCol="0" anchor="ctr">
                <a:spAutoFit/>
              </a:bodyPr>
              <a:lstStyle/>
              <a:p>
                <a:pPr algn="r"/>
                <a:r>
                  <a:rPr kumimoji="1" lang="en-US" altLang="ja-JP" sz="800" dirty="0">
                    <a:latin typeface="+mn-ea"/>
                    <a:ea typeface="+mn-ea"/>
                  </a:rPr>
                  <a:t>800</a:t>
                </a:r>
                <a:endParaRPr kumimoji="1" lang="ja-JP" altLang="en-US" sz="800" dirty="0">
                  <a:latin typeface="+mn-ea"/>
                  <a:ea typeface="+mn-ea"/>
                </a:endParaRPr>
              </a:p>
            </p:txBody>
          </p:sp>
          <p:sp>
            <p:nvSpPr>
              <p:cNvPr id="281" name="テキスト ボックス 280">
                <a:extLst>
                  <a:ext uri="{FF2B5EF4-FFF2-40B4-BE49-F238E27FC236}">
                    <a16:creationId xmlns:a16="http://schemas.microsoft.com/office/drawing/2014/main" id="{DF5D60C7-1944-508C-2A63-77217D84BF29}"/>
                  </a:ext>
                </a:extLst>
              </p:cNvPr>
              <p:cNvSpPr txBox="1"/>
              <p:nvPr/>
            </p:nvSpPr>
            <p:spPr>
              <a:xfrm>
                <a:off x="5795267" y="3323795"/>
                <a:ext cx="265064" cy="123111"/>
              </a:xfrm>
              <a:prstGeom prst="rect">
                <a:avLst/>
              </a:prstGeom>
              <a:noFill/>
            </p:spPr>
            <p:txBody>
              <a:bodyPr wrap="none" lIns="0" tIns="0" rIns="72000" bIns="0" rtlCol="0" anchor="ctr">
                <a:spAutoFit/>
              </a:bodyPr>
              <a:lstStyle/>
              <a:p>
                <a:pPr algn="r"/>
                <a:r>
                  <a:rPr kumimoji="1" lang="en-US" altLang="ja-JP" sz="800" dirty="0">
                    <a:latin typeface="+mn-ea"/>
                    <a:ea typeface="+mn-ea"/>
                  </a:rPr>
                  <a:t>600</a:t>
                </a:r>
                <a:endParaRPr kumimoji="1" lang="ja-JP" altLang="en-US" sz="800" dirty="0">
                  <a:latin typeface="+mn-ea"/>
                  <a:ea typeface="+mn-ea"/>
                </a:endParaRPr>
              </a:p>
            </p:txBody>
          </p:sp>
          <p:sp>
            <p:nvSpPr>
              <p:cNvPr id="282" name="テキスト ボックス 281">
                <a:extLst>
                  <a:ext uri="{FF2B5EF4-FFF2-40B4-BE49-F238E27FC236}">
                    <a16:creationId xmlns:a16="http://schemas.microsoft.com/office/drawing/2014/main" id="{DB4EDF77-75F6-3A96-D08B-C6F21930CB25}"/>
                  </a:ext>
                </a:extLst>
              </p:cNvPr>
              <p:cNvSpPr txBox="1"/>
              <p:nvPr/>
            </p:nvSpPr>
            <p:spPr>
              <a:xfrm>
                <a:off x="5795267" y="3783382"/>
                <a:ext cx="265064" cy="123111"/>
              </a:xfrm>
              <a:prstGeom prst="rect">
                <a:avLst/>
              </a:prstGeom>
              <a:noFill/>
            </p:spPr>
            <p:txBody>
              <a:bodyPr wrap="none" lIns="0" tIns="0" rIns="72000" bIns="0" rtlCol="0" anchor="ctr">
                <a:spAutoFit/>
              </a:bodyPr>
              <a:lstStyle/>
              <a:p>
                <a:pPr algn="r"/>
                <a:r>
                  <a:rPr kumimoji="1" lang="en-US" altLang="ja-JP" sz="800" dirty="0">
                    <a:latin typeface="+mn-ea"/>
                    <a:ea typeface="+mn-ea"/>
                  </a:rPr>
                  <a:t>400</a:t>
                </a:r>
                <a:endParaRPr kumimoji="1" lang="ja-JP" altLang="en-US" sz="800" dirty="0">
                  <a:latin typeface="+mn-ea"/>
                  <a:ea typeface="+mn-ea"/>
                </a:endParaRPr>
              </a:p>
            </p:txBody>
          </p:sp>
          <p:sp>
            <p:nvSpPr>
              <p:cNvPr id="283" name="テキスト ボックス 282">
                <a:extLst>
                  <a:ext uri="{FF2B5EF4-FFF2-40B4-BE49-F238E27FC236}">
                    <a16:creationId xmlns:a16="http://schemas.microsoft.com/office/drawing/2014/main" id="{AC5F3225-07F7-7C32-BF42-81E7EA753BAD}"/>
                  </a:ext>
                </a:extLst>
              </p:cNvPr>
              <p:cNvSpPr txBox="1"/>
              <p:nvPr/>
            </p:nvSpPr>
            <p:spPr>
              <a:xfrm>
                <a:off x="5795267" y="4238208"/>
                <a:ext cx="265064" cy="123111"/>
              </a:xfrm>
              <a:prstGeom prst="rect">
                <a:avLst/>
              </a:prstGeom>
              <a:noFill/>
            </p:spPr>
            <p:txBody>
              <a:bodyPr wrap="none" lIns="0" tIns="0" rIns="72000" bIns="0" rtlCol="0" anchor="ctr">
                <a:spAutoFit/>
              </a:bodyPr>
              <a:lstStyle/>
              <a:p>
                <a:pPr algn="r"/>
                <a:r>
                  <a:rPr kumimoji="1" lang="en-US" altLang="ja-JP" sz="800" dirty="0">
                    <a:latin typeface="+mn-ea"/>
                    <a:ea typeface="+mn-ea"/>
                  </a:rPr>
                  <a:t>200</a:t>
                </a:r>
                <a:endParaRPr kumimoji="1" lang="ja-JP" altLang="en-US" sz="800" dirty="0">
                  <a:latin typeface="+mn-ea"/>
                  <a:ea typeface="+mn-ea"/>
                </a:endParaRPr>
              </a:p>
            </p:txBody>
          </p:sp>
        </p:grpSp>
        <p:grpSp>
          <p:nvGrpSpPr>
            <p:cNvPr id="231" name="グループ化 230">
              <a:extLst>
                <a:ext uri="{FF2B5EF4-FFF2-40B4-BE49-F238E27FC236}">
                  <a16:creationId xmlns:a16="http://schemas.microsoft.com/office/drawing/2014/main" id="{4A72604A-A402-BB34-23A9-15A19354F2B3}"/>
                </a:ext>
              </a:extLst>
            </p:cNvPr>
            <p:cNvGrpSpPr/>
            <p:nvPr/>
          </p:nvGrpSpPr>
          <p:grpSpPr>
            <a:xfrm>
              <a:off x="2994882" y="4799111"/>
              <a:ext cx="2539381" cy="141286"/>
              <a:chOff x="6201955" y="4799546"/>
              <a:chExt cx="2539381" cy="141286"/>
            </a:xfrm>
          </p:grpSpPr>
          <p:sp>
            <p:nvSpPr>
              <p:cNvPr id="268" name="テキスト ボックス 267">
                <a:extLst>
                  <a:ext uri="{FF2B5EF4-FFF2-40B4-BE49-F238E27FC236}">
                    <a16:creationId xmlns:a16="http://schemas.microsoft.com/office/drawing/2014/main" id="{5B358AE4-1830-9EA6-C701-4111E5B07C71}"/>
                  </a:ext>
                </a:extLst>
              </p:cNvPr>
              <p:cNvSpPr txBox="1"/>
              <p:nvPr/>
            </p:nvSpPr>
            <p:spPr>
              <a:xfrm>
                <a:off x="8613096" y="4799546"/>
                <a:ext cx="128240" cy="141286"/>
              </a:xfrm>
              <a:prstGeom prst="rect">
                <a:avLst/>
              </a:prstGeom>
              <a:noFill/>
            </p:spPr>
            <p:txBody>
              <a:bodyPr wrap="none" lIns="0" tIns="18000" rIns="0" bIns="0" rtlCol="0">
                <a:spAutoFit/>
              </a:bodyPr>
              <a:lstStyle/>
              <a:p>
                <a:pPr algn="ctr"/>
                <a:r>
                  <a:rPr lang="en-US" altLang="ja-JP" sz="800" dirty="0">
                    <a:latin typeface="+mn-ea"/>
                    <a:ea typeface="+mn-ea"/>
                  </a:rPr>
                  <a:t>3</a:t>
                </a:r>
                <a:r>
                  <a:rPr kumimoji="1" lang="en-US" altLang="ja-JP" sz="800" dirty="0">
                    <a:latin typeface="+mn-ea"/>
                    <a:ea typeface="+mn-ea"/>
                  </a:rPr>
                  <a:t>6</a:t>
                </a:r>
                <a:endParaRPr kumimoji="1" lang="ja-JP" altLang="en-US" sz="800" dirty="0">
                  <a:latin typeface="+mn-ea"/>
                  <a:ea typeface="+mn-ea"/>
                </a:endParaRPr>
              </a:p>
            </p:txBody>
          </p:sp>
          <p:sp>
            <p:nvSpPr>
              <p:cNvPr id="269" name="テキスト ボックス 268">
                <a:extLst>
                  <a:ext uri="{FF2B5EF4-FFF2-40B4-BE49-F238E27FC236}">
                    <a16:creationId xmlns:a16="http://schemas.microsoft.com/office/drawing/2014/main" id="{B08C2411-81EE-118B-2D51-4A7BD62AE66B}"/>
                  </a:ext>
                </a:extLst>
              </p:cNvPr>
              <p:cNvSpPr txBox="1"/>
              <p:nvPr/>
            </p:nvSpPr>
            <p:spPr>
              <a:xfrm>
                <a:off x="8341627"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32</a:t>
                </a:r>
                <a:endParaRPr kumimoji="1" lang="ja-JP" altLang="en-US" sz="800" dirty="0">
                  <a:latin typeface="+mn-ea"/>
                  <a:ea typeface="+mn-ea"/>
                </a:endParaRPr>
              </a:p>
            </p:txBody>
          </p:sp>
          <p:sp>
            <p:nvSpPr>
              <p:cNvPr id="270" name="テキスト ボックス 269">
                <a:extLst>
                  <a:ext uri="{FF2B5EF4-FFF2-40B4-BE49-F238E27FC236}">
                    <a16:creationId xmlns:a16="http://schemas.microsoft.com/office/drawing/2014/main" id="{6CC284B7-A530-0F4F-1EC0-E780579F5748}"/>
                  </a:ext>
                </a:extLst>
              </p:cNvPr>
              <p:cNvSpPr txBox="1"/>
              <p:nvPr/>
            </p:nvSpPr>
            <p:spPr>
              <a:xfrm>
                <a:off x="8070161"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28</a:t>
                </a:r>
                <a:endParaRPr kumimoji="1" lang="ja-JP" altLang="en-US" sz="800" dirty="0">
                  <a:latin typeface="+mn-ea"/>
                  <a:ea typeface="+mn-ea"/>
                </a:endParaRPr>
              </a:p>
            </p:txBody>
          </p:sp>
          <p:sp>
            <p:nvSpPr>
              <p:cNvPr id="271" name="テキスト ボックス 270">
                <a:extLst>
                  <a:ext uri="{FF2B5EF4-FFF2-40B4-BE49-F238E27FC236}">
                    <a16:creationId xmlns:a16="http://schemas.microsoft.com/office/drawing/2014/main" id="{635F40AC-1A70-F6C0-C9E7-0C45E7E6140A}"/>
                  </a:ext>
                </a:extLst>
              </p:cNvPr>
              <p:cNvSpPr txBox="1"/>
              <p:nvPr/>
            </p:nvSpPr>
            <p:spPr>
              <a:xfrm>
                <a:off x="7798692"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24</a:t>
                </a:r>
                <a:endParaRPr kumimoji="1" lang="ja-JP" altLang="en-US" sz="800" dirty="0">
                  <a:latin typeface="+mn-ea"/>
                  <a:ea typeface="+mn-ea"/>
                </a:endParaRPr>
              </a:p>
            </p:txBody>
          </p:sp>
          <p:sp>
            <p:nvSpPr>
              <p:cNvPr id="272" name="テキスト ボックス 271">
                <a:extLst>
                  <a:ext uri="{FF2B5EF4-FFF2-40B4-BE49-F238E27FC236}">
                    <a16:creationId xmlns:a16="http://schemas.microsoft.com/office/drawing/2014/main" id="{21B06BEB-1024-7151-DAD0-DFAF85DA377A}"/>
                  </a:ext>
                </a:extLst>
              </p:cNvPr>
              <p:cNvSpPr txBox="1"/>
              <p:nvPr/>
            </p:nvSpPr>
            <p:spPr>
              <a:xfrm>
                <a:off x="7527227"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20</a:t>
                </a:r>
                <a:endParaRPr kumimoji="1" lang="ja-JP" altLang="en-US" sz="800" dirty="0">
                  <a:latin typeface="+mn-ea"/>
                  <a:ea typeface="+mn-ea"/>
                </a:endParaRPr>
              </a:p>
            </p:txBody>
          </p:sp>
          <p:sp>
            <p:nvSpPr>
              <p:cNvPr id="273" name="テキスト ボックス 272">
                <a:extLst>
                  <a:ext uri="{FF2B5EF4-FFF2-40B4-BE49-F238E27FC236}">
                    <a16:creationId xmlns:a16="http://schemas.microsoft.com/office/drawing/2014/main" id="{423B9F0E-3669-F512-EA49-F08BD9F9A21D}"/>
                  </a:ext>
                </a:extLst>
              </p:cNvPr>
              <p:cNvSpPr txBox="1"/>
              <p:nvPr/>
            </p:nvSpPr>
            <p:spPr>
              <a:xfrm>
                <a:off x="6201955" y="4799546"/>
                <a:ext cx="64120" cy="141286"/>
              </a:xfrm>
              <a:prstGeom prst="rect">
                <a:avLst/>
              </a:prstGeom>
              <a:noFill/>
            </p:spPr>
            <p:txBody>
              <a:bodyPr wrap="none" lIns="0" tIns="18000" rIns="0" bIns="0" rtlCol="0">
                <a:spAutoFit/>
              </a:bodyPr>
              <a:lstStyle/>
              <a:p>
                <a:pPr algn="ctr"/>
                <a:r>
                  <a:rPr kumimoji="1" lang="en-US" altLang="ja-JP" sz="800" dirty="0">
                    <a:latin typeface="+mn-ea"/>
                    <a:ea typeface="+mn-ea"/>
                  </a:rPr>
                  <a:t>0</a:t>
                </a:r>
                <a:endParaRPr kumimoji="1" lang="ja-JP" altLang="en-US" sz="800" dirty="0">
                  <a:latin typeface="+mn-ea"/>
                  <a:ea typeface="+mn-ea"/>
                </a:endParaRPr>
              </a:p>
            </p:txBody>
          </p:sp>
          <p:sp>
            <p:nvSpPr>
              <p:cNvPr id="274" name="テキスト ボックス 273">
                <a:extLst>
                  <a:ext uri="{FF2B5EF4-FFF2-40B4-BE49-F238E27FC236}">
                    <a16:creationId xmlns:a16="http://schemas.microsoft.com/office/drawing/2014/main" id="{5BA8A943-395F-4D2F-0995-C6B4495D0ECD}"/>
                  </a:ext>
                </a:extLst>
              </p:cNvPr>
              <p:cNvSpPr txBox="1"/>
              <p:nvPr/>
            </p:nvSpPr>
            <p:spPr>
              <a:xfrm>
                <a:off x="6471045" y="4799546"/>
                <a:ext cx="64120" cy="141286"/>
              </a:xfrm>
              <a:prstGeom prst="rect">
                <a:avLst/>
              </a:prstGeom>
              <a:noFill/>
            </p:spPr>
            <p:txBody>
              <a:bodyPr wrap="none" lIns="0" tIns="18000" rIns="0" bIns="0" rtlCol="0">
                <a:spAutoFit/>
              </a:bodyPr>
              <a:lstStyle/>
              <a:p>
                <a:pPr algn="ctr"/>
                <a:r>
                  <a:rPr kumimoji="1" lang="en-US" altLang="ja-JP" sz="800" dirty="0">
                    <a:latin typeface="+mn-ea"/>
                    <a:ea typeface="+mn-ea"/>
                  </a:rPr>
                  <a:t>4</a:t>
                </a:r>
                <a:endParaRPr kumimoji="1" lang="ja-JP" altLang="en-US" sz="800" dirty="0">
                  <a:latin typeface="+mn-ea"/>
                  <a:ea typeface="+mn-ea"/>
                </a:endParaRPr>
              </a:p>
            </p:txBody>
          </p:sp>
          <p:sp>
            <p:nvSpPr>
              <p:cNvPr id="275" name="テキスト ボックス 274">
                <a:extLst>
                  <a:ext uri="{FF2B5EF4-FFF2-40B4-BE49-F238E27FC236}">
                    <a16:creationId xmlns:a16="http://schemas.microsoft.com/office/drawing/2014/main" id="{8E9BC555-EFEB-6E82-02E5-EFAE7618F98C}"/>
                  </a:ext>
                </a:extLst>
              </p:cNvPr>
              <p:cNvSpPr txBox="1"/>
              <p:nvPr/>
            </p:nvSpPr>
            <p:spPr>
              <a:xfrm>
                <a:off x="6744891" y="4799546"/>
                <a:ext cx="64120" cy="141286"/>
              </a:xfrm>
              <a:prstGeom prst="rect">
                <a:avLst/>
              </a:prstGeom>
              <a:noFill/>
            </p:spPr>
            <p:txBody>
              <a:bodyPr wrap="none" lIns="0" tIns="18000" rIns="0" bIns="0" rtlCol="0">
                <a:spAutoFit/>
              </a:bodyPr>
              <a:lstStyle/>
              <a:p>
                <a:pPr algn="ctr"/>
                <a:r>
                  <a:rPr kumimoji="1" lang="en-US" altLang="ja-JP" sz="800" dirty="0">
                    <a:latin typeface="+mn-ea"/>
                    <a:ea typeface="+mn-ea"/>
                  </a:rPr>
                  <a:t>8</a:t>
                </a:r>
                <a:endParaRPr kumimoji="1" lang="ja-JP" altLang="en-US" sz="800" dirty="0">
                  <a:latin typeface="+mn-ea"/>
                  <a:ea typeface="+mn-ea"/>
                </a:endParaRPr>
              </a:p>
            </p:txBody>
          </p:sp>
          <p:sp>
            <p:nvSpPr>
              <p:cNvPr id="276" name="テキスト ボックス 275">
                <a:extLst>
                  <a:ext uri="{FF2B5EF4-FFF2-40B4-BE49-F238E27FC236}">
                    <a16:creationId xmlns:a16="http://schemas.microsoft.com/office/drawing/2014/main" id="{5092C57B-BC57-2C2B-54BD-5F0FD6B05D75}"/>
                  </a:ext>
                </a:extLst>
              </p:cNvPr>
              <p:cNvSpPr txBox="1"/>
              <p:nvPr/>
            </p:nvSpPr>
            <p:spPr>
              <a:xfrm>
                <a:off x="6984298"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12</a:t>
                </a:r>
                <a:endParaRPr kumimoji="1" lang="ja-JP" altLang="en-US" sz="800" dirty="0">
                  <a:latin typeface="+mn-ea"/>
                  <a:ea typeface="+mn-ea"/>
                </a:endParaRPr>
              </a:p>
            </p:txBody>
          </p:sp>
          <p:sp>
            <p:nvSpPr>
              <p:cNvPr id="277" name="テキスト ボックス 276">
                <a:extLst>
                  <a:ext uri="{FF2B5EF4-FFF2-40B4-BE49-F238E27FC236}">
                    <a16:creationId xmlns:a16="http://schemas.microsoft.com/office/drawing/2014/main" id="{53BC2C0F-2944-7A50-F026-A1152C91A7B4}"/>
                  </a:ext>
                </a:extLst>
              </p:cNvPr>
              <p:cNvSpPr txBox="1"/>
              <p:nvPr/>
            </p:nvSpPr>
            <p:spPr>
              <a:xfrm>
                <a:off x="7258144"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16</a:t>
                </a:r>
                <a:endParaRPr kumimoji="1" lang="ja-JP" altLang="en-US" sz="800" dirty="0">
                  <a:latin typeface="+mn-ea"/>
                  <a:ea typeface="+mn-ea"/>
                </a:endParaRPr>
              </a:p>
            </p:txBody>
          </p:sp>
        </p:grpSp>
        <p:grpSp>
          <p:nvGrpSpPr>
            <p:cNvPr id="232" name="グループ化 231">
              <a:extLst>
                <a:ext uri="{FF2B5EF4-FFF2-40B4-BE49-F238E27FC236}">
                  <a16:creationId xmlns:a16="http://schemas.microsoft.com/office/drawing/2014/main" id="{56B7FBC5-0078-74A6-AF7E-D3BA0FE97E0B}"/>
                </a:ext>
              </a:extLst>
            </p:cNvPr>
            <p:cNvGrpSpPr/>
            <p:nvPr/>
          </p:nvGrpSpPr>
          <p:grpSpPr>
            <a:xfrm>
              <a:off x="2852415" y="2468932"/>
              <a:ext cx="2618541" cy="2326944"/>
              <a:chOff x="6059488" y="2469367"/>
              <a:chExt cx="2618541" cy="2326944"/>
            </a:xfrm>
          </p:grpSpPr>
          <p:cxnSp>
            <p:nvCxnSpPr>
              <p:cNvPr id="249" name="直線コネクタ 248">
                <a:extLst>
                  <a:ext uri="{FF2B5EF4-FFF2-40B4-BE49-F238E27FC236}">
                    <a16:creationId xmlns:a16="http://schemas.microsoft.com/office/drawing/2014/main" id="{EA866F25-B5F7-1E8E-F943-9DFC156AAB3B}"/>
                  </a:ext>
                </a:extLst>
              </p:cNvPr>
              <p:cNvCxnSpPr>
                <a:cxnSpLocks/>
              </p:cNvCxnSpPr>
              <p:nvPr/>
            </p:nvCxnSpPr>
            <p:spPr bwMode="auto">
              <a:xfrm>
                <a:off x="6096000" y="2470150"/>
                <a:ext cx="0" cy="2290763"/>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50" name="直線コネクタ 249">
                <a:extLst>
                  <a:ext uri="{FF2B5EF4-FFF2-40B4-BE49-F238E27FC236}">
                    <a16:creationId xmlns:a16="http://schemas.microsoft.com/office/drawing/2014/main" id="{4385C3B3-D0AE-4974-E98E-A5D59B0B211A}"/>
                  </a:ext>
                </a:extLst>
              </p:cNvPr>
              <p:cNvCxnSpPr>
                <a:cxnSpLocks/>
              </p:cNvCxnSpPr>
              <p:nvPr/>
            </p:nvCxnSpPr>
            <p:spPr bwMode="auto">
              <a:xfrm>
                <a:off x="6059488" y="4763297"/>
                <a:ext cx="261778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51" name="直線コネクタ 250">
                <a:extLst>
                  <a:ext uri="{FF2B5EF4-FFF2-40B4-BE49-F238E27FC236}">
                    <a16:creationId xmlns:a16="http://schemas.microsoft.com/office/drawing/2014/main" id="{B523C047-9F3E-F126-E147-FB01A749CF15}"/>
                  </a:ext>
                </a:extLst>
              </p:cNvPr>
              <p:cNvCxnSpPr>
                <a:cxnSpLocks/>
              </p:cNvCxnSpPr>
              <p:nvPr/>
            </p:nvCxnSpPr>
            <p:spPr bwMode="auto">
              <a:xfrm rot="5400000">
                <a:off x="8660933"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52" name="直線コネクタ 251">
                <a:extLst>
                  <a:ext uri="{FF2B5EF4-FFF2-40B4-BE49-F238E27FC236}">
                    <a16:creationId xmlns:a16="http://schemas.microsoft.com/office/drawing/2014/main" id="{1625C4CF-1BC4-8F13-7C74-3D4EB287A64D}"/>
                  </a:ext>
                </a:extLst>
              </p:cNvPr>
              <p:cNvCxnSpPr>
                <a:cxnSpLocks/>
              </p:cNvCxnSpPr>
              <p:nvPr/>
            </p:nvCxnSpPr>
            <p:spPr bwMode="auto">
              <a:xfrm rot="5400000">
                <a:off x="8389464"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53" name="直線コネクタ 252">
                <a:extLst>
                  <a:ext uri="{FF2B5EF4-FFF2-40B4-BE49-F238E27FC236}">
                    <a16:creationId xmlns:a16="http://schemas.microsoft.com/office/drawing/2014/main" id="{4D09F079-5A31-0A16-B7D1-71E2AFC6929D}"/>
                  </a:ext>
                </a:extLst>
              </p:cNvPr>
              <p:cNvCxnSpPr>
                <a:cxnSpLocks/>
              </p:cNvCxnSpPr>
              <p:nvPr/>
            </p:nvCxnSpPr>
            <p:spPr bwMode="auto">
              <a:xfrm rot="5400000">
                <a:off x="8117998"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55" name="直線コネクタ 254">
                <a:extLst>
                  <a:ext uri="{FF2B5EF4-FFF2-40B4-BE49-F238E27FC236}">
                    <a16:creationId xmlns:a16="http://schemas.microsoft.com/office/drawing/2014/main" id="{2596213B-A806-CE65-44EE-79B3454EF66E}"/>
                  </a:ext>
                </a:extLst>
              </p:cNvPr>
              <p:cNvCxnSpPr>
                <a:cxnSpLocks/>
              </p:cNvCxnSpPr>
              <p:nvPr/>
            </p:nvCxnSpPr>
            <p:spPr bwMode="auto">
              <a:xfrm rot="5400000">
                <a:off x="7846529"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56" name="直線コネクタ 255">
                <a:extLst>
                  <a:ext uri="{FF2B5EF4-FFF2-40B4-BE49-F238E27FC236}">
                    <a16:creationId xmlns:a16="http://schemas.microsoft.com/office/drawing/2014/main" id="{20474400-F630-C803-3B6C-53E4FD05A105}"/>
                  </a:ext>
                </a:extLst>
              </p:cNvPr>
              <p:cNvCxnSpPr>
                <a:cxnSpLocks/>
              </p:cNvCxnSpPr>
              <p:nvPr/>
            </p:nvCxnSpPr>
            <p:spPr bwMode="auto">
              <a:xfrm rot="5400000">
                <a:off x="7575064"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57" name="直線コネクタ 256">
                <a:extLst>
                  <a:ext uri="{FF2B5EF4-FFF2-40B4-BE49-F238E27FC236}">
                    <a16:creationId xmlns:a16="http://schemas.microsoft.com/office/drawing/2014/main" id="{9B0217B0-695A-CD3C-0F3B-4FC6F2B3E44E}"/>
                  </a:ext>
                </a:extLst>
              </p:cNvPr>
              <p:cNvCxnSpPr>
                <a:cxnSpLocks/>
              </p:cNvCxnSpPr>
              <p:nvPr/>
            </p:nvCxnSpPr>
            <p:spPr bwMode="auto">
              <a:xfrm rot="5400000">
                <a:off x="6217732"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58" name="直線コネクタ 257">
                <a:extLst>
                  <a:ext uri="{FF2B5EF4-FFF2-40B4-BE49-F238E27FC236}">
                    <a16:creationId xmlns:a16="http://schemas.microsoft.com/office/drawing/2014/main" id="{6764DF48-FDA8-72BD-50E7-C5506E3E436B}"/>
                  </a:ext>
                </a:extLst>
              </p:cNvPr>
              <p:cNvCxnSpPr>
                <a:cxnSpLocks/>
              </p:cNvCxnSpPr>
              <p:nvPr/>
            </p:nvCxnSpPr>
            <p:spPr bwMode="auto">
              <a:xfrm rot="5400000">
                <a:off x="6486822"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59" name="直線コネクタ 258">
                <a:extLst>
                  <a:ext uri="{FF2B5EF4-FFF2-40B4-BE49-F238E27FC236}">
                    <a16:creationId xmlns:a16="http://schemas.microsoft.com/office/drawing/2014/main" id="{C737A28A-3D19-8091-F6D4-F8C8EC4E7B09}"/>
                  </a:ext>
                </a:extLst>
              </p:cNvPr>
              <p:cNvCxnSpPr>
                <a:cxnSpLocks/>
              </p:cNvCxnSpPr>
              <p:nvPr/>
            </p:nvCxnSpPr>
            <p:spPr bwMode="auto">
              <a:xfrm rot="5400000">
                <a:off x="6760668"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60" name="直線コネクタ 259">
                <a:extLst>
                  <a:ext uri="{FF2B5EF4-FFF2-40B4-BE49-F238E27FC236}">
                    <a16:creationId xmlns:a16="http://schemas.microsoft.com/office/drawing/2014/main" id="{C8ACD7D3-3611-C917-F22E-95F17B340A64}"/>
                  </a:ext>
                </a:extLst>
              </p:cNvPr>
              <p:cNvCxnSpPr>
                <a:cxnSpLocks/>
              </p:cNvCxnSpPr>
              <p:nvPr/>
            </p:nvCxnSpPr>
            <p:spPr bwMode="auto">
              <a:xfrm rot="5400000">
                <a:off x="7032135"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61" name="直線コネクタ 260">
                <a:extLst>
                  <a:ext uri="{FF2B5EF4-FFF2-40B4-BE49-F238E27FC236}">
                    <a16:creationId xmlns:a16="http://schemas.microsoft.com/office/drawing/2014/main" id="{6BAC43B5-C80E-921B-EFC2-BA9DDAE81070}"/>
                  </a:ext>
                </a:extLst>
              </p:cNvPr>
              <p:cNvCxnSpPr>
                <a:cxnSpLocks/>
              </p:cNvCxnSpPr>
              <p:nvPr/>
            </p:nvCxnSpPr>
            <p:spPr bwMode="auto">
              <a:xfrm rot="5400000">
                <a:off x="7305981"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62" name="直線コネクタ 261">
                <a:extLst>
                  <a:ext uri="{FF2B5EF4-FFF2-40B4-BE49-F238E27FC236}">
                    <a16:creationId xmlns:a16="http://schemas.microsoft.com/office/drawing/2014/main" id="{F1AE4CE2-F57B-66E0-0899-BED2A6602288}"/>
                  </a:ext>
                </a:extLst>
              </p:cNvPr>
              <p:cNvCxnSpPr/>
              <p:nvPr/>
            </p:nvCxnSpPr>
            <p:spPr bwMode="auto">
              <a:xfrm>
                <a:off x="6059488" y="2469367"/>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63" name="直線コネクタ 262">
                <a:extLst>
                  <a:ext uri="{FF2B5EF4-FFF2-40B4-BE49-F238E27FC236}">
                    <a16:creationId xmlns:a16="http://schemas.microsoft.com/office/drawing/2014/main" id="{2D8709CB-3255-67FF-B7FE-C394E5A822B3}"/>
                  </a:ext>
                </a:extLst>
              </p:cNvPr>
              <p:cNvCxnSpPr/>
              <p:nvPr/>
            </p:nvCxnSpPr>
            <p:spPr bwMode="auto">
              <a:xfrm>
                <a:off x="6059488" y="2926577"/>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64" name="直線コネクタ 263">
                <a:extLst>
                  <a:ext uri="{FF2B5EF4-FFF2-40B4-BE49-F238E27FC236}">
                    <a16:creationId xmlns:a16="http://schemas.microsoft.com/office/drawing/2014/main" id="{CC923261-EAD2-B297-F51F-6EBCA71284C2}"/>
                  </a:ext>
                </a:extLst>
              </p:cNvPr>
              <p:cNvCxnSpPr/>
              <p:nvPr/>
            </p:nvCxnSpPr>
            <p:spPr bwMode="auto">
              <a:xfrm>
                <a:off x="6059488" y="3383783"/>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65" name="直線コネクタ 264">
                <a:extLst>
                  <a:ext uri="{FF2B5EF4-FFF2-40B4-BE49-F238E27FC236}">
                    <a16:creationId xmlns:a16="http://schemas.microsoft.com/office/drawing/2014/main" id="{3D7C41EC-D746-E3B2-DA74-26B5CBA3CE0F}"/>
                  </a:ext>
                </a:extLst>
              </p:cNvPr>
              <p:cNvCxnSpPr/>
              <p:nvPr/>
            </p:nvCxnSpPr>
            <p:spPr bwMode="auto">
              <a:xfrm>
                <a:off x="6059488" y="3843370"/>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66" name="直線コネクタ 265">
                <a:extLst>
                  <a:ext uri="{FF2B5EF4-FFF2-40B4-BE49-F238E27FC236}">
                    <a16:creationId xmlns:a16="http://schemas.microsoft.com/office/drawing/2014/main" id="{0B4D6567-F73F-78A1-D0DF-389766D1B1B1}"/>
                  </a:ext>
                </a:extLst>
              </p:cNvPr>
              <p:cNvCxnSpPr/>
              <p:nvPr/>
            </p:nvCxnSpPr>
            <p:spPr bwMode="auto">
              <a:xfrm>
                <a:off x="6059488" y="429819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67" name="直線コネクタ 266">
                <a:extLst>
                  <a:ext uri="{FF2B5EF4-FFF2-40B4-BE49-F238E27FC236}">
                    <a16:creationId xmlns:a16="http://schemas.microsoft.com/office/drawing/2014/main" id="{A45A565F-D392-A3DA-2315-898A29A9D6FC}"/>
                  </a:ext>
                </a:extLst>
              </p:cNvPr>
              <p:cNvCxnSpPr/>
              <p:nvPr/>
            </p:nvCxnSpPr>
            <p:spPr bwMode="auto">
              <a:xfrm>
                <a:off x="6096000" y="4297690"/>
                <a:ext cx="2545589" cy="0"/>
              </a:xfrm>
              <a:prstGeom prst="line">
                <a:avLst/>
              </a:prstGeom>
              <a:solidFill>
                <a:schemeClr val="accent1"/>
              </a:solidFill>
              <a:ln w="12700" cap="flat" cmpd="sng" algn="ctr">
                <a:solidFill>
                  <a:schemeClr val="tx1"/>
                </a:solidFill>
                <a:prstDash val="sysDash"/>
                <a:round/>
                <a:headEnd type="none" w="med" len="med"/>
                <a:tailEnd type="none" w="med" len="med"/>
              </a:ln>
              <a:effectLst/>
            </p:spPr>
          </p:cxnSp>
        </p:grpSp>
        <p:grpSp>
          <p:nvGrpSpPr>
            <p:cNvPr id="233" name="グループ化 232">
              <a:extLst>
                <a:ext uri="{FF2B5EF4-FFF2-40B4-BE49-F238E27FC236}">
                  <a16:creationId xmlns:a16="http://schemas.microsoft.com/office/drawing/2014/main" id="{40C49A8E-AC69-D13E-863D-4F19935EE8AF}"/>
                </a:ext>
              </a:extLst>
            </p:cNvPr>
            <p:cNvGrpSpPr/>
            <p:nvPr/>
          </p:nvGrpSpPr>
          <p:grpSpPr>
            <a:xfrm>
              <a:off x="2994882" y="3476947"/>
              <a:ext cx="2519384" cy="971263"/>
              <a:chOff x="6201955" y="3477382"/>
              <a:chExt cx="2519384" cy="971263"/>
            </a:xfrm>
          </p:grpSpPr>
          <p:sp>
            <p:nvSpPr>
              <p:cNvPr id="234" name="フリーフォーム: 図形 233">
                <a:extLst>
                  <a:ext uri="{FF2B5EF4-FFF2-40B4-BE49-F238E27FC236}">
                    <a16:creationId xmlns:a16="http://schemas.microsoft.com/office/drawing/2014/main" id="{645F0C4D-1DD8-6D9D-723C-103A92C4100C}"/>
                  </a:ext>
                </a:extLst>
              </p:cNvPr>
              <p:cNvSpPr/>
              <p:nvPr/>
            </p:nvSpPr>
            <p:spPr bwMode="auto">
              <a:xfrm>
                <a:off x="6231731" y="3657600"/>
                <a:ext cx="2459832" cy="726281"/>
              </a:xfrm>
              <a:custGeom>
                <a:avLst/>
                <a:gdLst>
                  <a:gd name="connsiteX0" fmla="*/ 0 w 2459832"/>
                  <a:gd name="connsiteY0" fmla="*/ 0 h 726281"/>
                  <a:gd name="connsiteX1" fmla="*/ 273844 w 2459832"/>
                  <a:gd name="connsiteY1" fmla="*/ 519113 h 726281"/>
                  <a:gd name="connsiteX2" fmla="*/ 547688 w 2459832"/>
                  <a:gd name="connsiteY2" fmla="*/ 545306 h 726281"/>
                  <a:gd name="connsiteX3" fmla="*/ 819150 w 2459832"/>
                  <a:gd name="connsiteY3" fmla="*/ 576263 h 726281"/>
                  <a:gd name="connsiteX4" fmla="*/ 1638300 w 2459832"/>
                  <a:gd name="connsiteY4" fmla="*/ 621506 h 726281"/>
                  <a:gd name="connsiteX5" fmla="*/ 2459832 w 2459832"/>
                  <a:gd name="connsiteY5" fmla="*/ 726281 h 726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59832" h="726281">
                    <a:moveTo>
                      <a:pt x="0" y="0"/>
                    </a:moveTo>
                    <a:lnTo>
                      <a:pt x="273844" y="519113"/>
                    </a:lnTo>
                    <a:lnTo>
                      <a:pt x="547688" y="545306"/>
                    </a:lnTo>
                    <a:lnTo>
                      <a:pt x="819150" y="576263"/>
                    </a:lnTo>
                    <a:lnTo>
                      <a:pt x="1638300" y="621506"/>
                    </a:lnTo>
                    <a:lnTo>
                      <a:pt x="2459832" y="726281"/>
                    </a:lnTo>
                  </a:path>
                </a:pathLst>
              </a:custGeom>
              <a:noFill/>
              <a:ln w="25400" cap="flat" cmpd="sng" algn="ctr">
                <a:solidFill>
                  <a:srgbClr val="BC136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grpSp>
            <p:nvGrpSpPr>
              <p:cNvPr id="235" name="グループ化 234">
                <a:extLst>
                  <a:ext uri="{FF2B5EF4-FFF2-40B4-BE49-F238E27FC236}">
                    <a16:creationId xmlns:a16="http://schemas.microsoft.com/office/drawing/2014/main" id="{05E26F0F-D3F7-769B-ACD4-151EA02224F6}"/>
                  </a:ext>
                </a:extLst>
              </p:cNvPr>
              <p:cNvGrpSpPr/>
              <p:nvPr/>
            </p:nvGrpSpPr>
            <p:grpSpPr>
              <a:xfrm>
                <a:off x="6201955" y="3626660"/>
                <a:ext cx="2519384" cy="788161"/>
                <a:chOff x="6201955" y="3626660"/>
                <a:chExt cx="2519384" cy="788161"/>
              </a:xfrm>
            </p:grpSpPr>
            <p:sp>
              <p:nvSpPr>
                <p:cNvPr id="243" name="楕円 242">
                  <a:extLst>
                    <a:ext uri="{FF2B5EF4-FFF2-40B4-BE49-F238E27FC236}">
                      <a16:creationId xmlns:a16="http://schemas.microsoft.com/office/drawing/2014/main" id="{F7BBE04E-6475-F37A-0D21-5DC7E59D7899}"/>
                    </a:ext>
                  </a:extLst>
                </p:cNvPr>
                <p:cNvSpPr/>
                <p:nvPr/>
              </p:nvSpPr>
              <p:spPr bwMode="auto">
                <a:xfrm>
                  <a:off x="6201955" y="3626660"/>
                  <a:ext cx="64933" cy="64933"/>
                </a:xfrm>
                <a:prstGeom prst="ellipse">
                  <a:avLst/>
                </a:prstGeom>
                <a:solidFill>
                  <a:srgbClr val="BC136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244" name="楕円 243">
                  <a:extLst>
                    <a:ext uri="{FF2B5EF4-FFF2-40B4-BE49-F238E27FC236}">
                      <a16:creationId xmlns:a16="http://schemas.microsoft.com/office/drawing/2014/main" id="{B49D016C-B8E1-E131-A1F4-7C20B58128F0}"/>
                    </a:ext>
                  </a:extLst>
                </p:cNvPr>
                <p:cNvSpPr/>
                <p:nvPr/>
              </p:nvSpPr>
              <p:spPr bwMode="auto">
                <a:xfrm>
                  <a:off x="6470232" y="4144186"/>
                  <a:ext cx="64933" cy="64933"/>
                </a:xfrm>
                <a:prstGeom prst="ellipse">
                  <a:avLst/>
                </a:prstGeom>
                <a:solidFill>
                  <a:srgbClr val="BC136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245" name="楕円 244">
                  <a:extLst>
                    <a:ext uri="{FF2B5EF4-FFF2-40B4-BE49-F238E27FC236}">
                      <a16:creationId xmlns:a16="http://schemas.microsoft.com/office/drawing/2014/main" id="{6A634FC1-4721-45AC-F310-5ADEEA10F1E0}"/>
                    </a:ext>
                  </a:extLst>
                </p:cNvPr>
                <p:cNvSpPr/>
                <p:nvPr/>
              </p:nvSpPr>
              <p:spPr bwMode="auto">
                <a:xfrm>
                  <a:off x="6745188" y="4168733"/>
                  <a:ext cx="64933" cy="64933"/>
                </a:xfrm>
                <a:prstGeom prst="ellipse">
                  <a:avLst/>
                </a:prstGeom>
                <a:solidFill>
                  <a:srgbClr val="BC136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246" name="楕円 245">
                  <a:extLst>
                    <a:ext uri="{FF2B5EF4-FFF2-40B4-BE49-F238E27FC236}">
                      <a16:creationId xmlns:a16="http://schemas.microsoft.com/office/drawing/2014/main" id="{AE45CC50-0CA2-F424-F94B-0F5E4C7D869A}"/>
                    </a:ext>
                  </a:extLst>
                </p:cNvPr>
                <p:cNvSpPr/>
                <p:nvPr/>
              </p:nvSpPr>
              <p:spPr bwMode="auto">
                <a:xfrm>
                  <a:off x="7018148" y="4204393"/>
                  <a:ext cx="64933" cy="64933"/>
                </a:xfrm>
                <a:prstGeom prst="ellipse">
                  <a:avLst/>
                </a:prstGeom>
                <a:solidFill>
                  <a:srgbClr val="BC136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247" name="楕円 246">
                  <a:extLst>
                    <a:ext uri="{FF2B5EF4-FFF2-40B4-BE49-F238E27FC236}">
                      <a16:creationId xmlns:a16="http://schemas.microsoft.com/office/drawing/2014/main" id="{38FA3DB7-277D-44B6-DEF2-7F6A655C5600}"/>
                    </a:ext>
                  </a:extLst>
                </p:cNvPr>
                <p:cNvSpPr/>
                <p:nvPr/>
              </p:nvSpPr>
              <p:spPr bwMode="auto">
                <a:xfrm>
                  <a:off x="7839412" y="4246383"/>
                  <a:ext cx="64933" cy="64933"/>
                </a:xfrm>
                <a:prstGeom prst="ellipse">
                  <a:avLst/>
                </a:prstGeom>
                <a:solidFill>
                  <a:srgbClr val="BC136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248" name="楕円 247">
                  <a:extLst>
                    <a:ext uri="{FF2B5EF4-FFF2-40B4-BE49-F238E27FC236}">
                      <a16:creationId xmlns:a16="http://schemas.microsoft.com/office/drawing/2014/main" id="{444B2552-ADCE-171C-AEA8-2A04CD10B947}"/>
                    </a:ext>
                  </a:extLst>
                </p:cNvPr>
                <p:cNvSpPr/>
                <p:nvPr/>
              </p:nvSpPr>
              <p:spPr bwMode="auto">
                <a:xfrm>
                  <a:off x="8656406" y="4349888"/>
                  <a:ext cx="64933" cy="64933"/>
                </a:xfrm>
                <a:prstGeom prst="ellipse">
                  <a:avLst/>
                </a:prstGeom>
                <a:solidFill>
                  <a:srgbClr val="BC136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grpSp>
          <p:grpSp>
            <p:nvGrpSpPr>
              <p:cNvPr id="236" name="グループ化 235">
                <a:extLst>
                  <a:ext uri="{FF2B5EF4-FFF2-40B4-BE49-F238E27FC236}">
                    <a16:creationId xmlns:a16="http://schemas.microsoft.com/office/drawing/2014/main" id="{7C1A1569-9C2F-9FDF-AD2E-95138C80B0B2}"/>
                  </a:ext>
                </a:extLst>
              </p:cNvPr>
              <p:cNvGrpSpPr/>
              <p:nvPr/>
            </p:nvGrpSpPr>
            <p:grpSpPr>
              <a:xfrm>
                <a:off x="6234112" y="3477382"/>
                <a:ext cx="2454760" cy="971263"/>
                <a:chOff x="6234112" y="3477382"/>
                <a:chExt cx="2454760" cy="971263"/>
              </a:xfrm>
            </p:grpSpPr>
            <p:cxnSp>
              <p:nvCxnSpPr>
                <p:cNvPr id="237" name="直線コネクタ 236">
                  <a:extLst>
                    <a:ext uri="{FF2B5EF4-FFF2-40B4-BE49-F238E27FC236}">
                      <a16:creationId xmlns:a16="http://schemas.microsoft.com/office/drawing/2014/main" id="{2DAD80AA-A941-5B77-6F98-7050E88BF57C}"/>
                    </a:ext>
                  </a:extLst>
                </p:cNvPr>
                <p:cNvCxnSpPr/>
                <p:nvPr/>
              </p:nvCxnSpPr>
              <p:spPr bwMode="auto">
                <a:xfrm>
                  <a:off x="6234112" y="3477382"/>
                  <a:ext cx="0" cy="370800"/>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38" name="直線コネクタ 237">
                  <a:extLst>
                    <a:ext uri="{FF2B5EF4-FFF2-40B4-BE49-F238E27FC236}">
                      <a16:creationId xmlns:a16="http://schemas.microsoft.com/office/drawing/2014/main" id="{EE6F7961-E88F-19BC-A954-F1D9040764ED}"/>
                    </a:ext>
                  </a:extLst>
                </p:cNvPr>
                <p:cNvCxnSpPr/>
                <p:nvPr/>
              </p:nvCxnSpPr>
              <p:spPr bwMode="auto">
                <a:xfrm>
                  <a:off x="6502698" y="4083926"/>
                  <a:ext cx="0" cy="180000"/>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39" name="直線コネクタ 238">
                  <a:extLst>
                    <a:ext uri="{FF2B5EF4-FFF2-40B4-BE49-F238E27FC236}">
                      <a16:creationId xmlns:a16="http://schemas.microsoft.com/office/drawing/2014/main" id="{7B250806-BD21-6659-31C1-A9C632D9F0E5}"/>
                    </a:ext>
                  </a:extLst>
                </p:cNvPr>
                <p:cNvCxnSpPr/>
                <p:nvPr/>
              </p:nvCxnSpPr>
              <p:spPr bwMode="auto">
                <a:xfrm>
                  <a:off x="6776951" y="4119119"/>
                  <a:ext cx="0" cy="162000"/>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40" name="直線コネクタ 239">
                  <a:extLst>
                    <a:ext uri="{FF2B5EF4-FFF2-40B4-BE49-F238E27FC236}">
                      <a16:creationId xmlns:a16="http://schemas.microsoft.com/office/drawing/2014/main" id="{B1AB3017-D4E9-335A-FB45-6B9F27AF28D3}"/>
                    </a:ext>
                  </a:extLst>
                </p:cNvPr>
                <p:cNvCxnSpPr/>
                <p:nvPr/>
              </p:nvCxnSpPr>
              <p:spPr bwMode="auto">
                <a:xfrm>
                  <a:off x="7048418" y="4152666"/>
                  <a:ext cx="0" cy="162000"/>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41" name="直線コネクタ 240">
                  <a:extLst>
                    <a:ext uri="{FF2B5EF4-FFF2-40B4-BE49-F238E27FC236}">
                      <a16:creationId xmlns:a16="http://schemas.microsoft.com/office/drawing/2014/main" id="{4EB41078-1D28-ADBF-8C84-8BBC39865D26}"/>
                    </a:ext>
                  </a:extLst>
                </p:cNvPr>
                <p:cNvCxnSpPr/>
                <p:nvPr/>
              </p:nvCxnSpPr>
              <p:spPr bwMode="auto">
                <a:xfrm>
                  <a:off x="7871796" y="4176652"/>
                  <a:ext cx="0" cy="216000"/>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42" name="直線コネクタ 241">
                  <a:extLst>
                    <a:ext uri="{FF2B5EF4-FFF2-40B4-BE49-F238E27FC236}">
                      <a16:creationId xmlns:a16="http://schemas.microsoft.com/office/drawing/2014/main" id="{B62BDF32-6788-3748-4B06-29FFEE6CC5BA}"/>
                    </a:ext>
                  </a:extLst>
                </p:cNvPr>
                <p:cNvCxnSpPr/>
                <p:nvPr/>
              </p:nvCxnSpPr>
              <p:spPr bwMode="auto">
                <a:xfrm>
                  <a:off x="8688872" y="4315445"/>
                  <a:ext cx="0" cy="133200"/>
                </a:xfrm>
                <a:prstGeom prst="line">
                  <a:avLst/>
                </a:prstGeom>
                <a:solidFill>
                  <a:schemeClr val="accent1"/>
                </a:solidFill>
                <a:ln w="12700" cap="flat" cmpd="sng" algn="ctr">
                  <a:solidFill>
                    <a:srgbClr val="BC136B"/>
                  </a:solidFill>
                  <a:prstDash val="solid"/>
                  <a:round/>
                  <a:headEnd type="none" w="med" len="med"/>
                  <a:tailEnd type="none" w="med" len="med"/>
                </a:ln>
                <a:effectLst/>
              </p:spPr>
            </p:cxnSp>
          </p:grpSp>
        </p:grpSp>
      </p:grpSp>
      <p:grpSp>
        <p:nvGrpSpPr>
          <p:cNvPr id="210" name="グループ化 209">
            <a:extLst>
              <a:ext uri="{FF2B5EF4-FFF2-40B4-BE49-F238E27FC236}">
                <a16:creationId xmlns:a16="http://schemas.microsoft.com/office/drawing/2014/main" id="{1EEAAEFD-CEEF-090B-C284-941871E10A27}"/>
              </a:ext>
            </a:extLst>
          </p:cNvPr>
          <p:cNvGrpSpPr/>
          <p:nvPr/>
        </p:nvGrpSpPr>
        <p:grpSpPr>
          <a:xfrm>
            <a:off x="6840857" y="2408944"/>
            <a:ext cx="3151195" cy="3146382"/>
            <a:chOff x="6840857" y="2408944"/>
            <a:chExt cx="3151195" cy="3146382"/>
          </a:xfrm>
        </p:grpSpPr>
        <p:grpSp>
          <p:nvGrpSpPr>
            <p:cNvPr id="8" name="グループ化 7">
              <a:extLst>
                <a:ext uri="{FF2B5EF4-FFF2-40B4-BE49-F238E27FC236}">
                  <a16:creationId xmlns:a16="http://schemas.microsoft.com/office/drawing/2014/main" id="{02CADE4E-2D68-A8EA-822F-2C374FB77A41}"/>
                </a:ext>
              </a:extLst>
            </p:cNvPr>
            <p:cNvGrpSpPr/>
            <p:nvPr/>
          </p:nvGrpSpPr>
          <p:grpSpPr>
            <a:xfrm>
              <a:off x="7115624" y="5112000"/>
              <a:ext cx="2876428" cy="443326"/>
              <a:chOff x="1549972" y="4994662"/>
              <a:chExt cx="2876428" cy="443326"/>
            </a:xfrm>
          </p:grpSpPr>
          <p:sp>
            <p:nvSpPr>
              <p:cNvPr id="196" name="テキスト ボックス 195">
                <a:extLst>
                  <a:ext uri="{FF2B5EF4-FFF2-40B4-BE49-F238E27FC236}">
                    <a16:creationId xmlns:a16="http://schemas.microsoft.com/office/drawing/2014/main" id="{61EC002A-D57F-4FED-6D9B-68CBC73956EB}"/>
                  </a:ext>
                </a:extLst>
              </p:cNvPr>
              <p:cNvSpPr txBox="1"/>
              <p:nvPr/>
            </p:nvSpPr>
            <p:spPr>
              <a:xfrm>
                <a:off x="1549972" y="4994662"/>
                <a:ext cx="2876428" cy="443326"/>
              </a:xfrm>
              <a:prstGeom prst="rect">
                <a:avLst/>
              </a:prstGeom>
              <a:noFill/>
            </p:spPr>
            <p:txBody>
              <a:bodyPr wrap="none" rtlCol="0">
                <a:spAutoFit/>
              </a:bodyPr>
              <a:lstStyle/>
              <a:p>
                <a:pPr>
                  <a:lnSpc>
                    <a:spcPct val="120000"/>
                  </a:lnSpc>
                  <a:tabLst>
                    <a:tab pos="136525" algn="ctr"/>
                    <a:tab pos="403225" algn="ctr"/>
                    <a:tab pos="676275" algn="ctr"/>
                    <a:tab pos="954088" algn="ctr"/>
                    <a:tab pos="1760538" algn="ctr"/>
                    <a:tab pos="2573338" algn="ctr"/>
                  </a:tabLst>
                </a:pPr>
                <a:r>
                  <a:rPr kumimoji="1" lang="en-US" altLang="ja-JP" sz="1000" dirty="0">
                    <a:latin typeface="+mn-ea"/>
                    <a:ea typeface="+mn-ea"/>
                  </a:rPr>
                  <a:t>	41	30	30	29	17	13</a:t>
                </a:r>
              </a:p>
              <a:p>
                <a:pPr algn="ctr">
                  <a:lnSpc>
                    <a:spcPct val="120000"/>
                  </a:lnSpc>
                </a:pPr>
                <a:r>
                  <a:rPr kumimoji="1" lang="ja-JP" altLang="en-US" sz="1000" dirty="0">
                    <a:latin typeface="+mn-ea"/>
                    <a:ea typeface="+mn-ea"/>
                  </a:rPr>
                  <a:t>患者数（例）</a:t>
                </a:r>
              </a:p>
            </p:txBody>
          </p:sp>
          <p:cxnSp>
            <p:nvCxnSpPr>
              <p:cNvPr id="197" name="直線コネクタ 196">
                <a:extLst>
                  <a:ext uri="{FF2B5EF4-FFF2-40B4-BE49-F238E27FC236}">
                    <a16:creationId xmlns:a16="http://schemas.microsoft.com/office/drawing/2014/main" id="{DF7D793A-E429-A237-070C-7390836A6F40}"/>
                  </a:ext>
                </a:extLst>
              </p:cNvPr>
              <p:cNvCxnSpPr/>
              <p:nvPr/>
            </p:nvCxnSpPr>
            <p:spPr bwMode="auto">
              <a:xfrm>
                <a:off x="1660634" y="5225284"/>
                <a:ext cx="2659118"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grpSp>
        <p:sp>
          <p:nvSpPr>
            <p:cNvPr id="11" name="テキスト ボックス 10">
              <a:extLst>
                <a:ext uri="{FF2B5EF4-FFF2-40B4-BE49-F238E27FC236}">
                  <a16:creationId xmlns:a16="http://schemas.microsoft.com/office/drawing/2014/main" id="{E2A85361-9838-5DC7-AB5F-379D8FF74911}"/>
                </a:ext>
              </a:extLst>
            </p:cNvPr>
            <p:cNvSpPr txBox="1"/>
            <p:nvPr/>
          </p:nvSpPr>
          <p:spPr>
            <a:xfrm>
              <a:off x="8127718" y="4908633"/>
              <a:ext cx="889987" cy="261610"/>
            </a:xfrm>
            <a:prstGeom prst="rect">
              <a:avLst/>
            </a:prstGeom>
            <a:noFill/>
          </p:spPr>
          <p:txBody>
            <a:bodyPr wrap="none">
              <a:spAutoFit/>
            </a:bodyPr>
            <a:lstStyle/>
            <a:p>
              <a:pPr algn="ctr"/>
              <a:r>
                <a:rPr lang="ja-JP" altLang="en-US" sz="1100" b="0" i="0" dirty="0">
                  <a:solidFill>
                    <a:srgbClr val="1B1B1B"/>
                  </a:solidFill>
                  <a:effectLst/>
                  <a:latin typeface="+mn-ea"/>
                  <a:ea typeface="+mn-ea"/>
                </a:rPr>
                <a:t>期間（</a:t>
              </a:r>
              <a:r>
                <a:rPr lang="ja-JP" altLang="en-US" sz="1100" dirty="0">
                  <a:solidFill>
                    <a:srgbClr val="1B1B1B"/>
                  </a:solidFill>
                  <a:latin typeface="+mn-ea"/>
                  <a:ea typeface="+mn-ea"/>
                </a:rPr>
                <a:t>月</a:t>
              </a:r>
              <a:r>
                <a:rPr lang="ja-JP" altLang="en-US" sz="1100" b="0" i="0" dirty="0">
                  <a:solidFill>
                    <a:srgbClr val="1B1B1B"/>
                  </a:solidFill>
                  <a:effectLst/>
                  <a:latin typeface="+mn-ea"/>
                  <a:ea typeface="+mn-ea"/>
                </a:rPr>
                <a:t>）</a:t>
              </a:r>
              <a:endParaRPr lang="ja-JP" altLang="en-US" sz="1100" dirty="0">
                <a:latin typeface="+mn-ea"/>
                <a:ea typeface="+mn-ea"/>
              </a:endParaRPr>
            </a:p>
          </p:txBody>
        </p:sp>
        <p:grpSp>
          <p:nvGrpSpPr>
            <p:cNvPr id="13" name="グループ化 12">
              <a:extLst>
                <a:ext uri="{FF2B5EF4-FFF2-40B4-BE49-F238E27FC236}">
                  <a16:creationId xmlns:a16="http://schemas.microsoft.com/office/drawing/2014/main" id="{B2C282E0-6BDB-6FFD-DE28-EF9E6CAF9B62}"/>
                </a:ext>
              </a:extLst>
            </p:cNvPr>
            <p:cNvGrpSpPr/>
            <p:nvPr/>
          </p:nvGrpSpPr>
          <p:grpSpPr>
            <a:xfrm>
              <a:off x="6840857" y="2408944"/>
              <a:ext cx="329185" cy="2413914"/>
              <a:chOff x="5731146" y="2409379"/>
              <a:chExt cx="329185" cy="2413914"/>
            </a:xfrm>
          </p:grpSpPr>
          <p:sp>
            <p:nvSpPr>
              <p:cNvPr id="62" name="テキスト ボックス 61">
                <a:extLst>
                  <a:ext uri="{FF2B5EF4-FFF2-40B4-BE49-F238E27FC236}">
                    <a16:creationId xmlns:a16="http://schemas.microsoft.com/office/drawing/2014/main" id="{A43195C6-E409-F3A5-D0FB-A1AFD5AB23E7}"/>
                  </a:ext>
                </a:extLst>
              </p:cNvPr>
              <p:cNvSpPr txBox="1"/>
              <p:nvPr/>
            </p:nvSpPr>
            <p:spPr>
              <a:xfrm>
                <a:off x="5923507" y="4700182"/>
                <a:ext cx="136824" cy="123111"/>
              </a:xfrm>
              <a:prstGeom prst="rect">
                <a:avLst/>
              </a:prstGeom>
              <a:noFill/>
            </p:spPr>
            <p:txBody>
              <a:bodyPr wrap="none" lIns="0" tIns="0" rIns="72000" bIns="0" rtlCol="0">
                <a:spAutoFit/>
              </a:bodyPr>
              <a:lstStyle/>
              <a:p>
                <a:pPr algn="r"/>
                <a:r>
                  <a:rPr lang="en-US" altLang="ja-JP" sz="800" dirty="0">
                    <a:latin typeface="+mn-ea"/>
                    <a:ea typeface="+mn-ea"/>
                  </a:rPr>
                  <a:t>0</a:t>
                </a:r>
                <a:endParaRPr kumimoji="1" lang="ja-JP" altLang="en-US" sz="800" dirty="0">
                  <a:latin typeface="+mn-ea"/>
                  <a:ea typeface="+mn-ea"/>
                </a:endParaRPr>
              </a:p>
            </p:txBody>
          </p:sp>
          <p:sp>
            <p:nvSpPr>
              <p:cNvPr id="63" name="テキスト ボックス 62">
                <a:extLst>
                  <a:ext uri="{FF2B5EF4-FFF2-40B4-BE49-F238E27FC236}">
                    <a16:creationId xmlns:a16="http://schemas.microsoft.com/office/drawing/2014/main" id="{43A96585-8716-D76A-0B5E-FAC294547AA8}"/>
                  </a:ext>
                </a:extLst>
              </p:cNvPr>
              <p:cNvSpPr txBox="1"/>
              <p:nvPr/>
            </p:nvSpPr>
            <p:spPr>
              <a:xfrm>
                <a:off x="5731146" y="2409379"/>
                <a:ext cx="329185" cy="123111"/>
              </a:xfrm>
              <a:prstGeom prst="rect">
                <a:avLst/>
              </a:prstGeom>
              <a:noFill/>
            </p:spPr>
            <p:txBody>
              <a:bodyPr wrap="none" lIns="0" tIns="0" rIns="72000" bIns="0" rtlCol="0" anchor="ctr">
                <a:spAutoFit/>
              </a:bodyPr>
              <a:lstStyle/>
              <a:p>
                <a:pPr algn="r"/>
                <a:r>
                  <a:rPr kumimoji="1" lang="en-US" altLang="ja-JP" sz="800" dirty="0">
                    <a:latin typeface="+mn-ea"/>
                    <a:ea typeface="+mn-ea"/>
                  </a:rPr>
                  <a:t>1000</a:t>
                </a:r>
                <a:endParaRPr kumimoji="1" lang="ja-JP" altLang="en-US" sz="800" dirty="0">
                  <a:latin typeface="+mn-ea"/>
                  <a:ea typeface="+mn-ea"/>
                </a:endParaRPr>
              </a:p>
            </p:txBody>
          </p:sp>
          <p:sp>
            <p:nvSpPr>
              <p:cNvPr id="192" name="テキスト ボックス 191">
                <a:extLst>
                  <a:ext uri="{FF2B5EF4-FFF2-40B4-BE49-F238E27FC236}">
                    <a16:creationId xmlns:a16="http://schemas.microsoft.com/office/drawing/2014/main" id="{E54B74CD-3BFB-23AF-B7B9-2C19D051308B}"/>
                  </a:ext>
                </a:extLst>
              </p:cNvPr>
              <p:cNvSpPr txBox="1"/>
              <p:nvPr/>
            </p:nvSpPr>
            <p:spPr>
              <a:xfrm>
                <a:off x="5795267" y="2866589"/>
                <a:ext cx="265064" cy="123111"/>
              </a:xfrm>
              <a:prstGeom prst="rect">
                <a:avLst/>
              </a:prstGeom>
              <a:noFill/>
            </p:spPr>
            <p:txBody>
              <a:bodyPr wrap="none" lIns="0" tIns="0" rIns="72000" bIns="0" rtlCol="0" anchor="ctr">
                <a:spAutoFit/>
              </a:bodyPr>
              <a:lstStyle/>
              <a:p>
                <a:pPr algn="r"/>
                <a:r>
                  <a:rPr kumimoji="1" lang="en-US" altLang="ja-JP" sz="800" dirty="0">
                    <a:latin typeface="+mn-ea"/>
                    <a:ea typeface="+mn-ea"/>
                  </a:rPr>
                  <a:t>800</a:t>
                </a:r>
                <a:endParaRPr kumimoji="1" lang="ja-JP" altLang="en-US" sz="800" dirty="0">
                  <a:latin typeface="+mn-ea"/>
                  <a:ea typeface="+mn-ea"/>
                </a:endParaRPr>
              </a:p>
            </p:txBody>
          </p:sp>
          <p:sp>
            <p:nvSpPr>
              <p:cNvPr id="193" name="テキスト ボックス 192">
                <a:extLst>
                  <a:ext uri="{FF2B5EF4-FFF2-40B4-BE49-F238E27FC236}">
                    <a16:creationId xmlns:a16="http://schemas.microsoft.com/office/drawing/2014/main" id="{61400DC6-3FB2-F0FC-9098-38A0B12C8789}"/>
                  </a:ext>
                </a:extLst>
              </p:cNvPr>
              <p:cNvSpPr txBox="1"/>
              <p:nvPr/>
            </p:nvSpPr>
            <p:spPr>
              <a:xfrm>
                <a:off x="5795267" y="3323795"/>
                <a:ext cx="265064" cy="123111"/>
              </a:xfrm>
              <a:prstGeom prst="rect">
                <a:avLst/>
              </a:prstGeom>
              <a:noFill/>
            </p:spPr>
            <p:txBody>
              <a:bodyPr wrap="none" lIns="0" tIns="0" rIns="72000" bIns="0" rtlCol="0" anchor="ctr">
                <a:spAutoFit/>
              </a:bodyPr>
              <a:lstStyle/>
              <a:p>
                <a:pPr algn="r"/>
                <a:r>
                  <a:rPr kumimoji="1" lang="en-US" altLang="ja-JP" sz="800" dirty="0">
                    <a:latin typeface="+mn-ea"/>
                    <a:ea typeface="+mn-ea"/>
                  </a:rPr>
                  <a:t>600</a:t>
                </a:r>
                <a:endParaRPr kumimoji="1" lang="ja-JP" altLang="en-US" sz="800" dirty="0">
                  <a:latin typeface="+mn-ea"/>
                  <a:ea typeface="+mn-ea"/>
                </a:endParaRPr>
              </a:p>
            </p:txBody>
          </p:sp>
          <p:sp>
            <p:nvSpPr>
              <p:cNvPr id="194" name="テキスト ボックス 193">
                <a:extLst>
                  <a:ext uri="{FF2B5EF4-FFF2-40B4-BE49-F238E27FC236}">
                    <a16:creationId xmlns:a16="http://schemas.microsoft.com/office/drawing/2014/main" id="{91BBFEE8-6991-7A71-B30F-D9092957B7CB}"/>
                  </a:ext>
                </a:extLst>
              </p:cNvPr>
              <p:cNvSpPr txBox="1"/>
              <p:nvPr/>
            </p:nvSpPr>
            <p:spPr>
              <a:xfrm>
                <a:off x="5795267" y="3783382"/>
                <a:ext cx="265064" cy="123111"/>
              </a:xfrm>
              <a:prstGeom prst="rect">
                <a:avLst/>
              </a:prstGeom>
              <a:noFill/>
            </p:spPr>
            <p:txBody>
              <a:bodyPr wrap="none" lIns="0" tIns="0" rIns="72000" bIns="0" rtlCol="0" anchor="ctr">
                <a:spAutoFit/>
              </a:bodyPr>
              <a:lstStyle/>
              <a:p>
                <a:pPr algn="r"/>
                <a:r>
                  <a:rPr kumimoji="1" lang="en-US" altLang="ja-JP" sz="800" dirty="0">
                    <a:latin typeface="+mn-ea"/>
                    <a:ea typeface="+mn-ea"/>
                  </a:rPr>
                  <a:t>400</a:t>
                </a:r>
                <a:endParaRPr kumimoji="1" lang="ja-JP" altLang="en-US" sz="800" dirty="0">
                  <a:latin typeface="+mn-ea"/>
                  <a:ea typeface="+mn-ea"/>
                </a:endParaRPr>
              </a:p>
            </p:txBody>
          </p:sp>
          <p:sp>
            <p:nvSpPr>
              <p:cNvPr id="195" name="テキスト ボックス 194">
                <a:extLst>
                  <a:ext uri="{FF2B5EF4-FFF2-40B4-BE49-F238E27FC236}">
                    <a16:creationId xmlns:a16="http://schemas.microsoft.com/office/drawing/2014/main" id="{CBE5A631-6307-444E-D271-F4D16134ABFA}"/>
                  </a:ext>
                </a:extLst>
              </p:cNvPr>
              <p:cNvSpPr txBox="1"/>
              <p:nvPr/>
            </p:nvSpPr>
            <p:spPr>
              <a:xfrm>
                <a:off x="5795267" y="4238208"/>
                <a:ext cx="265064" cy="123111"/>
              </a:xfrm>
              <a:prstGeom prst="rect">
                <a:avLst/>
              </a:prstGeom>
              <a:noFill/>
            </p:spPr>
            <p:txBody>
              <a:bodyPr wrap="none" lIns="0" tIns="0" rIns="72000" bIns="0" rtlCol="0" anchor="ctr">
                <a:spAutoFit/>
              </a:bodyPr>
              <a:lstStyle/>
              <a:p>
                <a:pPr algn="r"/>
                <a:r>
                  <a:rPr kumimoji="1" lang="en-US" altLang="ja-JP" sz="800" dirty="0">
                    <a:latin typeface="+mn-ea"/>
                    <a:ea typeface="+mn-ea"/>
                  </a:rPr>
                  <a:t>200</a:t>
                </a:r>
                <a:endParaRPr kumimoji="1" lang="ja-JP" altLang="en-US" sz="800" dirty="0">
                  <a:latin typeface="+mn-ea"/>
                  <a:ea typeface="+mn-ea"/>
                </a:endParaRPr>
              </a:p>
            </p:txBody>
          </p:sp>
        </p:grpSp>
        <p:grpSp>
          <p:nvGrpSpPr>
            <p:cNvPr id="14" name="グループ化 13">
              <a:extLst>
                <a:ext uri="{FF2B5EF4-FFF2-40B4-BE49-F238E27FC236}">
                  <a16:creationId xmlns:a16="http://schemas.microsoft.com/office/drawing/2014/main" id="{63A65841-6C07-E2C2-FB5B-D2FBD187F4AB}"/>
                </a:ext>
              </a:extLst>
            </p:cNvPr>
            <p:cNvGrpSpPr/>
            <p:nvPr/>
          </p:nvGrpSpPr>
          <p:grpSpPr>
            <a:xfrm>
              <a:off x="7311666" y="4799111"/>
              <a:ext cx="2539381" cy="141286"/>
              <a:chOff x="6201955" y="4799546"/>
              <a:chExt cx="2539381" cy="141286"/>
            </a:xfrm>
          </p:grpSpPr>
          <p:sp>
            <p:nvSpPr>
              <p:cNvPr id="52" name="テキスト ボックス 51">
                <a:extLst>
                  <a:ext uri="{FF2B5EF4-FFF2-40B4-BE49-F238E27FC236}">
                    <a16:creationId xmlns:a16="http://schemas.microsoft.com/office/drawing/2014/main" id="{B8CE307E-A84A-352C-8535-BD3391DEB54A}"/>
                  </a:ext>
                </a:extLst>
              </p:cNvPr>
              <p:cNvSpPr txBox="1"/>
              <p:nvPr/>
            </p:nvSpPr>
            <p:spPr>
              <a:xfrm>
                <a:off x="8613096" y="4799546"/>
                <a:ext cx="128240" cy="141286"/>
              </a:xfrm>
              <a:prstGeom prst="rect">
                <a:avLst/>
              </a:prstGeom>
              <a:noFill/>
            </p:spPr>
            <p:txBody>
              <a:bodyPr wrap="none" lIns="0" tIns="18000" rIns="0" bIns="0" rtlCol="0">
                <a:spAutoFit/>
              </a:bodyPr>
              <a:lstStyle/>
              <a:p>
                <a:pPr algn="ctr"/>
                <a:r>
                  <a:rPr lang="en-US" altLang="ja-JP" sz="800" dirty="0">
                    <a:latin typeface="+mn-ea"/>
                    <a:ea typeface="+mn-ea"/>
                  </a:rPr>
                  <a:t>3</a:t>
                </a:r>
                <a:r>
                  <a:rPr kumimoji="1" lang="en-US" altLang="ja-JP" sz="800" dirty="0">
                    <a:latin typeface="+mn-ea"/>
                    <a:ea typeface="+mn-ea"/>
                  </a:rPr>
                  <a:t>6</a:t>
                </a:r>
                <a:endParaRPr kumimoji="1" lang="ja-JP" altLang="en-US" sz="800" dirty="0">
                  <a:latin typeface="+mn-ea"/>
                  <a:ea typeface="+mn-ea"/>
                </a:endParaRPr>
              </a:p>
            </p:txBody>
          </p:sp>
          <p:sp>
            <p:nvSpPr>
              <p:cNvPr id="53" name="テキスト ボックス 52">
                <a:extLst>
                  <a:ext uri="{FF2B5EF4-FFF2-40B4-BE49-F238E27FC236}">
                    <a16:creationId xmlns:a16="http://schemas.microsoft.com/office/drawing/2014/main" id="{D78EA82A-18B8-D58B-B4A5-FF9A5BE7B483}"/>
                  </a:ext>
                </a:extLst>
              </p:cNvPr>
              <p:cNvSpPr txBox="1"/>
              <p:nvPr/>
            </p:nvSpPr>
            <p:spPr>
              <a:xfrm>
                <a:off x="8341627"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32</a:t>
                </a:r>
                <a:endParaRPr kumimoji="1" lang="ja-JP" altLang="en-US" sz="800" dirty="0">
                  <a:latin typeface="+mn-ea"/>
                  <a:ea typeface="+mn-ea"/>
                </a:endParaRPr>
              </a:p>
            </p:txBody>
          </p:sp>
          <p:sp>
            <p:nvSpPr>
              <p:cNvPr id="54" name="テキスト ボックス 53">
                <a:extLst>
                  <a:ext uri="{FF2B5EF4-FFF2-40B4-BE49-F238E27FC236}">
                    <a16:creationId xmlns:a16="http://schemas.microsoft.com/office/drawing/2014/main" id="{B48D7069-7515-9810-F32C-496E6627A2BE}"/>
                  </a:ext>
                </a:extLst>
              </p:cNvPr>
              <p:cNvSpPr txBox="1"/>
              <p:nvPr/>
            </p:nvSpPr>
            <p:spPr>
              <a:xfrm>
                <a:off x="8070161"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28</a:t>
                </a:r>
                <a:endParaRPr kumimoji="1" lang="ja-JP" altLang="en-US" sz="800" dirty="0">
                  <a:latin typeface="+mn-ea"/>
                  <a:ea typeface="+mn-ea"/>
                </a:endParaRPr>
              </a:p>
            </p:txBody>
          </p:sp>
          <p:sp>
            <p:nvSpPr>
              <p:cNvPr id="55" name="テキスト ボックス 54">
                <a:extLst>
                  <a:ext uri="{FF2B5EF4-FFF2-40B4-BE49-F238E27FC236}">
                    <a16:creationId xmlns:a16="http://schemas.microsoft.com/office/drawing/2014/main" id="{9D07D703-E62D-CEFD-0258-089D3B3CB21F}"/>
                  </a:ext>
                </a:extLst>
              </p:cNvPr>
              <p:cNvSpPr txBox="1"/>
              <p:nvPr/>
            </p:nvSpPr>
            <p:spPr>
              <a:xfrm>
                <a:off x="7798692"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24</a:t>
                </a:r>
                <a:endParaRPr kumimoji="1" lang="ja-JP" altLang="en-US" sz="800" dirty="0">
                  <a:latin typeface="+mn-ea"/>
                  <a:ea typeface="+mn-ea"/>
                </a:endParaRPr>
              </a:p>
            </p:txBody>
          </p:sp>
          <p:sp>
            <p:nvSpPr>
              <p:cNvPr id="56" name="テキスト ボックス 55">
                <a:extLst>
                  <a:ext uri="{FF2B5EF4-FFF2-40B4-BE49-F238E27FC236}">
                    <a16:creationId xmlns:a16="http://schemas.microsoft.com/office/drawing/2014/main" id="{C4ABB56B-0C9E-9E3C-091E-640B821ACD72}"/>
                  </a:ext>
                </a:extLst>
              </p:cNvPr>
              <p:cNvSpPr txBox="1"/>
              <p:nvPr/>
            </p:nvSpPr>
            <p:spPr>
              <a:xfrm>
                <a:off x="7527227"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20</a:t>
                </a:r>
                <a:endParaRPr kumimoji="1" lang="ja-JP" altLang="en-US" sz="800" dirty="0">
                  <a:latin typeface="+mn-ea"/>
                  <a:ea typeface="+mn-ea"/>
                </a:endParaRPr>
              </a:p>
            </p:txBody>
          </p:sp>
          <p:sp>
            <p:nvSpPr>
              <p:cNvPr id="57" name="テキスト ボックス 56">
                <a:extLst>
                  <a:ext uri="{FF2B5EF4-FFF2-40B4-BE49-F238E27FC236}">
                    <a16:creationId xmlns:a16="http://schemas.microsoft.com/office/drawing/2014/main" id="{7AB2CE49-697F-20F5-6891-BF940AB4211C}"/>
                  </a:ext>
                </a:extLst>
              </p:cNvPr>
              <p:cNvSpPr txBox="1"/>
              <p:nvPr/>
            </p:nvSpPr>
            <p:spPr>
              <a:xfrm>
                <a:off x="6201955" y="4799546"/>
                <a:ext cx="64120" cy="141286"/>
              </a:xfrm>
              <a:prstGeom prst="rect">
                <a:avLst/>
              </a:prstGeom>
              <a:noFill/>
            </p:spPr>
            <p:txBody>
              <a:bodyPr wrap="none" lIns="0" tIns="18000" rIns="0" bIns="0" rtlCol="0">
                <a:spAutoFit/>
              </a:bodyPr>
              <a:lstStyle/>
              <a:p>
                <a:pPr algn="ctr"/>
                <a:r>
                  <a:rPr kumimoji="1" lang="en-US" altLang="ja-JP" sz="800" dirty="0">
                    <a:latin typeface="+mn-ea"/>
                    <a:ea typeface="+mn-ea"/>
                  </a:rPr>
                  <a:t>0</a:t>
                </a:r>
                <a:endParaRPr kumimoji="1" lang="ja-JP" altLang="en-US" sz="800" dirty="0">
                  <a:latin typeface="+mn-ea"/>
                  <a:ea typeface="+mn-ea"/>
                </a:endParaRPr>
              </a:p>
            </p:txBody>
          </p:sp>
          <p:sp>
            <p:nvSpPr>
              <p:cNvPr id="58" name="テキスト ボックス 57">
                <a:extLst>
                  <a:ext uri="{FF2B5EF4-FFF2-40B4-BE49-F238E27FC236}">
                    <a16:creationId xmlns:a16="http://schemas.microsoft.com/office/drawing/2014/main" id="{73A01DE8-6BCE-FB4E-F6FE-90E1A6362D21}"/>
                  </a:ext>
                </a:extLst>
              </p:cNvPr>
              <p:cNvSpPr txBox="1"/>
              <p:nvPr/>
            </p:nvSpPr>
            <p:spPr>
              <a:xfrm>
                <a:off x="6471045" y="4799546"/>
                <a:ext cx="64120" cy="141286"/>
              </a:xfrm>
              <a:prstGeom prst="rect">
                <a:avLst/>
              </a:prstGeom>
              <a:noFill/>
            </p:spPr>
            <p:txBody>
              <a:bodyPr wrap="none" lIns="0" tIns="18000" rIns="0" bIns="0" rtlCol="0">
                <a:spAutoFit/>
              </a:bodyPr>
              <a:lstStyle/>
              <a:p>
                <a:pPr algn="ctr"/>
                <a:r>
                  <a:rPr kumimoji="1" lang="en-US" altLang="ja-JP" sz="800" dirty="0">
                    <a:latin typeface="+mn-ea"/>
                    <a:ea typeface="+mn-ea"/>
                  </a:rPr>
                  <a:t>4</a:t>
                </a:r>
                <a:endParaRPr kumimoji="1" lang="ja-JP" altLang="en-US" sz="800" dirty="0">
                  <a:latin typeface="+mn-ea"/>
                  <a:ea typeface="+mn-ea"/>
                </a:endParaRPr>
              </a:p>
            </p:txBody>
          </p:sp>
          <p:sp>
            <p:nvSpPr>
              <p:cNvPr id="59" name="テキスト ボックス 58">
                <a:extLst>
                  <a:ext uri="{FF2B5EF4-FFF2-40B4-BE49-F238E27FC236}">
                    <a16:creationId xmlns:a16="http://schemas.microsoft.com/office/drawing/2014/main" id="{9FB481B1-1D7D-0C3D-3EAD-368BFD2249EC}"/>
                  </a:ext>
                </a:extLst>
              </p:cNvPr>
              <p:cNvSpPr txBox="1"/>
              <p:nvPr/>
            </p:nvSpPr>
            <p:spPr>
              <a:xfrm>
                <a:off x="6744891" y="4799546"/>
                <a:ext cx="64120" cy="141286"/>
              </a:xfrm>
              <a:prstGeom prst="rect">
                <a:avLst/>
              </a:prstGeom>
              <a:noFill/>
            </p:spPr>
            <p:txBody>
              <a:bodyPr wrap="none" lIns="0" tIns="18000" rIns="0" bIns="0" rtlCol="0">
                <a:spAutoFit/>
              </a:bodyPr>
              <a:lstStyle/>
              <a:p>
                <a:pPr algn="ctr"/>
                <a:r>
                  <a:rPr kumimoji="1" lang="en-US" altLang="ja-JP" sz="800" dirty="0">
                    <a:latin typeface="+mn-ea"/>
                    <a:ea typeface="+mn-ea"/>
                  </a:rPr>
                  <a:t>8</a:t>
                </a:r>
                <a:endParaRPr kumimoji="1" lang="ja-JP" altLang="en-US" sz="800" dirty="0">
                  <a:latin typeface="+mn-ea"/>
                  <a:ea typeface="+mn-ea"/>
                </a:endParaRPr>
              </a:p>
            </p:txBody>
          </p:sp>
          <p:sp>
            <p:nvSpPr>
              <p:cNvPr id="60" name="テキスト ボックス 59">
                <a:extLst>
                  <a:ext uri="{FF2B5EF4-FFF2-40B4-BE49-F238E27FC236}">
                    <a16:creationId xmlns:a16="http://schemas.microsoft.com/office/drawing/2014/main" id="{AE4E433C-DB78-82CC-4B16-A0D1A81E295C}"/>
                  </a:ext>
                </a:extLst>
              </p:cNvPr>
              <p:cNvSpPr txBox="1"/>
              <p:nvPr/>
            </p:nvSpPr>
            <p:spPr>
              <a:xfrm>
                <a:off x="6984298"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12</a:t>
                </a:r>
                <a:endParaRPr kumimoji="1" lang="ja-JP" altLang="en-US" sz="800" dirty="0">
                  <a:latin typeface="+mn-ea"/>
                  <a:ea typeface="+mn-ea"/>
                </a:endParaRPr>
              </a:p>
            </p:txBody>
          </p:sp>
          <p:sp>
            <p:nvSpPr>
              <p:cNvPr id="61" name="テキスト ボックス 60">
                <a:extLst>
                  <a:ext uri="{FF2B5EF4-FFF2-40B4-BE49-F238E27FC236}">
                    <a16:creationId xmlns:a16="http://schemas.microsoft.com/office/drawing/2014/main" id="{0FF7753C-3AA5-84ED-6C8A-741C7C59CCA2}"/>
                  </a:ext>
                </a:extLst>
              </p:cNvPr>
              <p:cNvSpPr txBox="1"/>
              <p:nvPr/>
            </p:nvSpPr>
            <p:spPr>
              <a:xfrm>
                <a:off x="7258144" y="4799546"/>
                <a:ext cx="128240" cy="141286"/>
              </a:xfrm>
              <a:prstGeom prst="rect">
                <a:avLst/>
              </a:prstGeom>
              <a:noFill/>
            </p:spPr>
            <p:txBody>
              <a:bodyPr wrap="none" lIns="0" tIns="18000" rIns="0" bIns="0" rtlCol="0">
                <a:spAutoFit/>
              </a:bodyPr>
              <a:lstStyle/>
              <a:p>
                <a:pPr algn="ctr"/>
                <a:r>
                  <a:rPr kumimoji="1" lang="en-US" altLang="ja-JP" sz="800" dirty="0">
                    <a:latin typeface="+mn-ea"/>
                    <a:ea typeface="+mn-ea"/>
                  </a:rPr>
                  <a:t>16</a:t>
                </a:r>
                <a:endParaRPr kumimoji="1" lang="ja-JP" altLang="en-US" sz="800" dirty="0">
                  <a:latin typeface="+mn-ea"/>
                  <a:ea typeface="+mn-ea"/>
                </a:endParaRPr>
              </a:p>
            </p:txBody>
          </p:sp>
        </p:grpSp>
        <p:grpSp>
          <p:nvGrpSpPr>
            <p:cNvPr id="15" name="グループ化 14">
              <a:extLst>
                <a:ext uri="{FF2B5EF4-FFF2-40B4-BE49-F238E27FC236}">
                  <a16:creationId xmlns:a16="http://schemas.microsoft.com/office/drawing/2014/main" id="{45D053E8-F7BD-860C-7785-3C59BB3E0AB6}"/>
                </a:ext>
              </a:extLst>
            </p:cNvPr>
            <p:cNvGrpSpPr/>
            <p:nvPr/>
          </p:nvGrpSpPr>
          <p:grpSpPr>
            <a:xfrm>
              <a:off x="7169199" y="2468932"/>
              <a:ext cx="2618541" cy="2326944"/>
              <a:chOff x="6059488" y="2469367"/>
              <a:chExt cx="2618541" cy="2326944"/>
            </a:xfrm>
          </p:grpSpPr>
          <p:cxnSp>
            <p:nvCxnSpPr>
              <p:cNvPr id="33" name="直線コネクタ 32">
                <a:extLst>
                  <a:ext uri="{FF2B5EF4-FFF2-40B4-BE49-F238E27FC236}">
                    <a16:creationId xmlns:a16="http://schemas.microsoft.com/office/drawing/2014/main" id="{233402EA-D5F4-BE91-891A-B06E6EB5F209}"/>
                  </a:ext>
                </a:extLst>
              </p:cNvPr>
              <p:cNvCxnSpPr>
                <a:cxnSpLocks/>
              </p:cNvCxnSpPr>
              <p:nvPr/>
            </p:nvCxnSpPr>
            <p:spPr bwMode="auto">
              <a:xfrm>
                <a:off x="6096000" y="2470150"/>
                <a:ext cx="0" cy="2290763"/>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34" name="直線コネクタ 33">
                <a:extLst>
                  <a:ext uri="{FF2B5EF4-FFF2-40B4-BE49-F238E27FC236}">
                    <a16:creationId xmlns:a16="http://schemas.microsoft.com/office/drawing/2014/main" id="{BEC7D328-9A86-8A0C-36EC-AC5A3E470D9E}"/>
                  </a:ext>
                </a:extLst>
              </p:cNvPr>
              <p:cNvCxnSpPr>
                <a:cxnSpLocks/>
              </p:cNvCxnSpPr>
              <p:nvPr/>
            </p:nvCxnSpPr>
            <p:spPr bwMode="auto">
              <a:xfrm>
                <a:off x="6059488" y="4763297"/>
                <a:ext cx="261778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35" name="直線コネクタ 34">
                <a:extLst>
                  <a:ext uri="{FF2B5EF4-FFF2-40B4-BE49-F238E27FC236}">
                    <a16:creationId xmlns:a16="http://schemas.microsoft.com/office/drawing/2014/main" id="{52A0100C-10C5-A1EC-1B23-B547693D6EE7}"/>
                  </a:ext>
                </a:extLst>
              </p:cNvPr>
              <p:cNvCxnSpPr>
                <a:cxnSpLocks/>
              </p:cNvCxnSpPr>
              <p:nvPr/>
            </p:nvCxnSpPr>
            <p:spPr bwMode="auto">
              <a:xfrm rot="5400000">
                <a:off x="8660933"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36" name="直線コネクタ 35">
                <a:extLst>
                  <a:ext uri="{FF2B5EF4-FFF2-40B4-BE49-F238E27FC236}">
                    <a16:creationId xmlns:a16="http://schemas.microsoft.com/office/drawing/2014/main" id="{1C21C2B1-C4D0-AC97-68A4-409D165D4714}"/>
                  </a:ext>
                </a:extLst>
              </p:cNvPr>
              <p:cNvCxnSpPr>
                <a:cxnSpLocks/>
              </p:cNvCxnSpPr>
              <p:nvPr/>
            </p:nvCxnSpPr>
            <p:spPr bwMode="auto">
              <a:xfrm rot="5400000">
                <a:off x="8389464"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38" name="直線コネクタ 37">
                <a:extLst>
                  <a:ext uri="{FF2B5EF4-FFF2-40B4-BE49-F238E27FC236}">
                    <a16:creationId xmlns:a16="http://schemas.microsoft.com/office/drawing/2014/main" id="{A97A1242-8967-E507-874C-7866AD9F8FF0}"/>
                  </a:ext>
                </a:extLst>
              </p:cNvPr>
              <p:cNvCxnSpPr>
                <a:cxnSpLocks/>
              </p:cNvCxnSpPr>
              <p:nvPr/>
            </p:nvCxnSpPr>
            <p:spPr bwMode="auto">
              <a:xfrm rot="5400000">
                <a:off x="8117998"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39" name="直線コネクタ 38">
                <a:extLst>
                  <a:ext uri="{FF2B5EF4-FFF2-40B4-BE49-F238E27FC236}">
                    <a16:creationId xmlns:a16="http://schemas.microsoft.com/office/drawing/2014/main" id="{57D464C2-6F9E-E8C8-FEAF-514F707D7623}"/>
                  </a:ext>
                </a:extLst>
              </p:cNvPr>
              <p:cNvCxnSpPr>
                <a:cxnSpLocks/>
              </p:cNvCxnSpPr>
              <p:nvPr/>
            </p:nvCxnSpPr>
            <p:spPr bwMode="auto">
              <a:xfrm rot="5400000">
                <a:off x="7846529"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0" name="直線コネクタ 39">
                <a:extLst>
                  <a:ext uri="{FF2B5EF4-FFF2-40B4-BE49-F238E27FC236}">
                    <a16:creationId xmlns:a16="http://schemas.microsoft.com/office/drawing/2014/main" id="{314BBCBC-0D6D-6722-D9B1-C205810CC5F7}"/>
                  </a:ext>
                </a:extLst>
              </p:cNvPr>
              <p:cNvCxnSpPr>
                <a:cxnSpLocks/>
              </p:cNvCxnSpPr>
              <p:nvPr/>
            </p:nvCxnSpPr>
            <p:spPr bwMode="auto">
              <a:xfrm rot="5400000">
                <a:off x="7575064"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1" name="直線コネクタ 40">
                <a:extLst>
                  <a:ext uri="{FF2B5EF4-FFF2-40B4-BE49-F238E27FC236}">
                    <a16:creationId xmlns:a16="http://schemas.microsoft.com/office/drawing/2014/main" id="{80381FE9-7883-3DC4-1B29-69C0F92C5822}"/>
                  </a:ext>
                </a:extLst>
              </p:cNvPr>
              <p:cNvCxnSpPr>
                <a:cxnSpLocks/>
              </p:cNvCxnSpPr>
              <p:nvPr/>
            </p:nvCxnSpPr>
            <p:spPr bwMode="auto">
              <a:xfrm rot="5400000">
                <a:off x="6217732"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2" name="直線コネクタ 41">
                <a:extLst>
                  <a:ext uri="{FF2B5EF4-FFF2-40B4-BE49-F238E27FC236}">
                    <a16:creationId xmlns:a16="http://schemas.microsoft.com/office/drawing/2014/main" id="{4F548D0B-441E-1B79-3442-F0603AA70898}"/>
                  </a:ext>
                </a:extLst>
              </p:cNvPr>
              <p:cNvCxnSpPr>
                <a:cxnSpLocks/>
              </p:cNvCxnSpPr>
              <p:nvPr/>
            </p:nvCxnSpPr>
            <p:spPr bwMode="auto">
              <a:xfrm rot="5400000">
                <a:off x="6486822"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3" name="直線コネクタ 42">
                <a:extLst>
                  <a:ext uri="{FF2B5EF4-FFF2-40B4-BE49-F238E27FC236}">
                    <a16:creationId xmlns:a16="http://schemas.microsoft.com/office/drawing/2014/main" id="{68E9BF5D-50B6-FB61-7A09-26CF184AFEAA}"/>
                  </a:ext>
                </a:extLst>
              </p:cNvPr>
              <p:cNvCxnSpPr>
                <a:cxnSpLocks/>
              </p:cNvCxnSpPr>
              <p:nvPr/>
            </p:nvCxnSpPr>
            <p:spPr bwMode="auto">
              <a:xfrm rot="5400000">
                <a:off x="6760668"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4" name="直線コネクタ 43">
                <a:extLst>
                  <a:ext uri="{FF2B5EF4-FFF2-40B4-BE49-F238E27FC236}">
                    <a16:creationId xmlns:a16="http://schemas.microsoft.com/office/drawing/2014/main" id="{E72050E9-D1AF-0168-E651-9C96BC7C01FC}"/>
                  </a:ext>
                </a:extLst>
              </p:cNvPr>
              <p:cNvCxnSpPr>
                <a:cxnSpLocks/>
              </p:cNvCxnSpPr>
              <p:nvPr/>
            </p:nvCxnSpPr>
            <p:spPr bwMode="auto">
              <a:xfrm rot="5400000">
                <a:off x="7032135"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5" name="直線コネクタ 44">
                <a:extLst>
                  <a:ext uri="{FF2B5EF4-FFF2-40B4-BE49-F238E27FC236}">
                    <a16:creationId xmlns:a16="http://schemas.microsoft.com/office/drawing/2014/main" id="{4F57DB2D-A24E-EB8D-1E61-29CAD192B8EE}"/>
                  </a:ext>
                </a:extLst>
              </p:cNvPr>
              <p:cNvCxnSpPr>
                <a:cxnSpLocks/>
              </p:cNvCxnSpPr>
              <p:nvPr/>
            </p:nvCxnSpPr>
            <p:spPr bwMode="auto">
              <a:xfrm rot="5400000">
                <a:off x="7305981" y="477921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6" name="直線コネクタ 45">
                <a:extLst>
                  <a:ext uri="{FF2B5EF4-FFF2-40B4-BE49-F238E27FC236}">
                    <a16:creationId xmlns:a16="http://schemas.microsoft.com/office/drawing/2014/main" id="{475CB30B-E76C-D455-A3D4-826A85D10651}"/>
                  </a:ext>
                </a:extLst>
              </p:cNvPr>
              <p:cNvCxnSpPr/>
              <p:nvPr/>
            </p:nvCxnSpPr>
            <p:spPr bwMode="auto">
              <a:xfrm>
                <a:off x="6059488" y="2469367"/>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7" name="直線コネクタ 46">
                <a:extLst>
                  <a:ext uri="{FF2B5EF4-FFF2-40B4-BE49-F238E27FC236}">
                    <a16:creationId xmlns:a16="http://schemas.microsoft.com/office/drawing/2014/main" id="{79EF4506-82F3-828C-176A-D0F18F6E25A4}"/>
                  </a:ext>
                </a:extLst>
              </p:cNvPr>
              <p:cNvCxnSpPr/>
              <p:nvPr/>
            </p:nvCxnSpPr>
            <p:spPr bwMode="auto">
              <a:xfrm>
                <a:off x="6059488" y="2926577"/>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8" name="直線コネクタ 47">
                <a:extLst>
                  <a:ext uri="{FF2B5EF4-FFF2-40B4-BE49-F238E27FC236}">
                    <a16:creationId xmlns:a16="http://schemas.microsoft.com/office/drawing/2014/main" id="{1585B4BA-4629-B3AF-9E72-571346287306}"/>
                  </a:ext>
                </a:extLst>
              </p:cNvPr>
              <p:cNvCxnSpPr/>
              <p:nvPr/>
            </p:nvCxnSpPr>
            <p:spPr bwMode="auto">
              <a:xfrm>
                <a:off x="6059488" y="3383783"/>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9" name="直線コネクタ 48">
                <a:extLst>
                  <a:ext uri="{FF2B5EF4-FFF2-40B4-BE49-F238E27FC236}">
                    <a16:creationId xmlns:a16="http://schemas.microsoft.com/office/drawing/2014/main" id="{49FE7EEB-E931-0150-32EC-CB806E8DC13F}"/>
                  </a:ext>
                </a:extLst>
              </p:cNvPr>
              <p:cNvCxnSpPr/>
              <p:nvPr/>
            </p:nvCxnSpPr>
            <p:spPr bwMode="auto">
              <a:xfrm>
                <a:off x="6059488" y="3843370"/>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0" name="直線コネクタ 49">
                <a:extLst>
                  <a:ext uri="{FF2B5EF4-FFF2-40B4-BE49-F238E27FC236}">
                    <a16:creationId xmlns:a16="http://schemas.microsoft.com/office/drawing/2014/main" id="{BFC7B21F-27C1-FD0A-7585-BD2477556599}"/>
                  </a:ext>
                </a:extLst>
              </p:cNvPr>
              <p:cNvCxnSpPr/>
              <p:nvPr/>
            </p:nvCxnSpPr>
            <p:spPr bwMode="auto">
              <a:xfrm>
                <a:off x="6059488" y="4298195"/>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1" name="直線コネクタ 50">
                <a:extLst>
                  <a:ext uri="{FF2B5EF4-FFF2-40B4-BE49-F238E27FC236}">
                    <a16:creationId xmlns:a16="http://schemas.microsoft.com/office/drawing/2014/main" id="{91A820D6-470E-55CE-FB3E-D0400443C31E}"/>
                  </a:ext>
                </a:extLst>
              </p:cNvPr>
              <p:cNvCxnSpPr>
                <a:cxnSpLocks/>
              </p:cNvCxnSpPr>
              <p:nvPr/>
            </p:nvCxnSpPr>
            <p:spPr bwMode="auto">
              <a:xfrm>
                <a:off x="6095999" y="4297690"/>
                <a:ext cx="2574000" cy="0"/>
              </a:xfrm>
              <a:prstGeom prst="line">
                <a:avLst/>
              </a:prstGeom>
              <a:solidFill>
                <a:schemeClr val="accent1"/>
              </a:solidFill>
              <a:ln w="12700" cap="flat" cmpd="sng" algn="ctr">
                <a:solidFill>
                  <a:schemeClr val="tx1"/>
                </a:solidFill>
                <a:prstDash val="sysDash"/>
                <a:round/>
                <a:headEnd type="none" w="med" len="med"/>
                <a:tailEnd type="none" w="med" len="med"/>
              </a:ln>
              <a:effectLst/>
            </p:spPr>
          </p:cxnSp>
        </p:grpSp>
        <p:grpSp>
          <p:nvGrpSpPr>
            <p:cNvPr id="207" name="グループ化 206">
              <a:extLst>
                <a:ext uri="{FF2B5EF4-FFF2-40B4-BE49-F238E27FC236}">
                  <a16:creationId xmlns:a16="http://schemas.microsoft.com/office/drawing/2014/main" id="{518D9F47-87D2-2C85-AFEF-A54B82F82210}"/>
                </a:ext>
              </a:extLst>
            </p:cNvPr>
            <p:cNvGrpSpPr/>
            <p:nvPr/>
          </p:nvGrpSpPr>
          <p:grpSpPr>
            <a:xfrm>
              <a:off x="7306776" y="2777688"/>
              <a:ext cx="2516939" cy="1619795"/>
              <a:chOff x="7306776" y="2777688"/>
              <a:chExt cx="2516939" cy="1619795"/>
            </a:xfrm>
          </p:grpSpPr>
          <p:sp>
            <p:nvSpPr>
              <p:cNvPr id="17" name="フリーフォーム: 図形 16">
                <a:extLst>
                  <a:ext uri="{FF2B5EF4-FFF2-40B4-BE49-F238E27FC236}">
                    <a16:creationId xmlns:a16="http://schemas.microsoft.com/office/drawing/2014/main" id="{969067BD-1545-5D24-A3F9-559C0B9D4193}"/>
                  </a:ext>
                </a:extLst>
              </p:cNvPr>
              <p:cNvSpPr/>
              <p:nvPr/>
            </p:nvSpPr>
            <p:spPr bwMode="auto">
              <a:xfrm>
                <a:off x="7338996" y="3063049"/>
                <a:ext cx="2450052" cy="1248875"/>
              </a:xfrm>
              <a:custGeom>
                <a:avLst/>
                <a:gdLst>
                  <a:gd name="connsiteX0" fmla="*/ 0 w 2459832"/>
                  <a:gd name="connsiteY0" fmla="*/ 0 h 726281"/>
                  <a:gd name="connsiteX1" fmla="*/ 273844 w 2459832"/>
                  <a:gd name="connsiteY1" fmla="*/ 519113 h 726281"/>
                  <a:gd name="connsiteX2" fmla="*/ 547688 w 2459832"/>
                  <a:gd name="connsiteY2" fmla="*/ 545306 h 726281"/>
                  <a:gd name="connsiteX3" fmla="*/ 819150 w 2459832"/>
                  <a:gd name="connsiteY3" fmla="*/ 576263 h 726281"/>
                  <a:gd name="connsiteX4" fmla="*/ 1638300 w 2459832"/>
                  <a:gd name="connsiteY4" fmla="*/ 621506 h 726281"/>
                  <a:gd name="connsiteX5" fmla="*/ 2459832 w 2459832"/>
                  <a:gd name="connsiteY5" fmla="*/ 726281 h 726281"/>
                  <a:gd name="connsiteX0" fmla="*/ 0 w 2464722"/>
                  <a:gd name="connsiteY0" fmla="*/ 0 h 1322841"/>
                  <a:gd name="connsiteX1" fmla="*/ 278734 w 2464722"/>
                  <a:gd name="connsiteY1" fmla="*/ 1115673 h 1322841"/>
                  <a:gd name="connsiteX2" fmla="*/ 552578 w 2464722"/>
                  <a:gd name="connsiteY2" fmla="*/ 1141866 h 1322841"/>
                  <a:gd name="connsiteX3" fmla="*/ 824040 w 2464722"/>
                  <a:gd name="connsiteY3" fmla="*/ 1172823 h 1322841"/>
                  <a:gd name="connsiteX4" fmla="*/ 1643190 w 2464722"/>
                  <a:gd name="connsiteY4" fmla="*/ 1218066 h 1322841"/>
                  <a:gd name="connsiteX5" fmla="*/ 2464722 w 2464722"/>
                  <a:gd name="connsiteY5" fmla="*/ 1322841 h 1322841"/>
                  <a:gd name="connsiteX0" fmla="*/ 0 w 2459832"/>
                  <a:gd name="connsiteY0" fmla="*/ 0 h 1310617"/>
                  <a:gd name="connsiteX1" fmla="*/ 273844 w 2459832"/>
                  <a:gd name="connsiteY1" fmla="*/ 1103449 h 1310617"/>
                  <a:gd name="connsiteX2" fmla="*/ 547688 w 2459832"/>
                  <a:gd name="connsiteY2" fmla="*/ 1129642 h 1310617"/>
                  <a:gd name="connsiteX3" fmla="*/ 819150 w 2459832"/>
                  <a:gd name="connsiteY3" fmla="*/ 1160599 h 1310617"/>
                  <a:gd name="connsiteX4" fmla="*/ 1638300 w 2459832"/>
                  <a:gd name="connsiteY4" fmla="*/ 1205842 h 1310617"/>
                  <a:gd name="connsiteX5" fmla="*/ 2459832 w 2459832"/>
                  <a:gd name="connsiteY5" fmla="*/ 1310617 h 1310617"/>
                  <a:gd name="connsiteX0" fmla="*/ 0 w 2462277"/>
                  <a:gd name="connsiteY0" fmla="*/ 0 h 1320396"/>
                  <a:gd name="connsiteX1" fmla="*/ 276289 w 2462277"/>
                  <a:gd name="connsiteY1" fmla="*/ 1113228 h 1320396"/>
                  <a:gd name="connsiteX2" fmla="*/ 550133 w 2462277"/>
                  <a:gd name="connsiteY2" fmla="*/ 1139421 h 1320396"/>
                  <a:gd name="connsiteX3" fmla="*/ 821595 w 2462277"/>
                  <a:gd name="connsiteY3" fmla="*/ 1170378 h 1320396"/>
                  <a:gd name="connsiteX4" fmla="*/ 1640745 w 2462277"/>
                  <a:gd name="connsiteY4" fmla="*/ 1215621 h 1320396"/>
                  <a:gd name="connsiteX5" fmla="*/ 2462277 w 2462277"/>
                  <a:gd name="connsiteY5" fmla="*/ 1320396 h 1320396"/>
                  <a:gd name="connsiteX0" fmla="*/ 0 w 2462277"/>
                  <a:gd name="connsiteY0" fmla="*/ 0 h 1320396"/>
                  <a:gd name="connsiteX1" fmla="*/ 268954 w 2462277"/>
                  <a:gd name="connsiteY1" fmla="*/ 954308 h 1320396"/>
                  <a:gd name="connsiteX2" fmla="*/ 550133 w 2462277"/>
                  <a:gd name="connsiteY2" fmla="*/ 1139421 h 1320396"/>
                  <a:gd name="connsiteX3" fmla="*/ 821595 w 2462277"/>
                  <a:gd name="connsiteY3" fmla="*/ 1170378 h 1320396"/>
                  <a:gd name="connsiteX4" fmla="*/ 1640745 w 2462277"/>
                  <a:gd name="connsiteY4" fmla="*/ 1215621 h 1320396"/>
                  <a:gd name="connsiteX5" fmla="*/ 2462277 w 2462277"/>
                  <a:gd name="connsiteY5" fmla="*/ 1320396 h 1320396"/>
                  <a:gd name="connsiteX0" fmla="*/ 0 w 2462277"/>
                  <a:gd name="connsiteY0" fmla="*/ 0 h 1320396"/>
                  <a:gd name="connsiteX1" fmla="*/ 268954 w 2462277"/>
                  <a:gd name="connsiteY1" fmla="*/ 954308 h 1320396"/>
                  <a:gd name="connsiteX2" fmla="*/ 547688 w 2462277"/>
                  <a:gd name="connsiteY2" fmla="*/ 943828 h 1320396"/>
                  <a:gd name="connsiteX3" fmla="*/ 821595 w 2462277"/>
                  <a:gd name="connsiteY3" fmla="*/ 1170378 h 1320396"/>
                  <a:gd name="connsiteX4" fmla="*/ 1640745 w 2462277"/>
                  <a:gd name="connsiteY4" fmla="*/ 1215621 h 1320396"/>
                  <a:gd name="connsiteX5" fmla="*/ 2462277 w 2462277"/>
                  <a:gd name="connsiteY5" fmla="*/ 1320396 h 1320396"/>
                  <a:gd name="connsiteX0" fmla="*/ 0 w 2462277"/>
                  <a:gd name="connsiteY0" fmla="*/ 0 h 1320396"/>
                  <a:gd name="connsiteX1" fmla="*/ 271399 w 2462277"/>
                  <a:gd name="connsiteY1" fmla="*/ 959198 h 1320396"/>
                  <a:gd name="connsiteX2" fmla="*/ 547688 w 2462277"/>
                  <a:gd name="connsiteY2" fmla="*/ 943828 h 1320396"/>
                  <a:gd name="connsiteX3" fmla="*/ 821595 w 2462277"/>
                  <a:gd name="connsiteY3" fmla="*/ 1170378 h 1320396"/>
                  <a:gd name="connsiteX4" fmla="*/ 1640745 w 2462277"/>
                  <a:gd name="connsiteY4" fmla="*/ 1215621 h 1320396"/>
                  <a:gd name="connsiteX5" fmla="*/ 2462277 w 2462277"/>
                  <a:gd name="connsiteY5" fmla="*/ 1320396 h 1320396"/>
                  <a:gd name="connsiteX0" fmla="*/ 0 w 2462277"/>
                  <a:gd name="connsiteY0" fmla="*/ 0 h 1320396"/>
                  <a:gd name="connsiteX1" fmla="*/ 271399 w 2462277"/>
                  <a:gd name="connsiteY1" fmla="*/ 959198 h 1320396"/>
                  <a:gd name="connsiteX2" fmla="*/ 540354 w 2462277"/>
                  <a:gd name="connsiteY2" fmla="*/ 941383 h 1320396"/>
                  <a:gd name="connsiteX3" fmla="*/ 821595 w 2462277"/>
                  <a:gd name="connsiteY3" fmla="*/ 1170378 h 1320396"/>
                  <a:gd name="connsiteX4" fmla="*/ 1640745 w 2462277"/>
                  <a:gd name="connsiteY4" fmla="*/ 1215621 h 1320396"/>
                  <a:gd name="connsiteX5" fmla="*/ 2462277 w 2462277"/>
                  <a:gd name="connsiteY5" fmla="*/ 1320396 h 1320396"/>
                  <a:gd name="connsiteX0" fmla="*/ 0 w 2462277"/>
                  <a:gd name="connsiteY0" fmla="*/ 0 h 1320396"/>
                  <a:gd name="connsiteX1" fmla="*/ 271399 w 2462277"/>
                  <a:gd name="connsiteY1" fmla="*/ 959198 h 1320396"/>
                  <a:gd name="connsiteX2" fmla="*/ 540354 w 2462277"/>
                  <a:gd name="connsiteY2" fmla="*/ 941383 h 1320396"/>
                  <a:gd name="connsiteX3" fmla="*/ 811815 w 2462277"/>
                  <a:gd name="connsiteY3" fmla="*/ 1023683 h 1320396"/>
                  <a:gd name="connsiteX4" fmla="*/ 1640745 w 2462277"/>
                  <a:gd name="connsiteY4" fmla="*/ 1215621 h 1320396"/>
                  <a:gd name="connsiteX5" fmla="*/ 2462277 w 2462277"/>
                  <a:gd name="connsiteY5" fmla="*/ 1320396 h 1320396"/>
                  <a:gd name="connsiteX0" fmla="*/ 0 w 2462277"/>
                  <a:gd name="connsiteY0" fmla="*/ 0 h 1320396"/>
                  <a:gd name="connsiteX1" fmla="*/ 271399 w 2462277"/>
                  <a:gd name="connsiteY1" fmla="*/ 959198 h 1320396"/>
                  <a:gd name="connsiteX2" fmla="*/ 540354 w 2462277"/>
                  <a:gd name="connsiteY2" fmla="*/ 941383 h 1320396"/>
                  <a:gd name="connsiteX3" fmla="*/ 819149 w 2462277"/>
                  <a:gd name="connsiteY3" fmla="*/ 1023683 h 1320396"/>
                  <a:gd name="connsiteX4" fmla="*/ 1640745 w 2462277"/>
                  <a:gd name="connsiteY4" fmla="*/ 1215621 h 1320396"/>
                  <a:gd name="connsiteX5" fmla="*/ 2462277 w 2462277"/>
                  <a:gd name="connsiteY5" fmla="*/ 1320396 h 1320396"/>
                  <a:gd name="connsiteX0" fmla="*/ 0 w 2462277"/>
                  <a:gd name="connsiteY0" fmla="*/ 0 h 1320396"/>
                  <a:gd name="connsiteX1" fmla="*/ 271399 w 2462277"/>
                  <a:gd name="connsiteY1" fmla="*/ 959198 h 1320396"/>
                  <a:gd name="connsiteX2" fmla="*/ 540354 w 2462277"/>
                  <a:gd name="connsiteY2" fmla="*/ 941383 h 1320396"/>
                  <a:gd name="connsiteX3" fmla="*/ 819149 w 2462277"/>
                  <a:gd name="connsiteY3" fmla="*/ 1023683 h 1320396"/>
                  <a:gd name="connsiteX4" fmla="*/ 1633411 w 2462277"/>
                  <a:gd name="connsiteY4" fmla="*/ 1046921 h 1320396"/>
                  <a:gd name="connsiteX5" fmla="*/ 2462277 w 2462277"/>
                  <a:gd name="connsiteY5" fmla="*/ 1320396 h 1320396"/>
                  <a:gd name="connsiteX0" fmla="*/ 0 w 2457387"/>
                  <a:gd name="connsiteY0" fmla="*/ 0 h 1254384"/>
                  <a:gd name="connsiteX1" fmla="*/ 271399 w 2457387"/>
                  <a:gd name="connsiteY1" fmla="*/ 959198 h 1254384"/>
                  <a:gd name="connsiteX2" fmla="*/ 540354 w 2457387"/>
                  <a:gd name="connsiteY2" fmla="*/ 941383 h 1254384"/>
                  <a:gd name="connsiteX3" fmla="*/ 819149 w 2457387"/>
                  <a:gd name="connsiteY3" fmla="*/ 1023683 h 1254384"/>
                  <a:gd name="connsiteX4" fmla="*/ 1633411 w 2457387"/>
                  <a:gd name="connsiteY4" fmla="*/ 1046921 h 1254384"/>
                  <a:gd name="connsiteX5" fmla="*/ 2457387 w 2457387"/>
                  <a:gd name="connsiteY5" fmla="*/ 1254384 h 1254384"/>
                  <a:gd name="connsiteX0" fmla="*/ 0 w 2450052"/>
                  <a:gd name="connsiteY0" fmla="*/ 0 h 1254384"/>
                  <a:gd name="connsiteX1" fmla="*/ 271399 w 2450052"/>
                  <a:gd name="connsiteY1" fmla="*/ 959198 h 1254384"/>
                  <a:gd name="connsiteX2" fmla="*/ 540354 w 2450052"/>
                  <a:gd name="connsiteY2" fmla="*/ 941383 h 1254384"/>
                  <a:gd name="connsiteX3" fmla="*/ 819149 w 2450052"/>
                  <a:gd name="connsiteY3" fmla="*/ 1023683 h 1254384"/>
                  <a:gd name="connsiteX4" fmla="*/ 1633411 w 2450052"/>
                  <a:gd name="connsiteY4" fmla="*/ 1046921 h 1254384"/>
                  <a:gd name="connsiteX5" fmla="*/ 2450052 w 2450052"/>
                  <a:gd name="connsiteY5" fmla="*/ 1254384 h 1254384"/>
                  <a:gd name="connsiteX0" fmla="*/ 0 w 2450052"/>
                  <a:gd name="connsiteY0" fmla="*/ 0 h 1240613"/>
                  <a:gd name="connsiteX1" fmla="*/ 271399 w 2450052"/>
                  <a:gd name="connsiteY1" fmla="*/ 959198 h 1240613"/>
                  <a:gd name="connsiteX2" fmla="*/ 540354 w 2450052"/>
                  <a:gd name="connsiteY2" fmla="*/ 941383 h 1240613"/>
                  <a:gd name="connsiteX3" fmla="*/ 819149 w 2450052"/>
                  <a:gd name="connsiteY3" fmla="*/ 1023683 h 1240613"/>
                  <a:gd name="connsiteX4" fmla="*/ 1633411 w 2450052"/>
                  <a:gd name="connsiteY4" fmla="*/ 1046921 h 1240613"/>
                  <a:gd name="connsiteX5" fmla="*/ 2450052 w 2450052"/>
                  <a:gd name="connsiteY5" fmla="*/ 1240613 h 1240613"/>
                  <a:gd name="connsiteX0" fmla="*/ 0 w 2450052"/>
                  <a:gd name="connsiteY0" fmla="*/ 0 h 1248875"/>
                  <a:gd name="connsiteX1" fmla="*/ 271399 w 2450052"/>
                  <a:gd name="connsiteY1" fmla="*/ 959198 h 1248875"/>
                  <a:gd name="connsiteX2" fmla="*/ 540354 w 2450052"/>
                  <a:gd name="connsiteY2" fmla="*/ 941383 h 1248875"/>
                  <a:gd name="connsiteX3" fmla="*/ 819149 w 2450052"/>
                  <a:gd name="connsiteY3" fmla="*/ 1023683 h 1248875"/>
                  <a:gd name="connsiteX4" fmla="*/ 1633411 w 2450052"/>
                  <a:gd name="connsiteY4" fmla="*/ 1046921 h 1248875"/>
                  <a:gd name="connsiteX5" fmla="*/ 2450052 w 2450052"/>
                  <a:gd name="connsiteY5" fmla="*/ 1248875 h 124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50052" h="1248875">
                    <a:moveTo>
                      <a:pt x="0" y="0"/>
                    </a:moveTo>
                    <a:lnTo>
                      <a:pt x="271399" y="959198"/>
                    </a:lnTo>
                    <a:lnTo>
                      <a:pt x="540354" y="941383"/>
                    </a:lnTo>
                    <a:lnTo>
                      <a:pt x="819149" y="1023683"/>
                    </a:lnTo>
                    <a:lnTo>
                      <a:pt x="1633411" y="1046921"/>
                    </a:lnTo>
                    <a:lnTo>
                      <a:pt x="2450052" y="1248875"/>
                    </a:lnTo>
                  </a:path>
                </a:pathLst>
              </a:custGeom>
              <a:noFill/>
              <a:ln w="25400" cap="flat" cmpd="sng" algn="ctr">
                <a:solidFill>
                  <a:srgbClr val="BC136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grpSp>
            <p:nvGrpSpPr>
              <p:cNvPr id="206" name="グループ化 205">
                <a:extLst>
                  <a:ext uri="{FF2B5EF4-FFF2-40B4-BE49-F238E27FC236}">
                    <a16:creationId xmlns:a16="http://schemas.microsoft.com/office/drawing/2014/main" id="{CD62B65A-8BA0-5A6B-4695-8EABD5FB460F}"/>
                  </a:ext>
                </a:extLst>
              </p:cNvPr>
              <p:cNvGrpSpPr/>
              <p:nvPr/>
            </p:nvGrpSpPr>
            <p:grpSpPr>
              <a:xfrm>
                <a:off x="7306776" y="3032107"/>
                <a:ext cx="2516939" cy="1308002"/>
                <a:chOff x="7306776" y="3032107"/>
                <a:chExt cx="2516939" cy="1308002"/>
              </a:xfrm>
            </p:grpSpPr>
            <p:sp>
              <p:nvSpPr>
                <p:cNvPr id="27" name="楕円 26">
                  <a:extLst>
                    <a:ext uri="{FF2B5EF4-FFF2-40B4-BE49-F238E27FC236}">
                      <a16:creationId xmlns:a16="http://schemas.microsoft.com/office/drawing/2014/main" id="{5B73EBDC-664D-02F0-0D53-3B1EF6EE5056}"/>
                    </a:ext>
                  </a:extLst>
                </p:cNvPr>
                <p:cNvSpPr/>
                <p:nvPr/>
              </p:nvSpPr>
              <p:spPr bwMode="auto">
                <a:xfrm>
                  <a:off x="7306776" y="3032107"/>
                  <a:ext cx="64933" cy="64933"/>
                </a:xfrm>
                <a:prstGeom prst="ellipse">
                  <a:avLst/>
                </a:prstGeom>
                <a:solidFill>
                  <a:srgbClr val="BC136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28" name="楕円 27">
                  <a:extLst>
                    <a:ext uri="{FF2B5EF4-FFF2-40B4-BE49-F238E27FC236}">
                      <a16:creationId xmlns:a16="http://schemas.microsoft.com/office/drawing/2014/main" id="{2F1B9207-0FF4-25FF-B5C2-93F6739608D2}"/>
                    </a:ext>
                  </a:extLst>
                </p:cNvPr>
                <p:cNvSpPr/>
                <p:nvPr/>
              </p:nvSpPr>
              <p:spPr bwMode="auto">
                <a:xfrm>
                  <a:off x="7579943" y="3987271"/>
                  <a:ext cx="64933" cy="64933"/>
                </a:xfrm>
                <a:prstGeom prst="ellipse">
                  <a:avLst/>
                </a:prstGeom>
                <a:solidFill>
                  <a:srgbClr val="BC136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29" name="楕円 28">
                  <a:extLst>
                    <a:ext uri="{FF2B5EF4-FFF2-40B4-BE49-F238E27FC236}">
                      <a16:creationId xmlns:a16="http://schemas.microsoft.com/office/drawing/2014/main" id="{6E55046B-A96B-6B7C-AFC2-7532794F768A}"/>
                    </a:ext>
                  </a:extLst>
                </p:cNvPr>
                <p:cNvSpPr/>
                <p:nvPr/>
              </p:nvSpPr>
              <p:spPr bwMode="auto">
                <a:xfrm>
                  <a:off x="7850009" y="3972700"/>
                  <a:ext cx="64933" cy="64933"/>
                </a:xfrm>
                <a:prstGeom prst="ellipse">
                  <a:avLst/>
                </a:prstGeom>
                <a:solidFill>
                  <a:srgbClr val="BC136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30" name="楕円 29">
                  <a:extLst>
                    <a:ext uri="{FF2B5EF4-FFF2-40B4-BE49-F238E27FC236}">
                      <a16:creationId xmlns:a16="http://schemas.microsoft.com/office/drawing/2014/main" id="{04EC489E-8528-2ADF-D7BA-4054F4EC53FD}"/>
                    </a:ext>
                  </a:extLst>
                </p:cNvPr>
                <p:cNvSpPr/>
                <p:nvPr/>
              </p:nvSpPr>
              <p:spPr bwMode="auto">
                <a:xfrm>
                  <a:off x="8125414" y="4057258"/>
                  <a:ext cx="64933" cy="64933"/>
                </a:xfrm>
                <a:prstGeom prst="ellipse">
                  <a:avLst/>
                </a:prstGeom>
                <a:solidFill>
                  <a:srgbClr val="BC136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31" name="楕円 30">
                  <a:extLst>
                    <a:ext uri="{FF2B5EF4-FFF2-40B4-BE49-F238E27FC236}">
                      <a16:creationId xmlns:a16="http://schemas.microsoft.com/office/drawing/2014/main" id="{31212214-CF14-F9F1-E317-F158AB9057F2}"/>
                    </a:ext>
                  </a:extLst>
                </p:cNvPr>
                <p:cNvSpPr/>
                <p:nvPr/>
              </p:nvSpPr>
              <p:spPr bwMode="auto">
                <a:xfrm>
                  <a:off x="8941788" y="4082133"/>
                  <a:ext cx="64933" cy="64933"/>
                </a:xfrm>
                <a:prstGeom prst="ellipse">
                  <a:avLst/>
                </a:prstGeom>
                <a:solidFill>
                  <a:srgbClr val="BC136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sp>
              <p:nvSpPr>
                <p:cNvPr id="32" name="楕円 31">
                  <a:extLst>
                    <a:ext uri="{FF2B5EF4-FFF2-40B4-BE49-F238E27FC236}">
                      <a16:creationId xmlns:a16="http://schemas.microsoft.com/office/drawing/2014/main" id="{75D79441-247F-2019-3A3B-0EAE1DFE9B22}"/>
                    </a:ext>
                  </a:extLst>
                </p:cNvPr>
                <p:cNvSpPr/>
                <p:nvPr/>
              </p:nvSpPr>
              <p:spPr bwMode="auto">
                <a:xfrm>
                  <a:off x="9758782" y="4275176"/>
                  <a:ext cx="64933" cy="64933"/>
                </a:xfrm>
                <a:prstGeom prst="ellipse">
                  <a:avLst/>
                </a:prstGeom>
                <a:solidFill>
                  <a:srgbClr val="BC136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charset="0"/>
                    <a:ea typeface="ＭＳ Ｐゴシック" pitchFamily="50" charset="-128"/>
                  </a:endParaRPr>
                </a:p>
              </p:txBody>
            </p:sp>
          </p:grpSp>
          <p:grpSp>
            <p:nvGrpSpPr>
              <p:cNvPr id="205" name="グループ化 204">
                <a:extLst>
                  <a:ext uri="{FF2B5EF4-FFF2-40B4-BE49-F238E27FC236}">
                    <a16:creationId xmlns:a16="http://schemas.microsoft.com/office/drawing/2014/main" id="{F044B529-184C-9739-0971-FF62311A3003}"/>
                  </a:ext>
                </a:extLst>
              </p:cNvPr>
              <p:cNvGrpSpPr/>
              <p:nvPr/>
            </p:nvGrpSpPr>
            <p:grpSpPr>
              <a:xfrm>
                <a:off x="7336488" y="2777688"/>
                <a:ext cx="2452315" cy="1619795"/>
                <a:chOff x="7336488" y="2777688"/>
                <a:chExt cx="2452315" cy="1619795"/>
              </a:xfrm>
            </p:grpSpPr>
            <p:cxnSp>
              <p:nvCxnSpPr>
                <p:cNvPr id="21" name="直線コネクタ 20">
                  <a:extLst>
                    <a:ext uri="{FF2B5EF4-FFF2-40B4-BE49-F238E27FC236}">
                      <a16:creationId xmlns:a16="http://schemas.microsoft.com/office/drawing/2014/main" id="{A1E3F506-B3E0-6F6F-4DC6-E3A4BF2B21C2}"/>
                    </a:ext>
                  </a:extLst>
                </p:cNvPr>
                <p:cNvCxnSpPr>
                  <a:cxnSpLocks/>
                </p:cNvCxnSpPr>
                <p:nvPr/>
              </p:nvCxnSpPr>
              <p:spPr bwMode="auto">
                <a:xfrm>
                  <a:off x="7336488" y="2777688"/>
                  <a:ext cx="0" cy="564517"/>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2" name="直線コネクタ 21">
                  <a:extLst>
                    <a:ext uri="{FF2B5EF4-FFF2-40B4-BE49-F238E27FC236}">
                      <a16:creationId xmlns:a16="http://schemas.microsoft.com/office/drawing/2014/main" id="{0C60E9CE-A1FC-AC9A-DE21-DBD00B43D3DA}"/>
                    </a:ext>
                  </a:extLst>
                </p:cNvPr>
                <p:cNvCxnSpPr>
                  <a:cxnSpLocks/>
                </p:cNvCxnSpPr>
                <p:nvPr/>
              </p:nvCxnSpPr>
              <p:spPr bwMode="auto">
                <a:xfrm>
                  <a:off x="7609964" y="3878111"/>
                  <a:ext cx="0" cy="280698"/>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3" name="直線コネクタ 22">
                  <a:extLst>
                    <a:ext uri="{FF2B5EF4-FFF2-40B4-BE49-F238E27FC236}">
                      <a16:creationId xmlns:a16="http://schemas.microsoft.com/office/drawing/2014/main" id="{4FA89C55-D5C6-0090-8E1C-80DDDCD6D39F}"/>
                    </a:ext>
                  </a:extLst>
                </p:cNvPr>
                <p:cNvCxnSpPr>
                  <a:cxnSpLocks/>
                </p:cNvCxnSpPr>
                <p:nvPr/>
              </p:nvCxnSpPr>
              <p:spPr bwMode="auto">
                <a:xfrm>
                  <a:off x="7881772" y="3886410"/>
                  <a:ext cx="0" cy="230835"/>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4" name="直線コネクタ 23">
                  <a:extLst>
                    <a:ext uri="{FF2B5EF4-FFF2-40B4-BE49-F238E27FC236}">
                      <a16:creationId xmlns:a16="http://schemas.microsoft.com/office/drawing/2014/main" id="{26F7C563-3C55-D056-4A94-909856CD6071}"/>
                    </a:ext>
                  </a:extLst>
                </p:cNvPr>
                <p:cNvCxnSpPr>
                  <a:cxnSpLocks/>
                </p:cNvCxnSpPr>
                <p:nvPr/>
              </p:nvCxnSpPr>
              <p:spPr bwMode="auto">
                <a:xfrm>
                  <a:off x="8155684" y="3978636"/>
                  <a:ext cx="0" cy="226626"/>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5" name="直線コネクタ 24">
                  <a:extLst>
                    <a:ext uri="{FF2B5EF4-FFF2-40B4-BE49-F238E27FC236}">
                      <a16:creationId xmlns:a16="http://schemas.microsoft.com/office/drawing/2014/main" id="{369E4C03-3E0A-49C2-013C-8FC3CD922653}"/>
                    </a:ext>
                  </a:extLst>
                </p:cNvPr>
                <p:cNvCxnSpPr>
                  <a:cxnSpLocks/>
                </p:cNvCxnSpPr>
                <p:nvPr/>
              </p:nvCxnSpPr>
              <p:spPr bwMode="auto">
                <a:xfrm>
                  <a:off x="8971727" y="3956167"/>
                  <a:ext cx="0" cy="317553"/>
                </a:xfrm>
                <a:prstGeom prst="line">
                  <a:avLst/>
                </a:prstGeom>
                <a:solidFill>
                  <a:schemeClr val="accent1"/>
                </a:solidFill>
                <a:ln w="12700" cap="flat" cmpd="sng" algn="ctr">
                  <a:solidFill>
                    <a:srgbClr val="BC136B"/>
                  </a:solidFill>
                  <a:prstDash val="solid"/>
                  <a:round/>
                  <a:headEnd type="none" w="med" len="med"/>
                  <a:tailEnd type="none" w="med" len="med"/>
                </a:ln>
                <a:effectLst/>
              </p:spPr>
            </p:cxnSp>
            <p:cxnSp>
              <p:nvCxnSpPr>
                <p:cNvPr id="26" name="直線コネクタ 25">
                  <a:extLst>
                    <a:ext uri="{FF2B5EF4-FFF2-40B4-BE49-F238E27FC236}">
                      <a16:creationId xmlns:a16="http://schemas.microsoft.com/office/drawing/2014/main" id="{9111E5A8-9B9B-DF48-02B1-8F7C38CAA39E}"/>
                    </a:ext>
                  </a:extLst>
                </p:cNvPr>
                <p:cNvCxnSpPr>
                  <a:cxnSpLocks/>
                </p:cNvCxnSpPr>
                <p:nvPr/>
              </p:nvCxnSpPr>
              <p:spPr bwMode="auto">
                <a:xfrm>
                  <a:off x="9788803" y="4221173"/>
                  <a:ext cx="0" cy="176310"/>
                </a:xfrm>
                <a:prstGeom prst="line">
                  <a:avLst/>
                </a:prstGeom>
                <a:solidFill>
                  <a:schemeClr val="accent1"/>
                </a:solidFill>
                <a:ln w="12700" cap="flat" cmpd="sng" algn="ctr">
                  <a:solidFill>
                    <a:srgbClr val="BC136B"/>
                  </a:solidFill>
                  <a:prstDash val="solid"/>
                  <a:round/>
                  <a:headEnd type="none" w="med" len="med"/>
                  <a:tailEnd type="none" w="med" len="med"/>
                </a:ln>
                <a:effectLst/>
              </p:spPr>
            </p:cxnSp>
          </p:grpSp>
        </p:grpSp>
      </p:grpSp>
      <p:sp>
        <p:nvSpPr>
          <p:cNvPr id="7" name="正方形/長方形 6">
            <a:extLst>
              <a:ext uri="{FF2B5EF4-FFF2-40B4-BE49-F238E27FC236}">
                <a16:creationId xmlns:a16="http://schemas.microsoft.com/office/drawing/2014/main" id="{141CF84E-108F-7B74-D016-6776E579851A}"/>
              </a:ext>
            </a:extLst>
          </p:cNvPr>
          <p:cNvSpPr/>
          <p:nvPr/>
        </p:nvSpPr>
        <p:spPr>
          <a:xfrm>
            <a:off x="7778072" y="2122162"/>
            <a:ext cx="1508746" cy="4308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pPr algn="ctr"/>
            <a:r>
              <a:rPr kumimoji="1" lang="en-US" altLang="ja-JP" sz="1100" dirty="0">
                <a:solidFill>
                  <a:schemeClr val="tx1"/>
                </a:solidFill>
                <a:latin typeface="+mn-ea"/>
              </a:rPr>
              <a:t>TG</a:t>
            </a:r>
            <a:r>
              <a:rPr kumimoji="1" lang="ja-JP" altLang="en-US" sz="1100" dirty="0">
                <a:solidFill>
                  <a:schemeClr val="tx1"/>
                </a:solidFill>
                <a:latin typeface="+mn-ea"/>
              </a:rPr>
              <a:t>≥</a:t>
            </a:r>
            <a:r>
              <a:rPr lang="en-US" altLang="ja-JP" sz="1100" dirty="0">
                <a:solidFill>
                  <a:schemeClr val="tx1"/>
                </a:solidFill>
                <a:latin typeface="+mn-ea"/>
              </a:rPr>
              <a:t>200mg/dL</a:t>
            </a:r>
          </a:p>
          <a:p>
            <a:pPr algn="ctr"/>
            <a:r>
              <a:rPr kumimoji="1" lang="ja-JP" altLang="en-US" sz="1100" dirty="0">
                <a:solidFill>
                  <a:schemeClr val="tx1"/>
                </a:solidFill>
                <a:latin typeface="+mn-ea"/>
              </a:rPr>
              <a:t>（ベースライン）の患者</a:t>
            </a:r>
            <a:endParaRPr kumimoji="1" lang="en-US" altLang="ja-JP" sz="1100" baseline="30000" dirty="0">
              <a:solidFill>
                <a:schemeClr val="tx1"/>
              </a:solidFill>
              <a:latin typeface="+mn-ea"/>
            </a:endParaRPr>
          </a:p>
        </p:txBody>
      </p:sp>
      <p:sp>
        <p:nvSpPr>
          <p:cNvPr id="16" name="正方形/長方形 15">
            <a:extLst>
              <a:ext uri="{FF2B5EF4-FFF2-40B4-BE49-F238E27FC236}">
                <a16:creationId xmlns:a16="http://schemas.microsoft.com/office/drawing/2014/main" id="{8F021016-516F-2FAF-AFE6-1D9474F01E29}"/>
              </a:ext>
            </a:extLst>
          </p:cNvPr>
          <p:cNvSpPr/>
          <p:nvPr/>
        </p:nvSpPr>
        <p:spPr>
          <a:xfrm>
            <a:off x="3926005" y="2206800"/>
            <a:ext cx="607859" cy="2616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pPr algn="ctr"/>
            <a:r>
              <a:rPr kumimoji="1" lang="ja-JP" altLang="en-US" sz="1100" dirty="0">
                <a:solidFill>
                  <a:schemeClr val="tx1"/>
                </a:solidFill>
                <a:latin typeface="+mn-ea"/>
              </a:rPr>
              <a:t>全患者</a:t>
            </a:r>
            <a:endParaRPr kumimoji="1" lang="en-US" altLang="ja-JP" sz="1100" baseline="30000" dirty="0">
              <a:solidFill>
                <a:schemeClr val="tx1"/>
              </a:solidFill>
              <a:latin typeface="+mn-ea"/>
            </a:endParaRPr>
          </a:p>
        </p:txBody>
      </p:sp>
      <p:sp>
        <p:nvSpPr>
          <p:cNvPr id="18" name="正方形/長方形 17">
            <a:extLst>
              <a:ext uri="{FF2B5EF4-FFF2-40B4-BE49-F238E27FC236}">
                <a16:creationId xmlns:a16="http://schemas.microsoft.com/office/drawing/2014/main" id="{625A1284-6364-2AB3-8CA4-5677FDEA2B10}"/>
              </a:ext>
            </a:extLst>
          </p:cNvPr>
          <p:cNvSpPr/>
          <p:nvPr/>
        </p:nvSpPr>
        <p:spPr>
          <a:xfrm>
            <a:off x="6571660" y="2206800"/>
            <a:ext cx="1107996" cy="2616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r>
              <a:rPr kumimoji="1" lang="en-US" altLang="ja-JP" sz="1100" dirty="0">
                <a:solidFill>
                  <a:schemeClr val="tx1"/>
                </a:solidFill>
                <a:latin typeface="+mn-ea"/>
              </a:rPr>
              <a:t>TG</a:t>
            </a:r>
            <a:r>
              <a:rPr kumimoji="1" lang="ja-JP" altLang="en-US" sz="1100" dirty="0">
                <a:solidFill>
                  <a:schemeClr val="tx1"/>
                </a:solidFill>
                <a:latin typeface="+mn-ea"/>
              </a:rPr>
              <a:t>（</a:t>
            </a:r>
            <a:r>
              <a:rPr kumimoji="1" lang="en-US" altLang="ja-JP" sz="1100" dirty="0">
                <a:solidFill>
                  <a:schemeClr val="tx1"/>
                </a:solidFill>
                <a:latin typeface="+mn-ea"/>
              </a:rPr>
              <a:t>mg/dL</a:t>
            </a:r>
            <a:r>
              <a:rPr kumimoji="1" lang="ja-JP" altLang="en-US" sz="1100" dirty="0">
                <a:solidFill>
                  <a:schemeClr val="tx1"/>
                </a:solidFill>
                <a:latin typeface="+mn-ea"/>
              </a:rPr>
              <a:t>）</a:t>
            </a:r>
          </a:p>
        </p:txBody>
      </p:sp>
      <p:sp>
        <p:nvSpPr>
          <p:cNvPr id="19" name="テキスト ボックス 18">
            <a:extLst>
              <a:ext uri="{FF2B5EF4-FFF2-40B4-BE49-F238E27FC236}">
                <a16:creationId xmlns:a16="http://schemas.microsoft.com/office/drawing/2014/main" id="{E8B1E123-9135-A4E2-E442-37F29B265BCE}"/>
              </a:ext>
            </a:extLst>
          </p:cNvPr>
          <p:cNvSpPr txBox="1"/>
          <p:nvPr/>
        </p:nvSpPr>
        <p:spPr>
          <a:xfrm>
            <a:off x="6500540" y="3069484"/>
            <a:ext cx="393634" cy="1251112"/>
          </a:xfrm>
          <a:prstGeom prst="rect">
            <a:avLst/>
          </a:prstGeom>
          <a:noFill/>
        </p:spPr>
        <p:txBody>
          <a:bodyPr vert="wordArtVertRtl" wrap="none" anchor="ctr">
            <a:spAutoFit/>
          </a:bodyPr>
          <a:lstStyle/>
          <a:p>
            <a:pPr algn="ctr"/>
            <a:r>
              <a:rPr lang="ja-JP" altLang="en-US" sz="1100" b="0" i="0" spc="-500" dirty="0">
                <a:solidFill>
                  <a:srgbClr val="1B1B1B"/>
                </a:solidFill>
                <a:effectLst/>
                <a:latin typeface="+mn-ea"/>
                <a:ea typeface="+mn-ea"/>
              </a:rPr>
              <a:t>幾何平均値</a:t>
            </a:r>
            <a:r>
              <a:rPr lang="en-US" altLang="ja-JP" sz="1100" b="0" i="0" spc="-500" dirty="0">
                <a:solidFill>
                  <a:srgbClr val="1B1B1B"/>
                </a:solidFill>
                <a:effectLst/>
                <a:latin typeface="+mn-ea"/>
                <a:ea typeface="+mn-ea"/>
              </a:rPr>
              <a:t>±SE</a:t>
            </a:r>
            <a:endParaRPr lang="ja-JP" altLang="en-US" sz="1100" spc="-500" dirty="0">
              <a:latin typeface="+mn-ea"/>
              <a:ea typeface="+mn-ea"/>
            </a:endParaRPr>
          </a:p>
        </p:txBody>
      </p:sp>
      <p:sp>
        <p:nvSpPr>
          <p:cNvPr id="5" name="テキスト ボックス 4">
            <a:extLst>
              <a:ext uri="{FF2B5EF4-FFF2-40B4-BE49-F238E27FC236}">
                <a16:creationId xmlns:a16="http://schemas.microsoft.com/office/drawing/2014/main" id="{A0FDFC49-E84C-2749-0621-7ACCE44256D3}"/>
              </a:ext>
            </a:extLst>
          </p:cNvPr>
          <p:cNvSpPr txBox="1"/>
          <p:nvPr/>
        </p:nvSpPr>
        <p:spPr>
          <a:xfrm>
            <a:off x="8890000" y="6688723"/>
            <a:ext cx="2610117" cy="169277"/>
          </a:xfrm>
          <a:prstGeom prst="rect">
            <a:avLst/>
          </a:prstGeom>
          <a:noFill/>
        </p:spPr>
        <p:txBody>
          <a:bodyPr wrap="square" lIns="0" tIns="0" rIns="0" anchor="b">
            <a:spAutoFit/>
          </a:bodyPr>
          <a:lstStyle/>
          <a:p>
            <a:pPr marL="131763" indent="-131763" algn="l">
              <a:buFont typeface="+mj-lt"/>
              <a:buAutoNum type="arabicPeriod"/>
            </a:pPr>
            <a:r>
              <a:rPr lang="en-US" altLang="ja-JP" sz="800" b="0" i="0" dirty="0">
                <a:solidFill>
                  <a:srgbClr val="212121"/>
                </a:solidFill>
                <a:effectLst/>
                <a:latin typeface="+mn-ea"/>
                <a:ea typeface="+mn-ea"/>
              </a:rPr>
              <a:t>Chan JL, et al. </a:t>
            </a:r>
            <a:r>
              <a:rPr lang="en-US" altLang="ja-JP" sz="800" b="0" i="0" dirty="0" err="1">
                <a:solidFill>
                  <a:srgbClr val="212121"/>
                </a:solidFill>
                <a:effectLst/>
                <a:latin typeface="+mn-ea"/>
                <a:ea typeface="+mn-ea"/>
              </a:rPr>
              <a:t>Endocr</a:t>
            </a:r>
            <a:r>
              <a:rPr lang="en-US" altLang="ja-JP" sz="800" b="0" i="0" dirty="0">
                <a:solidFill>
                  <a:srgbClr val="212121"/>
                </a:solidFill>
                <a:effectLst/>
                <a:latin typeface="+mn-ea"/>
                <a:ea typeface="+mn-ea"/>
              </a:rPr>
              <a:t> </a:t>
            </a:r>
            <a:r>
              <a:rPr lang="en-US" altLang="ja-JP" sz="800" b="0" i="0" dirty="0" err="1">
                <a:solidFill>
                  <a:srgbClr val="212121"/>
                </a:solidFill>
                <a:effectLst/>
                <a:latin typeface="+mn-ea"/>
                <a:ea typeface="+mn-ea"/>
              </a:rPr>
              <a:t>Pract</a:t>
            </a:r>
            <a:r>
              <a:rPr lang="en-US" altLang="ja-JP" sz="800" b="0" i="0" dirty="0">
                <a:solidFill>
                  <a:srgbClr val="212121"/>
                </a:solidFill>
                <a:effectLst/>
                <a:latin typeface="+mn-ea"/>
                <a:ea typeface="+mn-ea"/>
              </a:rPr>
              <a:t>. 2011; 17: 922-932.</a:t>
            </a:r>
          </a:p>
        </p:txBody>
      </p:sp>
    </p:spTree>
    <p:extLst>
      <p:ext uri="{BB962C8B-B14F-4D97-AF65-F5344CB8AC3E}">
        <p14:creationId xmlns:p14="http://schemas.microsoft.com/office/powerpoint/2010/main" val="5363383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071C8-F467-84DA-B5A4-BE941B840B47}"/>
            </a:ext>
          </a:extLst>
        </p:cNvPr>
        <p:cNvGrpSpPr/>
        <p:nvPr/>
      </p:nvGrpSpPr>
      <p:grpSpPr>
        <a:xfrm>
          <a:off x="0" y="0"/>
          <a:ext cx="0" cy="0"/>
          <a:chOff x="0" y="0"/>
          <a:chExt cx="0" cy="0"/>
        </a:xfrm>
      </p:grpSpPr>
      <p:sp>
        <p:nvSpPr>
          <p:cNvPr id="9" name="タイトル 8">
            <a:extLst>
              <a:ext uri="{FF2B5EF4-FFF2-40B4-BE49-F238E27FC236}">
                <a16:creationId xmlns:a16="http://schemas.microsoft.com/office/drawing/2014/main" id="{B830F7AA-A980-3566-2A29-505576DFE0F6}"/>
              </a:ext>
            </a:extLst>
          </p:cNvPr>
          <p:cNvSpPr>
            <a:spLocks noGrp="1"/>
          </p:cNvSpPr>
          <p:nvPr>
            <p:ph type="title"/>
          </p:nvPr>
        </p:nvSpPr>
        <p:spPr/>
        <p:txBody>
          <a:bodyPr/>
          <a:lstStyle/>
          <a:p>
            <a:r>
              <a:rPr lang="ja-JP" altLang="en-US" sz="2600" b="1" dirty="0">
                <a:latin typeface="+mj-ea"/>
              </a:rPr>
              <a:t>脂肪萎縮症におけるメトレレプチンの長期的臨床成績 </a:t>
            </a:r>
            <a:r>
              <a:rPr lang="en-US" altLang="ja-JP" sz="2600" dirty="0">
                <a:effectLst/>
                <a:latin typeface="Meiryo UI" panose="020B0604030504040204" pitchFamily="50" charset="-128"/>
                <a:ea typeface="Meiryo UI" panose="020B0604030504040204" pitchFamily="50" charset="-128"/>
              </a:rPr>
              <a:t>– </a:t>
            </a:r>
            <a:r>
              <a:rPr lang="ja-JP" altLang="en-US" sz="2600" dirty="0">
                <a:effectLst/>
                <a:latin typeface="Meiryo UI" panose="020B0604030504040204" pitchFamily="50" charset="-128"/>
                <a:ea typeface="Meiryo UI" panose="020B0604030504040204" pitchFamily="50" charset="-128"/>
              </a:rPr>
              <a:t>安全性</a:t>
            </a:r>
            <a:r>
              <a:rPr lang="ja-JP" altLang="en-US" sz="2600" b="1" dirty="0">
                <a:latin typeface="+mj-ea"/>
              </a:rPr>
              <a:t>（海外データ）</a:t>
            </a:r>
            <a:br>
              <a:rPr lang="en-US" altLang="ja-JP" sz="2600" b="1" dirty="0">
                <a:latin typeface="+mj-ea"/>
              </a:rPr>
            </a:br>
            <a:r>
              <a:rPr lang="ja-JP" altLang="en-US" sz="2000" b="1" dirty="0">
                <a:latin typeface="+mj-ea"/>
              </a:rPr>
              <a:t>（</a:t>
            </a:r>
            <a:r>
              <a:rPr lang="en-US" altLang="ja-JP" sz="2000" b="1" dirty="0">
                <a:latin typeface="+mj-ea"/>
              </a:rPr>
              <a:t>NIH</a:t>
            </a:r>
            <a:r>
              <a:rPr lang="ja-JP" altLang="en-US" sz="2000" b="1" dirty="0">
                <a:latin typeface="+mj-ea"/>
              </a:rPr>
              <a:t>臨床試験、海外データ）</a:t>
            </a:r>
            <a:endParaRPr lang="ja-JP" altLang="en-US" sz="2600" dirty="0"/>
          </a:p>
        </p:txBody>
      </p:sp>
      <p:graphicFrame>
        <p:nvGraphicFramePr>
          <p:cNvPr id="5" name="コンテンツ プレースホルダー 4">
            <a:extLst>
              <a:ext uri="{FF2B5EF4-FFF2-40B4-BE49-F238E27FC236}">
                <a16:creationId xmlns:a16="http://schemas.microsoft.com/office/drawing/2014/main" id="{B1C360FB-54DC-F11A-614C-531AAEC9829E}"/>
              </a:ext>
            </a:extLst>
          </p:cNvPr>
          <p:cNvGraphicFramePr>
            <a:graphicFrameLocks noGrp="1"/>
          </p:cNvGraphicFramePr>
          <p:nvPr>
            <p:ph sz="quarter" idx="4294967295"/>
            <p:extLst>
              <p:ext uri="{D42A27DB-BD31-4B8C-83A1-F6EECF244321}">
                <p14:modId xmlns:p14="http://schemas.microsoft.com/office/powerpoint/2010/main" val="719480222"/>
              </p:ext>
            </p:extLst>
          </p:nvPr>
        </p:nvGraphicFramePr>
        <p:xfrm>
          <a:off x="874713" y="1947955"/>
          <a:ext cx="10440000" cy="2710852"/>
        </p:xfrm>
        <a:graphic>
          <a:graphicData uri="http://schemas.openxmlformats.org/drawingml/2006/table">
            <a:tbl>
              <a:tblPr firstRow="1" bandRow="1">
                <a:tableStyleId>{5940675A-B579-460E-94D1-54222C63F5DA}</a:tableStyleId>
              </a:tblPr>
              <a:tblGrid>
                <a:gridCol w="1800000">
                  <a:extLst>
                    <a:ext uri="{9D8B030D-6E8A-4147-A177-3AD203B41FA5}">
                      <a16:colId xmlns:a16="http://schemas.microsoft.com/office/drawing/2014/main" val="1585632159"/>
                    </a:ext>
                  </a:extLst>
                </a:gridCol>
                <a:gridCol w="8640000">
                  <a:extLst>
                    <a:ext uri="{9D8B030D-6E8A-4147-A177-3AD203B41FA5}">
                      <a16:colId xmlns:a16="http://schemas.microsoft.com/office/drawing/2014/main" val="4103667428"/>
                    </a:ext>
                  </a:extLst>
                </a:gridCol>
              </a:tblGrid>
              <a:tr h="1074990">
                <a:tc>
                  <a:txBody>
                    <a:bodyPr/>
                    <a:lstStyle/>
                    <a:p>
                      <a:pPr algn="ctr">
                        <a:lnSpc>
                          <a:spcPct val="120000"/>
                        </a:lnSpc>
                      </a:pPr>
                      <a:r>
                        <a:rPr lang="ja-JP" altLang="en-US" sz="1400" b="0" i="0" dirty="0">
                          <a:solidFill>
                            <a:srgbClr val="1B1B1B"/>
                          </a:solidFill>
                          <a:effectLst/>
                          <a:latin typeface="+mn-ea"/>
                          <a:ea typeface="+mn-ea"/>
                        </a:rPr>
                        <a:t>メトレレプチンに</a:t>
                      </a:r>
                      <a:endParaRPr lang="en-US" altLang="ja-JP" sz="1400" b="0" i="0" dirty="0">
                        <a:solidFill>
                          <a:srgbClr val="1B1B1B"/>
                        </a:solidFill>
                        <a:effectLst/>
                        <a:latin typeface="+mn-ea"/>
                        <a:ea typeface="+mn-ea"/>
                      </a:endParaRPr>
                    </a:p>
                    <a:p>
                      <a:pPr algn="ctr">
                        <a:lnSpc>
                          <a:spcPct val="120000"/>
                        </a:lnSpc>
                      </a:pPr>
                      <a:r>
                        <a:rPr lang="ja-JP" altLang="en-US" sz="1400" b="0" i="0" dirty="0">
                          <a:solidFill>
                            <a:srgbClr val="1B1B1B"/>
                          </a:solidFill>
                          <a:effectLst/>
                          <a:latin typeface="+mn-ea"/>
                          <a:ea typeface="+mn-ea"/>
                        </a:rPr>
                        <a:t>関連すると評価された有害事象（副作用）</a:t>
                      </a:r>
                      <a:endParaRPr kumimoji="1" lang="ja-JP" altLang="en-US" sz="1400" dirty="0">
                        <a:latin typeface="+mn-ea"/>
                        <a:ea typeface="+mn-ea"/>
                      </a:endParaRPr>
                    </a:p>
                  </a:txBody>
                  <a:tcPr marL="72000" marR="72000" marT="180000" marB="180000" anchor="ctr">
                    <a:solidFill>
                      <a:schemeClr val="bg1">
                        <a:lumMod val="95000"/>
                      </a:schemeClr>
                    </a:solidFill>
                  </a:tcPr>
                </a:tc>
                <a:tc>
                  <a:txBody>
                    <a:bodyPr/>
                    <a:lstStyle/>
                    <a:p>
                      <a:pPr algn="l">
                        <a:lnSpc>
                          <a:spcPct val="120000"/>
                        </a:lnSpc>
                      </a:pPr>
                      <a:r>
                        <a:rPr lang="ja-JP" altLang="en-US" sz="1400" b="0" i="0" dirty="0">
                          <a:solidFill>
                            <a:srgbClr val="1B1B1B"/>
                          </a:solidFill>
                          <a:effectLst/>
                          <a:latin typeface="+mn-ea"/>
                          <a:ea typeface="+mn-ea"/>
                        </a:rPr>
                        <a:t>メトレレプチンに関連すると評価された有害事象（副作用）は、</a:t>
                      </a:r>
                      <a:r>
                        <a:rPr kumimoji="1" lang="en-US" altLang="ja-JP" sz="1400" dirty="0">
                          <a:latin typeface="+mn-ea"/>
                          <a:ea typeface="+mn-ea"/>
                        </a:rPr>
                        <a:t>55</a:t>
                      </a:r>
                      <a:r>
                        <a:rPr kumimoji="1" lang="ja-JP" altLang="en-US" sz="1400" dirty="0">
                          <a:latin typeface="+mn-ea"/>
                          <a:ea typeface="+mn-ea"/>
                        </a:rPr>
                        <a:t>例中</a:t>
                      </a:r>
                      <a:r>
                        <a:rPr kumimoji="1" lang="en-US" altLang="ja-JP" sz="1400" dirty="0">
                          <a:latin typeface="+mn-ea"/>
                          <a:ea typeface="+mn-ea"/>
                        </a:rPr>
                        <a:t>17</a:t>
                      </a:r>
                      <a:r>
                        <a:rPr kumimoji="1" lang="ja-JP" altLang="en-US" sz="1400" dirty="0">
                          <a:latin typeface="+mn-ea"/>
                          <a:ea typeface="+mn-ea"/>
                        </a:rPr>
                        <a:t>例（</a:t>
                      </a:r>
                      <a:r>
                        <a:rPr kumimoji="1" lang="en-US" altLang="ja-JP" sz="1400" dirty="0">
                          <a:latin typeface="+mn-ea"/>
                          <a:ea typeface="+mn-ea"/>
                        </a:rPr>
                        <a:t>31</a:t>
                      </a:r>
                      <a:r>
                        <a:rPr kumimoji="1" lang="ja-JP" altLang="en-US" sz="1400" dirty="0">
                          <a:latin typeface="+mn-ea"/>
                          <a:ea typeface="+mn-ea"/>
                        </a:rPr>
                        <a:t>％）に認められた</a:t>
                      </a:r>
                      <a:endParaRPr kumimoji="1" lang="en-US" altLang="ja-JP" sz="1400" dirty="0">
                        <a:latin typeface="+mn-ea"/>
                        <a:ea typeface="+mn-ea"/>
                      </a:endParaRPr>
                    </a:p>
                    <a:p>
                      <a:pPr marL="179388" indent="0">
                        <a:lnSpc>
                          <a:spcPct val="120000"/>
                        </a:lnSpc>
                      </a:pPr>
                      <a:r>
                        <a:rPr kumimoji="1" lang="ja-JP" altLang="en-US" sz="1400" dirty="0">
                          <a:latin typeface="+mn-ea"/>
                          <a:ea typeface="+mn-ea"/>
                        </a:rPr>
                        <a:t>主な事象（</a:t>
                      </a:r>
                      <a:r>
                        <a:rPr kumimoji="1" lang="en-US" altLang="ja-JP" sz="1400" dirty="0">
                          <a:latin typeface="+mn-ea"/>
                          <a:ea typeface="+mn-ea"/>
                        </a:rPr>
                        <a:t>5</a:t>
                      </a:r>
                      <a:r>
                        <a:rPr kumimoji="1" lang="ja-JP" altLang="en-US" sz="1400" dirty="0">
                          <a:latin typeface="+mn-ea"/>
                          <a:ea typeface="+mn-ea"/>
                        </a:rPr>
                        <a:t>％以上に発現）：疲労、 低血糖 各</a:t>
                      </a:r>
                      <a:r>
                        <a:rPr kumimoji="1" lang="en-US" altLang="ja-JP" sz="1400" dirty="0">
                          <a:latin typeface="+mn-ea"/>
                          <a:ea typeface="+mn-ea"/>
                        </a:rPr>
                        <a:t>6</a:t>
                      </a:r>
                      <a:r>
                        <a:rPr kumimoji="1" lang="ja-JP" altLang="en-US" sz="1400" dirty="0">
                          <a:latin typeface="+mn-ea"/>
                          <a:ea typeface="+mn-ea"/>
                        </a:rPr>
                        <a:t>例（</a:t>
                      </a:r>
                      <a:r>
                        <a:rPr kumimoji="1" lang="en-US" altLang="ja-JP" sz="1400" dirty="0">
                          <a:latin typeface="+mn-ea"/>
                          <a:ea typeface="+mn-ea"/>
                        </a:rPr>
                        <a:t>11</a:t>
                      </a:r>
                      <a:r>
                        <a:rPr kumimoji="1" lang="ja-JP" altLang="en-US" sz="1400" dirty="0">
                          <a:latin typeface="+mn-ea"/>
                          <a:ea typeface="+mn-ea"/>
                        </a:rPr>
                        <a:t>％）、脱毛症 </a:t>
                      </a:r>
                      <a:r>
                        <a:rPr kumimoji="1" lang="en-US" altLang="ja-JP" sz="1400" dirty="0">
                          <a:latin typeface="+mn-ea"/>
                          <a:ea typeface="+mn-ea"/>
                        </a:rPr>
                        <a:t>4</a:t>
                      </a:r>
                      <a:r>
                        <a:rPr kumimoji="1" lang="ja-JP" altLang="en-US" sz="1400" dirty="0">
                          <a:latin typeface="+mn-ea"/>
                          <a:ea typeface="+mn-ea"/>
                        </a:rPr>
                        <a:t>例（</a:t>
                      </a:r>
                      <a:r>
                        <a:rPr kumimoji="1" lang="en-US" altLang="ja-JP" sz="1400" dirty="0">
                          <a:latin typeface="+mn-ea"/>
                          <a:ea typeface="+mn-ea"/>
                        </a:rPr>
                        <a:t>7</a:t>
                      </a:r>
                      <a:r>
                        <a:rPr kumimoji="1" lang="ja-JP" altLang="en-US" sz="1400" dirty="0">
                          <a:latin typeface="+mn-ea"/>
                          <a:ea typeface="+mn-ea"/>
                        </a:rPr>
                        <a:t>％）、体重減少 </a:t>
                      </a:r>
                      <a:r>
                        <a:rPr kumimoji="1" lang="en-US" altLang="ja-JP" sz="1400" dirty="0">
                          <a:latin typeface="+mn-ea"/>
                          <a:ea typeface="+mn-ea"/>
                        </a:rPr>
                        <a:t>3</a:t>
                      </a:r>
                      <a:r>
                        <a:rPr kumimoji="1" lang="ja-JP" altLang="en-US" sz="1400" dirty="0">
                          <a:latin typeface="+mn-ea"/>
                          <a:ea typeface="+mn-ea"/>
                        </a:rPr>
                        <a:t>例（</a:t>
                      </a:r>
                      <a:r>
                        <a:rPr kumimoji="1" lang="en-US" altLang="ja-JP" sz="1400" dirty="0">
                          <a:latin typeface="+mn-ea"/>
                          <a:ea typeface="+mn-ea"/>
                        </a:rPr>
                        <a:t>5</a:t>
                      </a:r>
                      <a:r>
                        <a:rPr kumimoji="1" lang="ja-JP" altLang="en-US" sz="1400" dirty="0">
                          <a:latin typeface="+mn-ea"/>
                          <a:ea typeface="+mn-ea"/>
                        </a:rPr>
                        <a:t>％）</a:t>
                      </a:r>
                      <a:endParaRPr kumimoji="1" lang="en-US" altLang="ja-JP" sz="1400" dirty="0">
                        <a:latin typeface="+mn-ea"/>
                        <a:ea typeface="+mn-ea"/>
                      </a:endParaRPr>
                    </a:p>
                    <a:p>
                      <a:pPr marL="179388" indent="0">
                        <a:lnSpc>
                          <a:spcPct val="120000"/>
                        </a:lnSpc>
                      </a:pPr>
                      <a:r>
                        <a:rPr lang="ja-JP" altLang="en-US" sz="1400" b="0" i="0" dirty="0">
                          <a:solidFill>
                            <a:srgbClr val="1B1B1B"/>
                          </a:solidFill>
                          <a:effectLst/>
                          <a:latin typeface="+mn-ea"/>
                          <a:ea typeface="+mn-ea"/>
                        </a:rPr>
                        <a:t>メトレレプチンに関連すると評価された</a:t>
                      </a:r>
                      <a:r>
                        <a:rPr kumimoji="1" lang="ja-JP" altLang="en-US" sz="1400" dirty="0">
                          <a:latin typeface="+mn-ea"/>
                          <a:ea typeface="+mn-ea"/>
                        </a:rPr>
                        <a:t>注射部位反応：紅斑・蕁麻疹 </a:t>
                      </a:r>
                      <a:r>
                        <a:rPr kumimoji="1" lang="en-US" altLang="ja-JP" sz="1400" dirty="0">
                          <a:latin typeface="+mn-ea"/>
                          <a:ea typeface="+mn-ea"/>
                        </a:rPr>
                        <a:t>2</a:t>
                      </a:r>
                      <a:r>
                        <a:rPr kumimoji="1" lang="ja-JP" altLang="en-US" sz="1400" dirty="0">
                          <a:latin typeface="+mn-ea"/>
                          <a:ea typeface="+mn-ea"/>
                        </a:rPr>
                        <a:t>例（</a:t>
                      </a:r>
                      <a:r>
                        <a:rPr kumimoji="1" lang="en-US" altLang="ja-JP" sz="1400" dirty="0">
                          <a:latin typeface="+mn-ea"/>
                          <a:ea typeface="+mn-ea"/>
                        </a:rPr>
                        <a:t>4</a:t>
                      </a:r>
                      <a:r>
                        <a:rPr kumimoji="1" lang="ja-JP" altLang="en-US" sz="1400" dirty="0">
                          <a:latin typeface="+mn-ea"/>
                          <a:ea typeface="+mn-ea"/>
                        </a:rPr>
                        <a:t>％）</a:t>
                      </a:r>
                      <a:endParaRPr kumimoji="1" lang="en-US" altLang="ja-JP" sz="1400" dirty="0">
                        <a:latin typeface="+mn-ea"/>
                        <a:ea typeface="+mn-ea"/>
                      </a:endParaRPr>
                    </a:p>
                  </a:txBody>
                  <a:tcPr marL="72000" marR="72000" marT="180000" marB="180000" anchor="ctr"/>
                </a:tc>
                <a:extLst>
                  <a:ext uri="{0D108BD9-81ED-4DB2-BD59-A6C34878D82A}">
                    <a16:rowId xmlns:a16="http://schemas.microsoft.com/office/drawing/2014/main" val="1887674582"/>
                  </a:ext>
                </a:extLst>
              </a:tr>
              <a:tr h="1177075">
                <a:tc>
                  <a:txBody>
                    <a:bodyPr/>
                    <a:lstStyle/>
                    <a:p>
                      <a:pPr algn="ctr">
                        <a:lnSpc>
                          <a:spcPct val="120000"/>
                        </a:lnSpc>
                      </a:pPr>
                      <a:r>
                        <a:rPr kumimoji="1" lang="ja-JP" altLang="en-US" sz="1400" dirty="0">
                          <a:latin typeface="+mn-ea"/>
                          <a:ea typeface="+mn-ea"/>
                        </a:rPr>
                        <a:t>臨床的に</a:t>
                      </a:r>
                      <a:endParaRPr kumimoji="1" lang="en-US" altLang="ja-JP" sz="1400" dirty="0">
                        <a:latin typeface="+mn-ea"/>
                        <a:ea typeface="+mn-ea"/>
                      </a:endParaRPr>
                    </a:p>
                    <a:p>
                      <a:pPr algn="ctr">
                        <a:lnSpc>
                          <a:spcPct val="120000"/>
                        </a:lnSpc>
                      </a:pPr>
                      <a:r>
                        <a:rPr kumimoji="1" lang="ja-JP" altLang="en-US" sz="1400" dirty="0">
                          <a:latin typeface="+mn-ea"/>
                          <a:ea typeface="+mn-ea"/>
                        </a:rPr>
                        <a:t>注目すべき</a:t>
                      </a:r>
                      <a:endParaRPr kumimoji="1" lang="en-US" altLang="ja-JP" sz="1400" dirty="0">
                        <a:latin typeface="+mn-ea"/>
                        <a:ea typeface="+mn-ea"/>
                      </a:endParaRPr>
                    </a:p>
                    <a:p>
                      <a:pPr algn="ctr">
                        <a:lnSpc>
                          <a:spcPct val="120000"/>
                        </a:lnSpc>
                      </a:pPr>
                      <a:r>
                        <a:rPr kumimoji="1" lang="ja-JP" altLang="en-US" sz="1400" dirty="0">
                          <a:latin typeface="+mn-ea"/>
                          <a:ea typeface="+mn-ea"/>
                        </a:rPr>
                        <a:t>有害事象</a:t>
                      </a:r>
                    </a:p>
                  </a:txBody>
                  <a:tcPr marL="72000" marR="72000" marT="180000" marB="180000" anchor="ctr">
                    <a:solidFill>
                      <a:schemeClr val="bg1">
                        <a:lumMod val="95000"/>
                      </a:schemeClr>
                    </a:solidFill>
                  </a:tcPr>
                </a:tc>
                <a:tc>
                  <a:txBody>
                    <a:bodyPr/>
                    <a:lstStyle/>
                    <a:p>
                      <a:pPr marL="265113" indent="-176213">
                        <a:lnSpc>
                          <a:spcPct val="120000"/>
                        </a:lnSpc>
                        <a:buClr>
                          <a:srgbClr val="BC136B"/>
                        </a:buClr>
                        <a:buFont typeface="Arial" panose="020B0604020202020204" pitchFamily="34" charset="0"/>
                        <a:buChar char="•"/>
                      </a:pPr>
                      <a:r>
                        <a:rPr kumimoji="1" lang="en-US" altLang="ja-JP" sz="1400" dirty="0">
                          <a:latin typeface="+mn-ea"/>
                          <a:ea typeface="+mn-ea"/>
                        </a:rPr>
                        <a:t>T</a:t>
                      </a:r>
                      <a:r>
                        <a:rPr kumimoji="1" lang="ja-JP" altLang="en-US" sz="1400" dirty="0">
                          <a:latin typeface="+mn-ea"/>
                          <a:ea typeface="+mn-ea"/>
                        </a:rPr>
                        <a:t>細胞性リンパ腫 </a:t>
                      </a:r>
                      <a:r>
                        <a:rPr kumimoji="1" lang="en-US" altLang="ja-JP" sz="1400" dirty="0">
                          <a:latin typeface="+mn-ea"/>
                          <a:ea typeface="+mn-ea"/>
                        </a:rPr>
                        <a:t>2</a:t>
                      </a:r>
                      <a:r>
                        <a:rPr kumimoji="1" lang="ja-JP" altLang="en-US" sz="1400" dirty="0">
                          <a:latin typeface="+mn-ea"/>
                          <a:ea typeface="+mn-ea"/>
                        </a:rPr>
                        <a:t>例（</a:t>
                      </a:r>
                      <a:r>
                        <a:rPr kumimoji="1" lang="en-US" altLang="ja-JP" sz="1400" dirty="0">
                          <a:latin typeface="+mn-ea"/>
                          <a:ea typeface="+mn-ea"/>
                        </a:rPr>
                        <a:t>4</a:t>
                      </a:r>
                      <a:r>
                        <a:rPr kumimoji="1" lang="ja-JP" altLang="en-US" sz="1400" dirty="0">
                          <a:latin typeface="+mn-ea"/>
                          <a:ea typeface="+mn-ea"/>
                        </a:rPr>
                        <a:t>％）</a:t>
                      </a:r>
                      <a:endParaRPr kumimoji="1" lang="en-US" altLang="ja-JP" sz="1400" dirty="0">
                        <a:latin typeface="+mn-ea"/>
                        <a:ea typeface="+mn-ea"/>
                      </a:endParaRPr>
                    </a:p>
                    <a:p>
                      <a:pPr marL="265113" indent="-176213">
                        <a:lnSpc>
                          <a:spcPct val="120000"/>
                        </a:lnSpc>
                        <a:buClr>
                          <a:srgbClr val="BC136B"/>
                        </a:buClr>
                        <a:buFont typeface="Arial" panose="020B0604020202020204" pitchFamily="34" charset="0"/>
                        <a:buChar char="•"/>
                      </a:pPr>
                      <a:r>
                        <a:rPr kumimoji="1" lang="ja-JP" altLang="en-US" sz="1400" dirty="0">
                          <a:latin typeface="+mn-ea"/>
                          <a:ea typeface="+mn-ea"/>
                        </a:rPr>
                        <a:t>急性膵炎 </a:t>
                      </a:r>
                      <a:r>
                        <a:rPr kumimoji="1" lang="en-US" altLang="ja-JP" sz="1400" dirty="0">
                          <a:latin typeface="+mn-ea"/>
                          <a:ea typeface="+mn-ea"/>
                        </a:rPr>
                        <a:t>5</a:t>
                      </a:r>
                      <a:r>
                        <a:rPr kumimoji="1" lang="ja-JP" altLang="en-US" sz="1400" dirty="0">
                          <a:latin typeface="+mn-ea"/>
                          <a:ea typeface="+mn-ea"/>
                        </a:rPr>
                        <a:t>例（</a:t>
                      </a:r>
                      <a:r>
                        <a:rPr kumimoji="1" lang="en-US" altLang="ja-JP" sz="1400" dirty="0">
                          <a:latin typeface="+mn-ea"/>
                          <a:ea typeface="+mn-ea"/>
                        </a:rPr>
                        <a:t>9</a:t>
                      </a:r>
                      <a:r>
                        <a:rPr kumimoji="1" lang="ja-JP" altLang="en-US" sz="1400" dirty="0">
                          <a:latin typeface="+mn-ea"/>
                          <a:ea typeface="+mn-ea"/>
                        </a:rPr>
                        <a:t>％）</a:t>
                      </a:r>
                      <a:endParaRPr kumimoji="1" lang="en-US" altLang="ja-JP" sz="1400" dirty="0">
                        <a:latin typeface="+mn-ea"/>
                        <a:ea typeface="+mn-ea"/>
                      </a:endParaRPr>
                    </a:p>
                    <a:p>
                      <a:pPr marL="265113" indent="-176213">
                        <a:lnSpc>
                          <a:spcPct val="120000"/>
                        </a:lnSpc>
                        <a:buClr>
                          <a:srgbClr val="BC136B"/>
                        </a:buClr>
                        <a:buFont typeface="Arial" panose="020B0604020202020204" pitchFamily="34" charset="0"/>
                        <a:buChar char="•"/>
                      </a:pPr>
                      <a:r>
                        <a:rPr kumimoji="1" lang="ja-JP" altLang="en-US" sz="1400" dirty="0">
                          <a:latin typeface="+mn-ea"/>
                          <a:ea typeface="+mn-ea"/>
                        </a:rPr>
                        <a:t>腎臓の有害事象（タンパク尿、</a:t>
                      </a:r>
                      <a:r>
                        <a:rPr lang="zh-TW" altLang="en-US" sz="1400" b="0" i="0" kern="1200" dirty="0">
                          <a:solidFill>
                            <a:schemeClr val="tx1"/>
                          </a:solidFill>
                          <a:effectLst/>
                          <a:latin typeface="+mn-ea"/>
                          <a:ea typeface="+mn-ea"/>
                          <a:cs typeface="+mn-cs"/>
                        </a:rPr>
                        <a:t>膜性増殖性糸球体腎炎、巣状分節性糸球体硬化症、</a:t>
                      </a:r>
                      <a:r>
                        <a:rPr lang="ja-JP" altLang="en-US" sz="1400" b="0" i="0" kern="1200" dirty="0">
                          <a:solidFill>
                            <a:schemeClr val="tx1"/>
                          </a:solidFill>
                          <a:effectLst/>
                          <a:latin typeface="+mn-ea"/>
                          <a:ea typeface="+mn-ea"/>
                          <a:cs typeface="+mn-cs"/>
                        </a:rPr>
                        <a:t>慢性腎不全）</a:t>
                      </a:r>
                      <a:r>
                        <a:rPr lang="en-US" altLang="ja-JP" sz="1400" b="0" i="0" kern="1200" dirty="0">
                          <a:solidFill>
                            <a:schemeClr val="tx1"/>
                          </a:solidFill>
                          <a:effectLst/>
                          <a:latin typeface="+mn-ea"/>
                          <a:ea typeface="+mn-ea"/>
                          <a:cs typeface="+mn-cs"/>
                        </a:rPr>
                        <a:t>5</a:t>
                      </a:r>
                      <a:r>
                        <a:rPr lang="ja-JP" altLang="en-US" sz="1400" b="0" i="0" kern="1200" dirty="0">
                          <a:solidFill>
                            <a:schemeClr val="tx1"/>
                          </a:solidFill>
                          <a:effectLst/>
                          <a:latin typeface="+mn-ea"/>
                          <a:ea typeface="+mn-ea"/>
                          <a:cs typeface="+mn-cs"/>
                        </a:rPr>
                        <a:t>例（</a:t>
                      </a:r>
                      <a:r>
                        <a:rPr lang="en-US" altLang="ja-JP" sz="1400" b="0" i="0" kern="1200" dirty="0">
                          <a:solidFill>
                            <a:schemeClr val="tx1"/>
                          </a:solidFill>
                          <a:effectLst/>
                          <a:latin typeface="+mn-ea"/>
                          <a:ea typeface="+mn-ea"/>
                          <a:cs typeface="+mn-cs"/>
                        </a:rPr>
                        <a:t>9</a:t>
                      </a:r>
                      <a:r>
                        <a:rPr lang="ja-JP" altLang="en-US" sz="1400" b="0" i="0" kern="1200" dirty="0">
                          <a:solidFill>
                            <a:schemeClr val="tx1"/>
                          </a:solidFill>
                          <a:effectLst/>
                          <a:latin typeface="+mn-ea"/>
                          <a:ea typeface="+mn-ea"/>
                          <a:cs typeface="+mn-cs"/>
                        </a:rPr>
                        <a:t>％）</a:t>
                      </a:r>
                      <a:endParaRPr lang="en-US" altLang="ja-JP" sz="1400" b="0" i="0" kern="1200" dirty="0">
                        <a:solidFill>
                          <a:schemeClr val="tx1"/>
                        </a:solidFill>
                        <a:effectLst/>
                        <a:latin typeface="+mn-ea"/>
                        <a:ea typeface="+mn-ea"/>
                        <a:cs typeface="+mn-cs"/>
                      </a:endParaRPr>
                    </a:p>
                    <a:p>
                      <a:pPr marL="265113" indent="-176213">
                        <a:lnSpc>
                          <a:spcPct val="120000"/>
                        </a:lnSpc>
                        <a:buClr>
                          <a:srgbClr val="BC136B"/>
                        </a:buClr>
                        <a:buFont typeface="Arial" panose="020B0604020202020204" pitchFamily="34" charset="0"/>
                        <a:buChar char="•"/>
                      </a:pPr>
                      <a:r>
                        <a:rPr lang="ja-JP" altLang="en-US" sz="1400" b="0" i="0" kern="1200" dirty="0">
                          <a:solidFill>
                            <a:schemeClr val="tx1"/>
                          </a:solidFill>
                          <a:effectLst/>
                          <a:latin typeface="+mn-ea"/>
                          <a:ea typeface="+mn-ea"/>
                          <a:cs typeface="+mn-cs"/>
                        </a:rPr>
                        <a:t>肝臓の有害事象（自己免疫性肝炎、慢性肝炎、脂肪肝、肝障害）</a:t>
                      </a:r>
                      <a:r>
                        <a:rPr lang="en-US" altLang="ja-JP" sz="1400" b="0" i="0" kern="1200" dirty="0">
                          <a:solidFill>
                            <a:schemeClr val="tx1"/>
                          </a:solidFill>
                          <a:effectLst/>
                          <a:latin typeface="+mn-ea"/>
                          <a:ea typeface="+mn-ea"/>
                          <a:cs typeface="+mn-cs"/>
                        </a:rPr>
                        <a:t>4</a:t>
                      </a:r>
                      <a:r>
                        <a:rPr lang="ja-JP" altLang="en-US" sz="1400" b="0" i="0" kern="1200" dirty="0">
                          <a:solidFill>
                            <a:schemeClr val="tx1"/>
                          </a:solidFill>
                          <a:effectLst/>
                          <a:latin typeface="+mn-ea"/>
                          <a:ea typeface="+mn-ea"/>
                          <a:cs typeface="+mn-cs"/>
                        </a:rPr>
                        <a:t>例（</a:t>
                      </a:r>
                      <a:r>
                        <a:rPr lang="en-US" altLang="ja-JP" sz="1400" b="0" i="0" kern="1200" dirty="0">
                          <a:solidFill>
                            <a:schemeClr val="tx1"/>
                          </a:solidFill>
                          <a:effectLst/>
                          <a:latin typeface="+mn-ea"/>
                          <a:ea typeface="+mn-ea"/>
                          <a:cs typeface="+mn-cs"/>
                        </a:rPr>
                        <a:t>7</a:t>
                      </a:r>
                      <a:r>
                        <a:rPr lang="ja-JP" altLang="en-US" sz="1400" b="0" i="0" kern="1200" dirty="0">
                          <a:solidFill>
                            <a:schemeClr val="tx1"/>
                          </a:solidFill>
                          <a:effectLst/>
                          <a:latin typeface="+mn-ea"/>
                          <a:ea typeface="+mn-ea"/>
                          <a:cs typeface="+mn-cs"/>
                        </a:rPr>
                        <a:t>％）</a:t>
                      </a:r>
                      <a:endParaRPr lang="en-US" altLang="ja-JP" sz="1400" b="0" i="0" kern="1200" dirty="0">
                        <a:solidFill>
                          <a:schemeClr val="tx1"/>
                        </a:solidFill>
                        <a:effectLst/>
                        <a:latin typeface="+mn-ea"/>
                        <a:ea typeface="+mn-ea"/>
                        <a:cs typeface="+mn-cs"/>
                      </a:endParaRPr>
                    </a:p>
                    <a:p>
                      <a:pPr marL="0" indent="0">
                        <a:lnSpc>
                          <a:spcPct val="120000"/>
                        </a:lnSpc>
                      </a:pPr>
                      <a:r>
                        <a:rPr kumimoji="1" lang="ja-JP" altLang="en-US" sz="1400" dirty="0">
                          <a:latin typeface="+mn-ea"/>
                          <a:ea typeface="+mn-ea"/>
                        </a:rPr>
                        <a:t>上記は治験責任医師によりメトレレプチンとは無関係であると判断された</a:t>
                      </a:r>
                      <a:endParaRPr kumimoji="1" lang="en-US" altLang="ja-JP" sz="1400" dirty="0">
                        <a:latin typeface="+mn-ea"/>
                        <a:ea typeface="+mn-ea"/>
                      </a:endParaRPr>
                    </a:p>
                  </a:txBody>
                  <a:tcPr marL="72000" marR="72000" marT="180000" marB="180000" anchor="ctr"/>
                </a:tc>
                <a:extLst>
                  <a:ext uri="{0D108BD9-81ED-4DB2-BD59-A6C34878D82A}">
                    <a16:rowId xmlns:a16="http://schemas.microsoft.com/office/drawing/2014/main" val="1520191065"/>
                  </a:ext>
                </a:extLst>
              </a:tr>
            </a:tbl>
          </a:graphicData>
        </a:graphic>
      </p:graphicFrame>
      <p:sp>
        <p:nvSpPr>
          <p:cNvPr id="3" name="テキスト ボックス 2">
            <a:extLst>
              <a:ext uri="{FF2B5EF4-FFF2-40B4-BE49-F238E27FC236}">
                <a16:creationId xmlns:a16="http://schemas.microsoft.com/office/drawing/2014/main" id="{98DF9F58-C324-55F1-AF29-D18CAAC54831}"/>
              </a:ext>
            </a:extLst>
          </p:cNvPr>
          <p:cNvSpPr txBox="1"/>
          <p:nvPr/>
        </p:nvSpPr>
        <p:spPr>
          <a:xfrm>
            <a:off x="695325" y="5711694"/>
            <a:ext cx="10801349" cy="1061829"/>
          </a:xfrm>
          <a:prstGeom prst="rect">
            <a:avLst/>
          </a:prstGeom>
          <a:noFill/>
        </p:spPr>
        <p:txBody>
          <a:bodyPr wrap="square">
            <a:spAutoFit/>
          </a:bodyPr>
          <a:lstStyle/>
          <a:p>
            <a:pPr marL="363538" indent="-363538" defTabSz="609464" fontAlgn="auto">
              <a:lnSpc>
                <a:spcPct val="90000"/>
              </a:lnSpc>
              <a:spcBef>
                <a:spcPts val="0"/>
              </a:spcBef>
              <a:spcAft>
                <a:spcPts val="0"/>
              </a:spcAft>
              <a:defRPr/>
            </a:pPr>
            <a:r>
              <a:rPr lang="ja-JP" altLang="en-US" sz="1000" dirty="0">
                <a:solidFill>
                  <a:srgbClr val="000000"/>
                </a:solidFill>
                <a:latin typeface="+mn-ea"/>
                <a:ea typeface="+mn-ea"/>
                <a:cs typeface="Arial" pitchFamily="34" charset="0"/>
              </a:rPr>
              <a:t>目的</a:t>
            </a:r>
            <a:r>
              <a:rPr lang="en-US" altLang="ja-JP" sz="1000" dirty="0">
                <a:solidFill>
                  <a:srgbClr val="000000"/>
                </a:solidFill>
                <a:latin typeface="+mn-ea"/>
                <a:ea typeface="+mn-ea"/>
                <a:cs typeface="Arial" pitchFamily="34" charset="0"/>
              </a:rPr>
              <a:t>:	</a:t>
            </a:r>
            <a:r>
              <a:rPr lang="ja-JP" altLang="en-US" sz="1000" dirty="0">
                <a:solidFill>
                  <a:srgbClr val="000000"/>
                </a:solidFill>
                <a:latin typeface="+mn-ea"/>
                <a:ea typeface="+mn-ea"/>
                <a:cs typeface="Arial" pitchFamily="34" charset="0"/>
              </a:rPr>
              <a:t>先天性または後天性の脂肪萎縮症患者におけるメトレレプチンによる治療の長期臨床効果を糖尿病および高中性脂肪血症と脂肪肝のマーカーを用いて評価すること</a:t>
            </a:r>
            <a:endParaRPr lang="en-US" altLang="ja-JP" sz="1000" dirty="0">
              <a:solidFill>
                <a:srgbClr val="000000"/>
              </a:solidFill>
              <a:latin typeface="+mn-ea"/>
              <a:ea typeface="+mn-ea"/>
              <a:cs typeface="Arial" pitchFamily="34" charset="0"/>
            </a:endParaRPr>
          </a:p>
          <a:p>
            <a:pPr marL="363538" indent="-363538" defTabSz="609464" fontAlgn="auto">
              <a:lnSpc>
                <a:spcPct val="90000"/>
              </a:lnSpc>
              <a:spcBef>
                <a:spcPts val="0"/>
              </a:spcBef>
              <a:spcAft>
                <a:spcPts val="0"/>
              </a:spcAft>
              <a:defRPr/>
            </a:pPr>
            <a:r>
              <a:rPr lang="ja-JP" altLang="en-US" sz="1000" dirty="0">
                <a:solidFill>
                  <a:srgbClr val="000000"/>
                </a:solidFill>
                <a:latin typeface="+mn-ea"/>
                <a:ea typeface="+mn-ea"/>
                <a:cs typeface="Arial" pitchFamily="34" charset="0"/>
              </a:rPr>
              <a:t>対象</a:t>
            </a:r>
            <a:r>
              <a:rPr lang="en-US" altLang="ja-JP" sz="1000" dirty="0">
                <a:solidFill>
                  <a:srgbClr val="000000"/>
                </a:solidFill>
                <a:latin typeface="+mn-ea"/>
                <a:ea typeface="+mn-ea"/>
                <a:cs typeface="Arial" pitchFamily="34" charset="0"/>
              </a:rPr>
              <a:t>:	3</a:t>
            </a:r>
            <a:r>
              <a:rPr lang="ja-JP" altLang="en-US" sz="1000" dirty="0">
                <a:solidFill>
                  <a:srgbClr val="000000"/>
                </a:solidFill>
                <a:latin typeface="+mn-ea"/>
                <a:ea typeface="+mn-ea"/>
                <a:cs typeface="Arial" pitchFamily="34" charset="0"/>
              </a:rPr>
              <a:t>つの代謝異常（糖尿病、空腹時</a:t>
            </a:r>
            <a:r>
              <a:rPr lang="en-US" altLang="ja-JP" sz="1000" dirty="0">
                <a:solidFill>
                  <a:srgbClr val="000000"/>
                </a:solidFill>
                <a:latin typeface="+mn-ea"/>
                <a:ea typeface="+mn-ea"/>
                <a:cs typeface="Arial" pitchFamily="34" charset="0"/>
              </a:rPr>
              <a:t>TG</a:t>
            </a:r>
            <a:r>
              <a:rPr lang="ja-JP" altLang="en-US" sz="1000" dirty="0">
                <a:solidFill>
                  <a:srgbClr val="000000"/>
                </a:solidFill>
                <a:latin typeface="+mn-ea"/>
                <a:ea typeface="+mn-ea"/>
                <a:cs typeface="Arial" pitchFamily="34" charset="0"/>
              </a:rPr>
              <a:t>値≧</a:t>
            </a:r>
            <a:r>
              <a:rPr lang="en-US" altLang="ja-JP" sz="1000" dirty="0">
                <a:solidFill>
                  <a:srgbClr val="000000"/>
                </a:solidFill>
                <a:latin typeface="+mn-ea"/>
                <a:ea typeface="+mn-ea"/>
                <a:cs typeface="Arial" pitchFamily="34" charset="0"/>
              </a:rPr>
              <a:t>200mg/dL</a:t>
            </a:r>
            <a:r>
              <a:rPr lang="ja-JP" altLang="en-US" sz="1000" dirty="0">
                <a:solidFill>
                  <a:srgbClr val="000000"/>
                </a:solidFill>
                <a:latin typeface="+mn-ea"/>
                <a:ea typeface="+mn-ea"/>
                <a:cs typeface="Arial" pitchFamily="34" charset="0"/>
              </a:rPr>
              <a:t>、空腹時インスリン値＞</a:t>
            </a:r>
            <a:r>
              <a:rPr lang="en-US" altLang="ja-JP" sz="1000" dirty="0">
                <a:solidFill>
                  <a:srgbClr val="000000"/>
                </a:solidFill>
                <a:latin typeface="+mn-ea"/>
                <a:ea typeface="+mn-ea"/>
                <a:cs typeface="Arial" pitchFamily="34" charset="0"/>
              </a:rPr>
              <a:t>30μIU/mL</a:t>
            </a:r>
            <a:r>
              <a:rPr lang="ja-JP" altLang="en-US" sz="1000" dirty="0">
                <a:solidFill>
                  <a:srgbClr val="000000"/>
                </a:solidFill>
                <a:latin typeface="+mn-ea"/>
                <a:ea typeface="+mn-ea"/>
                <a:cs typeface="Arial" pitchFamily="34" charset="0"/>
              </a:rPr>
              <a:t>）のうち少なくとも</a:t>
            </a:r>
            <a:r>
              <a:rPr lang="en-US" altLang="ja-JP" sz="1000" dirty="0">
                <a:solidFill>
                  <a:srgbClr val="000000"/>
                </a:solidFill>
                <a:latin typeface="+mn-ea"/>
                <a:ea typeface="+mn-ea"/>
                <a:cs typeface="Arial" pitchFamily="34" charset="0"/>
              </a:rPr>
              <a:t>1</a:t>
            </a:r>
            <a:r>
              <a:rPr lang="ja-JP" altLang="en-US" sz="1000" dirty="0">
                <a:solidFill>
                  <a:srgbClr val="000000"/>
                </a:solidFill>
                <a:latin typeface="+mn-ea"/>
                <a:ea typeface="+mn-ea"/>
                <a:cs typeface="Arial" pitchFamily="34" charset="0"/>
              </a:rPr>
              <a:t>つを有し、レプチン値が低い（男性：空腹時レプチン値＜</a:t>
            </a:r>
            <a:r>
              <a:rPr lang="en-US" altLang="ja-JP" sz="1000" dirty="0">
                <a:solidFill>
                  <a:srgbClr val="000000"/>
                </a:solidFill>
                <a:latin typeface="+mn-ea"/>
                <a:ea typeface="+mn-ea"/>
                <a:cs typeface="Arial" pitchFamily="34" charset="0"/>
              </a:rPr>
              <a:t>8.0ng/mL</a:t>
            </a:r>
            <a:r>
              <a:rPr lang="ja-JP" altLang="en-US" sz="1000" dirty="0">
                <a:solidFill>
                  <a:srgbClr val="000000"/>
                </a:solidFill>
                <a:latin typeface="+mn-ea"/>
                <a:ea typeface="+mn-ea"/>
                <a:cs typeface="Arial" pitchFamily="34" charset="0"/>
              </a:rPr>
              <a:t>、女性：空腹時レプチン値＜</a:t>
            </a:r>
            <a:r>
              <a:rPr lang="en-US" altLang="ja-JP" sz="1000" dirty="0">
                <a:solidFill>
                  <a:srgbClr val="000000"/>
                </a:solidFill>
                <a:latin typeface="+mn-ea"/>
                <a:ea typeface="+mn-ea"/>
                <a:cs typeface="Arial" pitchFamily="34" charset="0"/>
              </a:rPr>
              <a:t>12.0ng/mL</a:t>
            </a:r>
            <a:r>
              <a:rPr lang="ja-JP" altLang="en-US" sz="1000" dirty="0">
                <a:solidFill>
                  <a:srgbClr val="000000"/>
                </a:solidFill>
                <a:latin typeface="+mn-ea"/>
                <a:ea typeface="+mn-ea"/>
                <a:cs typeface="Arial" pitchFamily="34" charset="0"/>
              </a:rPr>
              <a:t>）</a:t>
            </a:r>
            <a:r>
              <a:rPr lang="en-US" altLang="ja-JP" sz="1000" dirty="0">
                <a:solidFill>
                  <a:srgbClr val="000000"/>
                </a:solidFill>
                <a:latin typeface="+mn-ea"/>
                <a:ea typeface="+mn-ea"/>
                <a:cs typeface="Arial" pitchFamily="34" charset="0"/>
              </a:rPr>
              <a:t>5</a:t>
            </a:r>
            <a:r>
              <a:rPr lang="ja-JP" altLang="en-US" sz="1000" dirty="0">
                <a:solidFill>
                  <a:srgbClr val="000000"/>
                </a:solidFill>
                <a:latin typeface="+mn-ea"/>
                <a:ea typeface="+mn-ea"/>
                <a:cs typeface="Arial" pitchFamily="34" charset="0"/>
              </a:rPr>
              <a:t>歳以上の先天性または後天性の脂肪萎縮症患者（</a:t>
            </a:r>
            <a:r>
              <a:rPr lang="en-US" altLang="ja-JP" sz="1000" dirty="0">
                <a:solidFill>
                  <a:srgbClr val="000000"/>
                </a:solidFill>
                <a:latin typeface="+mn-ea"/>
                <a:ea typeface="+mn-ea"/>
                <a:cs typeface="Arial" pitchFamily="34" charset="0"/>
              </a:rPr>
              <a:t>HIV</a:t>
            </a:r>
            <a:r>
              <a:rPr lang="ja-JP" altLang="en-US" sz="1000" dirty="0">
                <a:solidFill>
                  <a:srgbClr val="000000"/>
                </a:solidFill>
                <a:latin typeface="+mn-ea"/>
                <a:ea typeface="+mn-ea"/>
                <a:cs typeface="Arial" pitchFamily="34" charset="0"/>
              </a:rPr>
              <a:t>関連脂肪萎縮症を除く）</a:t>
            </a:r>
            <a:r>
              <a:rPr lang="en-US" altLang="ja-JP" sz="1000" dirty="0">
                <a:solidFill>
                  <a:srgbClr val="000000"/>
                </a:solidFill>
                <a:latin typeface="+mn-ea"/>
                <a:ea typeface="+mn-ea"/>
                <a:cs typeface="Arial" pitchFamily="34" charset="0"/>
              </a:rPr>
              <a:t>55</a:t>
            </a:r>
            <a:r>
              <a:rPr lang="ja-JP" altLang="en-US" sz="1000" dirty="0">
                <a:solidFill>
                  <a:srgbClr val="000000"/>
                </a:solidFill>
                <a:latin typeface="+mn-ea"/>
                <a:ea typeface="+mn-ea"/>
                <a:cs typeface="Arial" pitchFamily="34" charset="0"/>
              </a:rPr>
              <a:t>例（全身性脂肪萎縮症</a:t>
            </a:r>
            <a:r>
              <a:rPr lang="en-US" altLang="ja-JP" sz="1000" dirty="0">
                <a:solidFill>
                  <a:srgbClr val="000000"/>
                </a:solidFill>
                <a:latin typeface="+mn-ea"/>
                <a:ea typeface="+mn-ea"/>
                <a:cs typeface="Arial" pitchFamily="34" charset="0"/>
              </a:rPr>
              <a:t>36</a:t>
            </a:r>
            <a:r>
              <a:rPr lang="ja-JP" altLang="en-US" sz="1000" dirty="0">
                <a:solidFill>
                  <a:srgbClr val="000000"/>
                </a:solidFill>
                <a:latin typeface="+mn-ea"/>
                <a:ea typeface="+mn-ea"/>
                <a:cs typeface="Arial" pitchFamily="34" charset="0"/>
              </a:rPr>
              <a:t>例、部分性脂肪萎縮症</a:t>
            </a:r>
            <a:r>
              <a:rPr lang="en-US" altLang="ja-JP" sz="1000" dirty="0">
                <a:solidFill>
                  <a:srgbClr val="000000"/>
                </a:solidFill>
                <a:latin typeface="+mn-ea"/>
                <a:ea typeface="+mn-ea"/>
                <a:cs typeface="Arial" pitchFamily="34" charset="0"/>
              </a:rPr>
              <a:t>19</a:t>
            </a:r>
            <a:r>
              <a:rPr lang="ja-JP" altLang="en-US" sz="1000" dirty="0">
                <a:solidFill>
                  <a:srgbClr val="000000"/>
                </a:solidFill>
                <a:latin typeface="+mn-ea"/>
                <a:ea typeface="+mn-ea"/>
                <a:cs typeface="Arial" pitchFamily="34" charset="0"/>
              </a:rPr>
              <a:t>例）</a:t>
            </a:r>
            <a:endParaRPr lang="en-US" altLang="ja-JP" sz="1000" dirty="0">
              <a:solidFill>
                <a:srgbClr val="000000"/>
              </a:solidFill>
              <a:latin typeface="+mn-ea"/>
              <a:ea typeface="+mn-ea"/>
              <a:cs typeface="Arial" pitchFamily="34" charset="0"/>
            </a:endParaRPr>
          </a:p>
          <a:p>
            <a:pPr marL="363538" indent="-363538" defTabSz="609464" fontAlgn="auto">
              <a:lnSpc>
                <a:spcPct val="90000"/>
              </a:lnSpc>
              <a:spcBef>
                <a:spcPts val="0"/>
              </a:spcBef>
              <a:spcAft>
                <a:spcPts val="0"/>
              </a:spcAft>
              <a:defRPr/>
            </a:pPr>
            <a:r>
              <a:rPr lang="ja-JP" altLang="en-US" sz="1000" dirty="0">
                <a:solidFill>
                  <a:srgbClr val="000000"/>
                </a:solidFill>
                <a:latin typeface="+mn-ea"/>
                <a:ea typeface="+mn-ea"/>
                <a:cs typeface="Arial" pitchFamily="34" charset="0"/>
              </a:rPr>
              <a:t>方法</a:t>
            </a:r>
            <a:r>
              <a:rPr lang="en-US" altLang="ja-JP" sz="1000" dirty="0">
                <a:solidFill>
                  <a:srgbClr val="000000"/>
                </a:solidFill>
                <a:latin typeface="+mn-ea"/>
                <a:ea typeface="+mn-ea"/>
                <a:cs typeface="Arial" pitchFamily="34" charset="0"/>
              </a:rPr>
              <a:t>:	</a:t>
            </a:r>
            <a:r>
              <a:rPr lang="ja-JP" altLang="en-US" sz="1000" dirty="0">
                <a:solidFill>
                  <a:srgbClr val="000000"/>
                </a:solidFill>
                <a:latin typeface="+mn-ea"/>
                <a:ea typeface="+mn-ea"/>
                <a:cs typeface="Arial" pitchFamily="34" charset="0"/>
              </a:rPr>
              <a:t>メトレレプチンの皮下注射を</a:t>
            </a:r>
            <a:r>
              <a:rPr lang="en-US" altLang="ja-JP" sz="1000" dirty="0">
                <a:solidFill>
                  <a:srgbClr val="000000"/>
                </a:solidFill>
                <a:latin typeface="+mn-ea"/>
                <a:ea typeface="+mn-ea"/>
                <a:cs typeface="Arial" pitchFamily="34" charset="0"/>
              </a:rPr>
              <a:t>1</a:t>
            </a:r>
            <a:r>
              <a:rPr lang="ja-JP" altLang="en-US" sz="1000" dirty="0">
                <a:solidFill>
                  <a:srgbClr val="000000"/>
                </a:solidFill>
                <a:latin typeface="+mn-ea"/>
                <a:ea typeface="+mn-ea"/>
                <a:cs typeface="Arial" pitchFamily="34" charset="0"/>
              </a:rPr>
              <a:t>日</a:t>
            </a:r>
            <a:r>
              <a:rPr lang="en-US" altLang="ja-JP" sz="1000" dirty="0">
                <a:solidFill>
                  <a:srgbClr val="000000"/>
                </a:solidFill>
                <a:latin typeface="+mn-ea"/>
                <a:ea typeface="+mn-ea"/>
                <a:cs typeface="Arial" pitchFamily="34" charset="0"/>
              </a:rPr>
              <a:t>1</a:t>
            </a:r>
            <a:r>
              <a:rPr lang="ja-JP" altLang="en-US" sz="1000" dirty="0">
                <a:solidFill>
                  <a:srgbClr val="000000"/>
                </a:solidFill>
                <a:latin typeface="+mn-ea"/>
                <a:ea typeface="+mn-ea"/>
                <a:cs typeface="Arial" pitchFamily="34" charset="0"/>
              </a:rPr>
              <a:t>回または</a:t>
            </a:r>
            <a:r>
              <a:rPr lang="en-US" altLang="ja-JP" sz="1000" dirty="0">
                <a:solidFill>
                  <a:srgbClr val="000000"/>
                </a:solidFill>
                <a:latin typeface="+mn-ea"/>
                <a:ea typeface="+mn-ea"/>
                <a:cs typeface="Arial" pitchFamily="34" charset="0"/>
              </a:rPr>
              <a:t>2</a:t>
            </a:r>
            <a:r>
              <a:rPr lang="ja-JP" altLang="en-US" sz="1000" dirty="0">
                <a:solidFill>
                  <a:srgbClr val="000000"/>
                </a:solidFill>
                <a:latin typeface="+mn-ea"/>
                <a:ea typeface="+mn-ea"/>
                <a:cs typeface="Arial" pitchFamily="34" charset="0"/>
              </a:rPr>
              <a:t>回</a:t>
            </a:r>
            <a:r>
              <a:rPr lang="en-US" altLang="ja-JP" sz="1000" dirty="0">
                <a:solidFill>
                  <a:srgbClr val="000000"/>
                </a:solidFill>
                <a:latin typeface="+mn-ea"/>
                <a:ea typeface="+mn-ea"/>
                <a:cs typeface="Arial" pitchFamily="34" charset="0"/>
              </a:rPr>
              <a:t>36</a:t>
            </a:r>
            <a:r>
              <a:rPr lang="ja-JP" altLang="en-US" sz="1000" dirty="0">
                <a:solidFill>
                  <a:srgbClr val="000000"/>
                </a:solidFill>
                <a:latin typeface="+mn-ea"/>
                <a:ea typeface="+mn-ea"/>
                <a:cs typeface="Arial" pitchFamily="34" charset="0"/>
              </a:rPr>
              <a:t>ヵ月間投与した。メトレレプチンの投与量は患者ごとに異なった。</a:t>
            </a:r>
            <a:r>
              <a:rPr kumimoji="0" lang="ja-JP" altLang="en-US" sz="1000" dirty="0">
                <a:solidFill>
                  <a:srgbClr val="1B1B1B"/>
                </a:solidFill>
                <a:latin typeface="+mn-ea"/>
                <a:ea typeface="+mn-ea"/>
              </a:rPr>
              <a:t>メトレレプチン治療開始前に、主治医によって標準的な薬剤と食事の変更が推奨された。最初の</a:t>
            </a:r>
            <a:r>
              <a:rPr kumimoji="0" lang="en-US" altLang="ja-JP" sz="1000" dirty="0">
                <a:solidFill>
                  <a:srgbClr val="1B1B1B"/>
                </a:solidFill>
                <a:latin typeface="+mn-ea"/>
                <a:ea typeface="+mn-ea"/>
              </a:rPr>
              <a:t>1</a:t>
            </a:r>
            <a:r>
              <a:rPr kumimoji="0" lang="ja-JP" altLang="en-US" sz="1000" dirty="0">
                <a:solidFill>
                  <a:srgbClr val="1B1B1B"/>
                </a:solidFill>
                <a:latin typeface="+mn-ea"/>
                <a:ea typeface="+mn-ea"/>
              </a:rPr>
              <a:t>年間は、インスリン感受性の改善による低血糖の発現を抑えるための血糖降下薬の減量または中止を除き、食事と薬剤は変更しないこととした</a:t>
            </a:r>
            <a:endParaRPr kumimoji="0" lang="en-US" altLang="ja-JP" sz="1000" dirty="0">
              <a:solidFill>
                <a:srgbClr val="1B1B1B"/>
              </a:solidFill>
              <a:latin typeface="+mn-ea"/>
              <a:ea typeface="+mn-ea"/>
            </a:endParaRPr>
          </a:p>
          <a:p>
            <a:pPr marL="628650" indent="-628650" defTabSz="609464" fontAlgn="auto">
              <a:lnSpc>
                <a:spcPct val="90000"/>
              </a:lnSpc>
              <a:spcBef>
                <a:spcPts val="0"/>
              </a:spcBef>
              <a:spcAft>
                <a:spcPts val="0"/>
              </a:spcAft>
              <a:defRPr/>
            </a:pPr>
            <a:r>
              <a:rPr lang="ja-JP" altLang="en-US" sz="1000" dirty="0">
                <a:solidFill>
                  <a:srgbClr val="1B1B1B"/>
                </a:solidFill>
                <a:latin typeface="+mn-ea"/>
                <a:ea typeface="+mn-ea"/>
                <a:cs typeface="Arial" pitchFamily="34" charset="0"/>
              </a:rPr>
              <a:t>評価項目</a:t>
            </a:r>
            <a:r>
              <a:rPr lang="en-US" altLang="ja-JP" sz="1000" dirty="0">
                <a:solidFill>
                  <a:srgbClr val="1B1B1B"/>
                </a:solidFill>
                <a:latin typeface="+mn-ea"/>
                <a:ea typeface="+mn-ea"/>
                <a:cs typeface="Arial" pitchFamily="34" charset="0"/>
              </a:rPr>
              <a:t>:	3</a:t>
            </a:r>
            <a:r>
              <a:rPr lang="ja-JP" altLang="en-US" sz="1000" dirty="0">
                <a:solidFill>
                  <a:srgbClr val="1B1B1B"/>
                </a:solidFill>
                <a:latin typeface="+mn-ea"/>
                <a:ea typeface="+mn-ea"/>
                <a:cs typeface="Arial" pitchFamily="34" charset="0"/>
              </a:rPr>
              <a:t>年の治療期間における</a:t>
            </a:r>
            <a:r>
              <a:rPr lang="en-US" altLang="ja-JP" sz="1000" dirty="0">
                <a:solidFill>
                  <a:srgbClr val="1B1B1B"/>
                </a:solidFill>
                <a:latin typeface="+mn-ea"/>
                <a:ea typeface="+mn-ea"/>
                <a:cs typeface="Arial" pitchFamily="34" charset="0"/>
              </a:rPr>
              <a:t>HbA1c</a:t>
            </a:r>
            <a:r>
              <a:rPr lang="ja-JP" altLang="en-US" sz="1000" dirty="0">
                <a:solidFill>
                  <a:srgbClr val="1B1B1B"/>
                </a:solidFill>
                <a:latin typeface="+mn-ea"/>
                <a:ea typeface="+mn-ea"/>
                <a:cs typeface="Arial" pitchFamily="34" charset="0"/>
              </a:rPr>
              <a:t>、中性脂肪、</a:t>
            </a:r>
            <a:r>
              <a:rPr lang="en-US" altLang="ja-JP" sz="1000" dirty="0">
                <a:solidFill>
                  <a:srgbClr val="1B1B1B"/>
                </a:solidFill>
                <a:latin typeface="+mn-ea"/>
                <a:ea typeface="+mn-ea"/>
                <a:cs typeface="Arial" pitchFamily="34" charset="0"/>
              </a:rPr>
              <a:t>ALT</a:t>
            </a:r>
            <a:r>
              <a:rPr lang="ja-JP" altLang="en-US" sz="1000" dirty="0">
                <a:solidFill>
                  <a:srgbClr val="1B1B1B"/>
                </a:solidFill>
                <a:latin typeface="+mn-ea"/>
                <a:ea typeface="+mn-ea"/>
                <a:cs typeface="Arial" pitchFamily="34" charset="0"/>
              </a:rPr>
              <a:t>のベースラインからの変化、有害事象　など</a:t>
            </a:r>
            <a:endParaRPr lang="en-US" altLang="ja-JP" sz="1000" dirty="0">
              <a:solidFill>
                <a:srgbClr val="1B1B1B"/>
              </a:solidFill>
              <a:latin typeface="+mn-ea"/>
              <a:ea typeface="+mn-ea"/>
              <a:cs typeface="Arial" pitchFamily="34" charset="0"/>
            </a:endParaRPr>
          </a:p>
          <a:p>
            <a:pPr marL="628650" indent="-628650" defTabSz="609464" fontAlgn="auto">
              <a:lnSpc>
                <a:spcPct val="90000"/>
              </a:lnSpc>
              <a:spcBef>
                <a:spcPts val="0"/>
              </a:spcBef>
              <a:spcAft>
                <a:spcPts val="0"/>
              </a:spcAft>
              <a:defRPr/>
            </a:pPr>
            <a:r>
              <a:rPr lang="ja-JP" altLang="en-US" sz="1000" dirty="0">
                <a:solidFill>
                  <a:srgbClr val="1B1B1B"/>
                </a:solidFill>
                <a:latin typeface="+mn-ea"/>
                <a:ea typeface="+mn-ea"/>
                <a:cs typeface="Arial" pitchFamily="34" charset="0"/>
              </a:rPr>
              <a:t>解析方法</a:t>
            </a:r>
            <a:r>
              <a:rPr lang="en-US" altLang="ja-JP" sz="1000" dirty="0">
                <a:solidFill>
                  <a:srgbClr val="1B1B1B"/>
                </a:solidFill>
                <a:latin typeface="+mn-ea"/>
                <a:ea typeface="+mn-ea"/>
                <a:cs typeface="Arial" pitchFamily="34" charset="0"/>
              </a:rPr>
              <a:t>:	ITT</a:t>
            </a:r>
            <a:r>
              <a:rPr lang="ja-JP" altLang="en-US" sz="1000" dirty="0">
                <a:solidFill>
                  <a:srgbClr val="1B1B1B"/>
                </a:solidFill>
                <a:latin typeface="+mn-ea"/>
                <a:ea typeface="+mn-ea"/>
                <a:cs typeface="Arial" pitchFamily="34" charset="0"/>
              </a:rPr>
              <a:t>集団による評価を実施した。自発的な有害事象報告、身体検査、および標準的な臨床検査によって評価された。</a:t>
            </a:r>
            <a:endParaRPr lang="en-US" altLang="ja-JP" sz="1000" dirty="0">
              <a:solidFill>
                <a:srgbClr val="000000"/>
              </a:solidFill>
              <a:latin typeface="+mn-ea"/>
              <a:ea typeface="+mn-ea"/>
              <a:cs typeface="Arial" pitchFamily="34" charset="0"/>
            </a:endParaRPr>
          </a:p>
        </p:txBody>
      </p:sp>
      <p:sp>
        <p:nvSpPr>
          <p:cNvPr id="10" name="テキスト プレースホルダー 3">
            <a:extLst>
              <a:ext uri="{FF2B5EF4-FFF2-40B4-BE49-F238E27FC236}">
                <a16:creationId xmlns:a16="http://schemas.microsoft.com/office/drawing/2014/main" id="{FECB7689-4171-F000-1F25-0C5FA469009F}"/>
              </a:ext>
            </a:extLst>
          </p:cNvPr>
          <p:cNvSpPr txBox="1">
            <a:spLocks/>
          </p:cNvSpPr>
          <p:nvPr/>
        </p:nvSpPr>
        <p:spPr>
          <a:xfrm>
            <a:off x="695325" y="916016"/>
            <a:ext cx="10801350" cy="701731"/>
          </a:xfrm>
          <a:prstGeom prst="rect">
            <a:avLst/>
          </a:prstGeom>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1800" i="0" dirty="0">
                <a:latin typeface="+mn-ea"/>
              </a:rPr>
              <a:t>メトレレプチンに関連すると評価された有害事象（副作用）は</a:t>
            </a:r>
            <a:r>
              <a:rPr kumimoji="1" lang="en-US" altLang="ja-JP" sz="1800" i="0" dirty="0">
                <a:latin typeface="+mn-ea"/>
              </a:rPr>
              <a:t>17</a:t>
            </a:r>
            <a:r>
              <a:rPr kumimoji="1" lang="ja-JP" altLang="en-US" sz="1800" i="0" dirty="0">
                <a:latin typeface="+mn-ea"/>
              </a:rPr>
              <a:t>例（</a:t>
            </a:r>
            <a:r>
              <a:rPr kumimoji="1" lang="en-US" altLang="ja-JP" sz="1800" i="0" dirty="0">
                <a:latin typeface="+mn-ea"/>
              </a:rPr>
              <a:t>31%</a:t>
            </a:r>
            <a:r>
              <a:rPr kumimoji="1" lang="ja-JP" altLang="en-US" sz="1800" i="0" dirty="0">
                <a:latin typeface="+mn-ea"/>
              </a:rPr>
              <a:t>）で報告された</a:t>
            </a:r>
            <a:endParaRPr kumimoji="1" lang="en-US" altLang="ja-JP" sz="1800" i="0" dirty="0">
              <a:latin typeface="+mn-ea"/>
            </a:endParaRPr>
          </a:p>
          <a:p>
            <a:pPr>
              <a:buClr>
                <a:srgbClr val="BC136B"/>
              </a:buClr>
              <a:buFont typeface="Wingdings" panose="05000000000000000000" pitchFamily="2" charset="2"/>
              <a:buChar char="l"/>
            </a:pPr>
            <a:r>
              <a:rPr lang="ja-JP" altLang="en-US" sz="1800" dirty="0">
                <a:solidFill>
                  <a:prstClr val="black"/>
                </a:solidFill>
                <a:latin typeface="Meiryo UI"/>
                <a:ea typeface="Meiryo UI"/>
              </a:rPr>
              <a:t>その内訳および臨床的に注目すべき有害事象の発現率は下記のとおりである</a:t>
            </a:r>
          </a:p>
        </p:txBody>
      </p:sp>
      <p:sp>
        <p:nvSpPr>
          <p:cNvPr id="11" name="スライド番号プレースホルダー 10">
            <a:extLst>
              <a:ext uri="{FF2B5EF4-FFF2-40B4-BE49-F238E27FC236}">
                <a16:creationId xmlns:a16="http://schemas.microsoft.com/office/drawing/2014/main" id="{D367A6CC-D54D-7F69-BBF0-55DC9038A6AE}"/>
              </a:ext>
            </a:extLst>
          </p:cNvPr>
          <p:cNvSpPr>
            <a:spLocks noGrp="1"/>
          </p:cNvSpPr>
          <p:nvPr>
            <p:ph type="sldNum" sz="quarter" idx="10"/>
          </p:nvPr>
        </p:nvSpPr>
        <p:spPr/>
        <p:txBody>
          <a:bodyPr/>
          <a:lstStyle/>
          <a:p>
            <a:fld id="{3C22E879-25C1-4BAC-8729-693BB4353F20}" type="slidenum">
              <a:rPr kumimoji="1" lang="ja-JP" altLang="en-US" smtClean="0"/>
              <a:t>31</a:t>
            </a:fld>
            <a:endParaRPr kumimoji="1" lang="ja-JP" altLang="en-US"/>
          </a:p>
        </p:txBody>
      </p:sp>
      <p:sp>
        <p:nvSpPr>
          <p:cNvPr id="2" name="テキスト ボックス 1">
            <a:extLst>
              <a:ext uri="{FF2B5EF4-FFF2-40B4-BE49-F238E27FC236}">
                <a16:creationId xmlns:a16="http://schemas.microsoft.com/office/drawing/2014/main" id="{36162DAE-32EB-8578-2A6D-AA8576110E06}"/>
              </a:ext>
            </a:extLst>
          </p:cNvPr>
          <p:cNvSpPr txBox="1"/>
          <p:nvPr/>
        </p:nvSpPr>
        <p:spPr>
          <a:xfrm>
            <a:off x="8890000" y="6688723"/>
            <a:ext cx="2610117" cy="169277"/>
          </a:xfrm>
          <a:prstGeom prst="rect">
            <a:avLst/>
          </a:prstGeom>
          <a:noFill/>
        </p:spPr>
        <p:txBody>
          <a:bodyPr wrap="square" lIns="0" tIns="0" rIns="0" anchor="b">
            <a:spAutoFit/>
          </a:bodyPr>
          <a:lstStyle/>
          <a:p>
            <a:pPr marL="131763" indent="-131763" algn="l">
              <a:buFont typeface="+mj-lt"/>
              <a:buAutoNum type="arabicPeriod"/>
            </a:pPr>
            <a:r>
              <a:rPr lang="en-US" altLang="ja-JP" sz="800" b="0" i="0" dirty="0">
                <a:solidFill>
                  <a:srgbClr val="212121"/>
                </a:solidFill>
                <a:effectLst/>
                <a:latin typeface="+mn-ea"/>
                <a:ea typeface="+mn-ea"/>
              </a:rPr>
              <a:t>Chan JL, et al. </a:t>
            </a:r>
            <a:r>
              <a:rPr lang="en-US" altLang="ja-JP" sz="800" b="0" i="0" dirty="0" err="1">
                <a:solidFill>
                  <a:srgbClr val="212121"/>
                </a:solidFill>
                <a:effectLst/>
                <a:latin typeface="+mn-ea"/>
                <a:ea typeface="+mn-ea"/>
              </a:rPr>
              <a:t>Endocr</a:t>
            </a:r>
            <a:r>
              <a:rPr lang="en-US" altLang="ja-JP" sz="800" b="0" i="0" dirty="0">
                <a:solidFill>
                  <a:srgbClr val="212121"/>
                </a:solidFill>
                <a:effectLst/>
                <a:latin typeface="+mn-ea"/>
                <a:ea typeface="+mn-ea"/>
              </a:rPr>
              <a:t> </a:t>
            </a:r>
            <a:r>
              <a:rPr lang="en-US" altLang="ja-JP" sz="800" b="0" i="0" dirty="0" err="1">
                <a:solidFill>
                  <a:srgbClr val="212121"/>
                </a:solidFill>
                <a:effectLst/>
                <a:latin typeface="+mn-ea"/>
                <a:ea typeface="+mn-ea"/>
              </a:rPr>
              <a:t>Pract</a:t>
            </a:r>
            <a:r>
              <a:rPr lang="en-US" altLang="ja-JP" sz="800" b="0" i="0" dirty="0">
                <a:solidFill>
                  <a:srgbClr val="212121"/>
                </a:solidFill>
                <a:effectLst/>
                <a:latin typeface="+mn-ea"/>
                <a:ea typeface="+mn-ea"/>
              </a:rPr>
              <a:t>. 2011; 17: 922-932.</a:t>
            </a:r>
          </a:p>
        </p:txBody>
      </p:sp>
    </p:spTree>
    <p:extLst>
      <p:ext uri="{BB962C8B-B14F-4D97-AF65-F5344CB8AC3E}">
        <p14:creationId xmlns:p14="http://schemas.microsoft.com/office/powerpoint/2010/main" val="37603341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C0266-7E39-1225-E503-5608CD0E7467}"/>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F2A03FB0-744D-3F5A-3E74-AA12E9AF381A}"/>
              </a:ext>
            </a:extLst>
          </p:cNvPr>
          <p:cNvSpPr>
            <a:spLocks noGrp="1"/>
          </p:cNvSpPr>
          <p:nvPr>
            <p:ph type="title"/>
          </p:nvPr>
        </p:nvSpPr>
        <p:spPr/>
        <p:txBody>
          <a:bodyPr/>
          <a:lstStyle/>
          <a:p>
            <a:r>
              <a:rPr lang="ja-JP" altLang="en-US" sz="2600" b="1" dirty="0">
                <a:latin typeface="+mj-ea"/>
              </a:rPr>
              <a:t>脂肪萎縮症におけるメトレレプチンの予後への影響（海外データ）</a:t>
            </a:r>
          </a:p>
        </p:txBody>
      </p:sp>
      <p:sp>
        <p:nvSpPr>
          <p:cNvPr id="3" name="スライド番号プレースホルダー 2">
            <a:extLst>
              <a:ext uri="{FF2B5EF4-FFF2-40B4-BE49-F238E27FC236}">
                <a16:creationId xmlns:a16="http://schemas.microsoft.com/office/drawing/2014/main" id="{DA28A570-75CC-3709-E0CC-30B6601E0ABD}"/>
              </a:ext>
            </a:extLst>
          </p:cNvPr>
          <p:cNvSpPr>
            <a:spLocks noGrp="1"/>
          </p:cNvSpPr>
          <p:nvPr>
            <p:ph type="sldNum" sz="quarter" idx="10"/>
          </p:nvPr>
        </p:nvSpPr>
        <p:spPr/>
        <p:txBody>
          <a:bodyPr/>
          <a:lstStyle/>
          <a:p>
            <a:fld id="{3C22E879-25C1-4BAC-8729-693BB4353F20}" type="slidenum">
              <a:rPr kumimoji="1" lang="ja-JP" altLang="en-US" smtClean="0"/>
              <a:t>32</a:t>
            </a:fld>
            <a:endParaRPr kumimoji="1" lang="ja-JP" altLang="en-US"/>
          </a:p>
        </p:txBody>
      </p:sp>
      <p:sp>
        <p:nvSpPr>
          <p:cNvPr id="2" name="テキスト プレースホルダー 3">
            <a:extLst>
              <a:ext uri="{FF2B5EF4-FFF2-40B4-BE49-F238E27FC236}">
                <a16:creationId xmlns:a16="http://schemas.microsoft.com/office/drawing/2014/main" id="{C72AC1D9-A139-67E1-1D7B-491A6EA46A55}"/>
              </a:ext>
            </a:extLst>
          </p:cNvPr>
          <p:cNvSpPr txBox="1">
            <a:spLocks/>
          </p:cNvSpPr>
          <p:nvPr/>
        </p:nvSpPr>
        <p:spPr>
          <a:xfrm>
            <a:off x="695325" y="916016"/>
            <a:ext cx="10801350" cy="707886"/>
          </a:xfrm>
          <a:prstGeom prst="rect">
            <a:avLst/>
          </a:prstGeom>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spc="-50" dirty="0">
                <a:latin typeface="+mn-ea"/>
              </a:rPr>
              <a:t>メトレレプチンによる治療を受けた脂肪萎縮症患者は、未治療の脂肪萎縮症患者と比較して死亡リスクが</a:t>
            </a:r>
            <a:r>
              <a:rPr kumimoji="1" lang="en-US" altLang="ja-JP" sz="2000" i="0" spc="-50" dirty="0">
                <a:latin typeface="+mn-ea"/>
              </a:rPr>
              <a:t>65</a:t>
            </a:r>
            <a:r>
              <a:rPr kumimoji="1" lang="ja-JP" altLang="en-US" sz="2000" i="0" spc="-50" dirty="0">
                <a:latin typeface="+mn-ea"/>
              </a:rPr>
              <a:t>％低減すると推定された</a:t>
            </a:r>
          </a:p>
        </p:txBody>
      </p:sp>
      <p:sp>
        <p:nvSpPr>
          <p:cNvPr id="10" name="テキスト ボックス 9">
            <a:extLst>
              <a:ext uri="{FF2B5EF4-FFF2-40B4-BE49-F238E27FC236}">
                <a16:creationId xmlns:a16="http://schemas.microsoft.com/office/drawing/2014/main" id="{E5B32834-BBF9-1D4D-5814-176CCA4AA6F5}"/>
              </a:ext>
            </a:extLst>
          </p:cNvPr>
          <p:cNvSpPr txBox="1"/>
          <p:nvPr/>
        </p:nvSpPr>
        <p:spPr>
          <a:xfrm>
            <a:off x="8094518" y="6688723"/>
            <a:ext cx="3405599" cy="169277"/>
          </a:xfrm>
          <a:prstGeom prst="rect">
            <a:avLst/>
          </a:prstGeom>
          <a:noFill/>
        </p:spPr>
        <p:txBody>
          <a:bodyPr wrap="square" lIns="0" tIns="0" rIns="0" anchor="b">
            <a:spAutoFit/>
          </a:bodyPr>
          <a:lstStyle/>
          <a:p>
            <a:pPr marL="131763" indent="-131763" algn="l">
              <a:buFont typeface="+mj-lt"/>
              <a:buAutoNum type="arabicPeriod"/>
            </a:pPr>
            <a:r>
              <a:rPr lang="it-IT" altLang="ja-JP" sz="800" b="0" i="0" dirty="0">
                <a:solidFill>
                  <a:srgbClr val="212121"/>
                </a:solidFill>
                <a:effectLst/>
                <a:latin typeface="+mn-ea"/>
                <a:ea typeface="+mn-ea"/>
              </a:rPr>
              <a:t>Cook K, et al. J Clin Endocrinol Metab. 2021; 106: e2953-e2967.</a:t>
            </a:r>
          </a:p>
        </p:txBody>
      </p:sp>
      <p:sp>
        <p:nvSpPr>
          <p:cNvPr id="6" name="テキスト ボックス 5">
            <a:extLst>
              <a:ext uri="{FF2B5EF4-FFF2-40B4-BE49-F238E27FC236}">
                <a16:creationId xmlns:a16="http://schemas.microsoft.com/office/drawing/2014/main" id="{13C5B3E7-BF11-6293-16FC-329F1590BB94}"/>
              </a:ext>
            </a:extLst>
          </p:cNvPr>
          <p:cNvSpPr txBox="1"/>
          <p:nvPr/>
        </p:nvSpPr>
        <p:spPr>
          <a:xfrm>
            <a:off x="695326" y="5576142"/>
            <a:ext cx="10801350" cy="1200329"/>
          </a:xfrm>
          <a:prstGeom prst="rect">
            <a:avLst/>
          </a:prstGeom>
          <a:noFill/>
        </p:spPr>
        <p:txBody>
          <a:bodyPr wrap="square">
            <a:spAutoFit/>
          </a:bodyPr>
          <a:lstStyle/>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目的</a:t>
            </a:r>
            <a:r>
              <a:rPr kumimoji="1" lang="en-US" altLang="ja-JP" sz="1000" b="0" i="0" u="none" strike="noStrike" kern="1200" cap="none" spc="-50" normalizeH="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全身性および部分性脂肪萎縮症患者におけるメトレレプチン治療の生存率への影響を評価すること</a:t>
            </a:r>
          </a:p>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対象</a:t>
            </a:r>
            <a:r>
              <a:rPr kumimoji="1" lang="en-US" altLang="ja-JP" sz="1000" b="0" i="0" u="none" strike="noStrike" kern="1200" cap="none" spc="-50" normalizeH="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メトレレプチン治療を受けた脂肪萎縮症患者</a:t>
            </a:r>
            <a:r>
              <a:rPr kumimoji="1" lang="en-US" altLang="ja-JP" sz="1000" b="0" i="0" u="none" strike="noStrike" kern="1200" cap="none" spc="-50" normalizeH="0" noProof="0" dirty="0">
                <a:ln>
                  <a:noFill/>
                </a:ln>
                <a:solidFill>
                  <a:srgbClr val="000000"/>
                </a:solidFill>
                <a:effectLst/>
                <a:uLnTx/>
                <a:uFillTx/>
                <a:latin typeface="+mn-ea"/>
                <a:ea typeface="+mn-ea"/>
                <a:cs typeface="Arial" pitchFamily="34" charset="0"/>
              </a:rPr>
              <a:t>103</a:t>
            </a: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例、メトレレプチン未治療の脂肪萎縮症患者</a:t>
            </a:r>
            <a:r>
              <a:rPr kumimoji="1" lang="en-US" altLang="ja-JP" sz="1000" b="0" i="0" u="none" strike="noStrike" kern="1200" cap="none" spc="-50" normalizeH="0" noProof="0" dirty="0">
                <a:ln>
                  <a:noFill/>
                </a:ln>
                <a:solidFill>
                  <a:srgbClr val="000000"/>
                </a:solidFill>
                <a:effectLst/>
                <a:uLnTx/>
                <a:uFillTx/>
                <a:latin typeface="+mn-ea"/>
                <a:ea typeface="+mn-ea"/>
                <a:cs typeface="Arial" pitchFamily="34" charset="0"/>
              </a:rPr>
              <a:t>103</a:t>
            </a: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例（</a:t>
            </a:r>
            <a:r>
              <a:rPr kumimoji="1" lang="en-US" altLang="ja-JP" sz="1000" b="0" i="0" u="none" strike="noStrike" kern="1200" cap="none" spc="-50" normalizeH="0" noProof="0" dirty="0">
                <a:ln>
                  <a:noFill/>
                </a:ln>
                <a:solidFill>
                  <a:srgbClr val="000000"/>
                </a:solidFill>
                <a:effectLst/>
                <a:uLnTx/>
                <a:uFillTx/>
                <a:latin typeface="+mn-ea"/>
                <a:ea typeface="+mn-ea"/>
                <a:cs typeface="Arial" pitchFamily="34" charset="0"/>
              </a:rPr>
              <a:t>HIV</a:t>
            </a: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関連脂肪萎縮症を除く）</a:t>
            </a:r>
          </a:p>
          <a:p>
            <a:pPr marL="358775" marR="0" lvl="0" indent="-358775"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方法</a:t>
            </a:r>
            <a:r>
              <a:rPr kumimoji="1" lang="en-US" altLang="ja-JP" sz="1000" b="0" i="0" u="none" strike="noStrike" kern="1200" cap="none" spc="-50" normalizeH="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メトレレプチン治療を受けた脂肪萎縮症患者と未治療の脂肪萎縮症患者の後ろ向きデータを使用した。人口統計学および臨床的特徴を使用して、メトレレプチン治療を受けた患者と未治療患者をマッチングした。</a:t>
            </a:r>
          </a:p>
          <a:p>
            <a:pPr marL="719138" marR="0" lvl="0" indent="-719138"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評価項目</a:t>
            </a:r>
            <a:r>
              <a:rPr kumimoji="1" lang="en-US" altLang="ja-JP" sz="1000" b="0" i="0" u="none" strike="noStrike" kern="1200" cap="none" spc="-50" normalizeH="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死亡までの期間と死亡リスク</a:t>
            </a:r>
          </a:p>
          <a:p>
            <a:pPr marL="719138" marR="0" lvl="0" indent="-719138"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解析方法</a:t>
            </a:r>
            <a:r>
              <a:rPr kumimoji="1" lang="en-US" altLang="ja-JP" sz="1000" b="0" i="0" u="none" strike="noStrike" kern="1200" cap="none" spc="-50" normalizeH="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死亡までの期間は</a:t>
            </a:r>
            <a:r>
              <a:rPr kumimoji="1" lang="en-US" altLang="ja-JP" sz="1000" b="0" i="0" u="none" strike="noStrike" kern="1200" cap="none" spc="-50" normalizeH="0" noProof="0" dirty="0" err="1">
                <a:ln>
                  <a:noFill/>
                </a:ln>
                <a:solidFill>
                  <a:srgbClr val="000000"/>
                </a:solidFill>
                <a:effectLst/>
                <a:uLnTx/>
                <a:uFillTx/>
                <a:latin typeface="+mn-ea"/>
                <a:ea typeface="+mn-ea"/>
                <a:cs typeface="Arial" pitchFamily="34" charset="0"/>
              </a:rPr>
              <a:t>kaplan</a:t>
            </a:r>
            <a:r>
              <a:rPr kumimoji="1" lang="en-US" altLang="ja-JP" sz="1000" b="0" i="0" u="none" strike="noStrike" kern="1200" cap="none" spc="-50" normalizeH="0" noProof="0" dirty="0">
                <a:ln>
                  <a:noFill/>
                </a:ln>
                <a:solidFill>
                  <a:srgbClr val="000000"/>
                </a:solidFill>
                <a:effectLst/>
                <a:uLnTx/>
                <a:uFillTx/>
                <a:latin typeface="+mn-ea"/>
                <a:ea typeface="+mn-ea"/>
                <a:cs typeface="Arial" pitchFamily="34" charset="0"/>
              </a:rPr>
              <a:t>-Meier</a:t>
            </a: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法を用いて推定し、</a:t>
            </a:r>
            <a:r>
              <a:rPr kumimoji="1" lang="en-US" altLang="ja-JP" sz="1000" b="0" i="0" u="none" strike="noStrike" kern="1200" cap="none" spc="-50" normalizeH="0" noProof="0" dirty="0">
                <a:ln>
                  <a:noFill/>
                </a:ln>
                <a:solidFill>
                  <a:srgbClr val="000000"/>
                </a:solidFill>
                <a:effectLst/>
                <a:uLnTx/>
                <a:uFillTx/>
                <a:latin typeface="+mn-ea"/>
                <a:ea typeface="+mn-ea"/>
                <a:cs typeface="Arial" pitchFamily="34" charset="0"/>
              </a:rPr>
              <a:t>2</a:t>
            </a: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群間を比較するため</a:t>
            </a:r>
            <a:r>
              <a:rPr kumimoji="1" lang="en-US" altLang="ja-JP" sz="1000" b="0" i="0" u="none" strike="noStrike" kern="1200" cap="none" spc="-50" normalizeH="0" noProof="0" dirty="0">
                <a:ln>
                  <a:noFill/>
                </a:ln>
                <a:solidFill>
                  <a:srgbClr val="000000"/>
                </a:solidFill>
                <a:effectLst/>
                <a:uLnTx/>
                <a:uFillTx/>
                <a:latin typeface="+mn-ea"/>
                <a:ea typeface="+mn-ea"/>
                <a:cs typeface="Arial" pitchFamily="34" charset="0"/>
              </a:rPr>
              <a:t>log-rank</a:t>
            </a: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検定を実施した。</a:t>
            </a:r>
            <a:r>
              <a:rPr kumimoji="1" lang="en-US" altLang="ja-JP" sz="1000" b="0" i="0" u="none" strike="noStrike" kern="1200" cap="none" spc="-50" normalizeH="0" noProof="0" dirty="0">
                <a:ln>
                  <a:noFill/>
                </a:ln>
                <a:solidFill>
                  <a:srgbClr val="000000"/>
                </a:solidFill>
                <a:effectLst/>
                <a:uLnTx/>
                <a:uFillTx/>
                <a:latin typeface="+mn-ea"/>
                <a:ea typeface="+mn-ea"/>
                <a:cs typeface="Arial" pitchFamily="34" charset="0"/>
              </a:rPr>
              <a:t>cox</a:t>
            </a: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比例ハザードモデルを用いて</a:t>
            </a:r>
            <a:r>
              <a:rPr kumimoji="1" lang="en-US" altLang="ja-JP" sz="1000" b="0" i="0" u="none" strike="noStrike" kern="1200" cap="none" spc="-50" normalizeH="0" noProof="0" dirty="0">
                <a:ln>
                  <a:noFill/>
                </a:ln>
                <a:solidFill>
                  <a:srgbClr val="000000"/>
                </a:solidFill>
                <a:effectLst/>
                <a:uLnTx/>
                <a:uFillTx/>
                <a:latin typeface="+mn-ea"/>
                <a:ea typeface="+mn-ea"/>
                <a:cs typeface="Arial" pitchFamily="34" charset="0"/>
              </a:rPr>
              <a:t>2</a:t>
            </a: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つのコホート間の死亡リスクの差をハザード比として推定し、時間経過に伴う生存率をモデル化した。このモデルには、脂肪萎縮症（</a:t>
            </a:r>
            <a:r>
              <a:rPr kumimoji="1" lang="en-US" altLang="ja-JP" sz="1000" b="0" i="0" u="none" strike="noStrike" kern="1200" cap="none" spc="-50" normalizeH="0" noProof="0" dirty="0">
                <a:ln>
                  <a:noFill/>
                </a:ln>
                <a:solidFill>
                  <a:srgbClr val="000000"/>
                </a:solidFill>
                <a:effectLst/>
                <a:uLnTx/>
                <a:uFillTx/>
                <a:latin typeface="+mn-ea"/>
                <a:ea typeface="+mn-ea"/>
                <a:cs typeface="Arial" pitchFamily="34" charset="0"/>
              </a:rPr>
              <a:t>GL</a:t>
            </a: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または</a:t>
            </a:r>
            <a:r>
              <a:rPr kumimoji="1" lang="en-US" altLang="ja-JP" sz="1000" b="0" i="0" u="none" strike="noStrike" kern="1200" cap="none" spc="-50" normalizeH="0" noProof="0" dirty="0">
                <a:ln>
                  <a:noFill/>
                </a:ln>
                <a:solidFill>
                  <a:srgbClr val="000000"/>
                </a:solidFill>
                <a:effectLst/>
                <a:uLnTx/>
                <a:uFillTx/>
                <a:latin typeface="+mn-ea"/>
                <a:ea typeface="+mn-ea"/>
                <a:cs typeface="Arial" pitchFamily="34" charset="0"/>
              </a:rPr>
              <a:t>PL</a:t>
            </a: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）の診断、出生年、</a:t>
            </a:r>
            <a:r>
              <a:rPr kumimoji="1" lang="en-US" altLang="ja-JP" sz="1000" b="0" i="0" u="none" strike="noStrike" kern="1200" cap="none" spc="-50" normalizeH="0" noProof="0" dirty="0">
                <a:ln>
                  <a:noFill/>
                </a:ln>
                <a:solidFill>
                  <a:srgbClr val="000000"/>
                </a:solidFill>
                <a:effectLst/>
                <a:uLnTx/>
                <a:uFillTx/>
                <a:latin typeface="+mn-ea"/>
                <a:ea typeface="+mn-ea"/>
                <a:cs typeface="Arial" pitchFamily="34" charset="0"/>
              </a:rPr>
              <a:t>TG</a:t>
            </a: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値、</a:t>
            </a:r>
            <a:r>
              <a:rPr kumimoji="1" lang="en-US" altLang="ja-JP" sz="1000" b="0" i="0" u="none" strike="noStrike" kern="1200" cap="none" spc="-50" normalizeH="0" noProof="0" dirty="0">
                <a:ln>
                  <a:noFill/>
                </a:ln>
                <a:solidFill>
                  <a:srgbClr val="000000"/>
                </a:solidFill>
                <a:effectLst/>
                <a:uLnTx/>
                <a:uFillTx/>
                <a:latin typeface="+mn-ea"/>
                <a:ea typeface="+mn-ea"/>
                <a:cs typeface="Arial" pitchFamily="34" charset="0"/>
              </a:rPr>
              <a:t>HbA1c</a:t>
            </a: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値の上昇、膵炎の１回以上の経験、心臓または腎臓に観察された異常の有無を共変量として含めた。</a:t>
            </a:r>
          </a:p>
          <a:p>
            <a:pPr marL="719138" marR="0" lvl="0" indent="-719138" algn="l" defTabSz="914151" rtl="0" eaLnBrk="0" fontAlgn="auto" latinLnBrk="0" hangingPunct="0">
              <a:lnSpc>
                <a:spcPct val="90000"/>
              </a:lnSpc>
              <a:spcBef>
                <a:spcPts val="0"/>
              </a:spcBef>
              <a:spcAft>
                <a:spcPts val="0"/>
              </a:spcAft>
              <a:buClrTx/>
              <a:buSzTx/>
              <a:buFontTx/>
              <a:buNone/>
              <a:tabLst/>
              <a:defRPr/>
            </a:pP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リミテーション</a:t>
            </a:r>
            <a:r>
              <a:rPr kumimoji="1" lang="en-US" altLang="ja-JP" sz="1000" b="0" i="0" u="none" strike="noStrike" kern="1200" cap="none" spc="-50" normalizeH="0" noProof="0" dirty="0">
                <a:ln>
                  <a:noFill/>
                </a:ln>
                <a:solidFill>
                  <a:srgbClr val="000000"/>
                </a:solidFill>
                <a:effectLst/>
                <a:uLnTx/>
                <a:uFillTx/>
                <a:latin typeface="+mn-ea"/>
                <a:ea typeface="+mn-ea"/>
                <a:cs typeface="Arial" pitchFamily="34" charset="0"/>
              </a:rPr>
              <a:t>:	</a:t>
            </a:r>
            <a:r>
              <a:rPr kumimoji="1" lang="ja-JP" altLang="en-US" sz="1000" b="0" i="0" u="none" strike="noStrike" kern="1200" cap="none" spc="-50" normalizeH="0" noProof="0" dirty="0">
                <a:ln>
                  <a:noFill/>
                </a:ln>
                <a:solidFill>
                  <a:srgbClr val="000000"/>
                </a:solidFill>
                <a:effectLst/>
                <a:uLnTx/>
                <a:uFillTx/>
                <a:latin typeface="+mn-ea"/>
                <a:ea typeface="+mn-ea"/>
                <a:cs typeface="Arial" pitchFamily="34" charset="0"/>
              </a:rPr>
              <a:t>治療効果推定値の正確性と堅牢性は、患者データの入手可能性と省略されたデータの解釈と補完に依存していた。心臓、肝臓、腎臓の異常を記述した患者記録がないことが、これら臓器が正常状態にある証拠と解釈された。死亡の絶対数が少なかったため、死亡イベント数の小さな変化によって異なる結果が生じる可能性がある</a:t>
            </a:r>
          </a:p>
        </p:txBody>
      </p:sp>
      <p:sp>
        <p:nvSpPr>
          <p:cNvPr id="13" name="正方形/長方形 12">
            <a:extLst>
              <a:ext uri="{FF2B5EF4-FFF2-40B4-BE49-F238E27FC236}">
                <a16:creationId xmlns:a16="http://schemas.microsoft.com/office/drawing/2014/main" id="{EADB2818-E44A-542D-CBA8-01B52D6280C9}"/>
              </a:ext>
            </a:extLst>
          </p:cNvPr>
          <p:cNvSpPr/>
          <p:nvPr/>
        </p:nvSpPr>
        <p:spPr>
          <a:xfrm>
            <a:off x="7204192" y="3868673"/>
            <a:ext cx="3523442" cy="86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spAutoFit/>
          </a:bodyPr>
          <a:lstStyle/>
          <a:p>
            <a:r>
              <a:rPr kumimoji="1" lang="ja-JP" altLang="en-US" sz="1000" dirty="0">
                <a:solidFill>
                  <a:schemeClr val="tx1"/>
                </a:solidFill>
                <a:latin typeface="+mn-ea"/>
              </a:rPr>
              <a:t>共変量［脂肪萎縮症（</a:t>
            </a:r>
            <a:r>
              <a:rPr kumimoji="1" lang="en-US" altLang="ja-JP" sz="1000" dirty="0">
                <a:solidFill>
                  <a:schemeClr val="tx1"/>
                </a:solidFill>
                <a:latin typeface="+mn-ea"/>
              </a:rPr>
              <a:t>GL</a:t>
            </a:r>
            <a:r>
              <a:rPr kumimoji="1" lang="ja-JP" altLang="en-US" sz="1000" dirty="0">
                <a:solidFill>
                  <a:schemeClr val="tx1"/>
                </a:solidFill>
                <a:latin typeface="+mn-ea"/>
              </a:rPr>
              <a:t>または</a:t>
            </a:r>
            <a:r>
              <a:rPr kumimoji="1" lang="en-US" altLang="ja-JP" sz="1000" dirty="0">
                <a:solidFill>
                  <a:schemeClr val="tx1"/>
                </a:solidFill>
                <a:latin typeface="+mn-ea"/>
              </a:rPr>
              <a:t>PL</a:t>
            </a:r>
            <a:r>
              <a:rPr kumimoji="1" lang="ja-JP" altLang="en-US" sz="1000" dirty="0">
                <a:solidFill>
                  <a:schemeClr val="tx1"/>
                </a:solidFill>
                <a:latin typeface="+mn-ea"/>
              </a:rPr>
              <a:t>）の診断、出生年、</a:t>
            </a:r>
            <a:r>
              <a:rPr kumimoji="1" lang="en-US" altLang="ja-JP" sz="1000" dirty="0">
                <a:solidFill>
                  <a:schemeClr val="tx1"/>
                </a:solidFill>
                <a:latin typeface="+mn-ea"/>
              </a:rPr>
              <a:t>TG</a:t>
            </a:r>
            <a:r>
              <a:rPr kumimoji="1" lang="ja-JP" altLang="en-US" sz="1000" dirty="0">
                <a:solidFill>
                  <a:schemeClr val="tx1"/>
                </a:solidFill>
                <a:latin typeface="+mn-ea"/>
              </a:rPr>
              <a:t>値、</a:t>
            </a:r>
            <a:r>
              <a:rPr kumimoji="1" lang="en-US" altLang="ja-JP" sz="1000" dirty="0">
                <a:solidFill>
                  <a:schemeClr val="tx1"/>
                </a:solidFill>
                <a:latin typeface="+mn-ea"/>
              </a:rPr>
              <a:t>HbA1c</a:t>
            </a:r>
            <a:r>
              <a:rPr kumimoji="1" lang="ja-JP" altLang="en-US" sz="1000" dirty="0">
                <a:solidFill>
                  <a:schemeClr val="tx1"/>
                </a:solidFill>
                <a:latin typeface="+mn-ea"/>
              </a:rPr>
              <a:t>値の上昇、１回以上の膵炎の経験、心臓または腎臓に観察された異常の有無］による調整</a:t>
            </a:r>
            <a:endParaRPr kumimoji="1" lang="en-US" altLang="ja-JP" sz="1000" baseline="30000" dirty="0">
              <a:solidFill>
                <a:schemeClr val="tx1"/>
              </a:solidFill>
              <a:latin typeface="+mn-ea"/>
            </a:endParaRPr>
          </a:p>
          <a:p>
            <a:r>
              <a:rPr kumimoji="1" lang="en-US" altLang="ja-JP" sz="1000" dirty="0">
                <a:solidFill>
                  <a:schemeClr val="tx1"/>
                </a:solidFill>
                <a:latin typeface="+mn-ea"/>
              </a:rPr>
              <a:t>HR 0.35</a:t>
            </a:r>
            <a:r>
              <a:rPr kumimoji="1" lang="ja-JP" altLang="en-US" sz="1000" dirty="0">
                <a:solidFill>
                  <a:schemeClr val="tx1"/>
                </a:solidFill>
                <a:latin typeface="+mn-ea"/>
              </a:rPr>
              <a:t>（</a:t>
            </a:r>
            <a:r>
              <a:rPr kumimoji="1" lang="en-US" altLang="ja-JP" sz="1000" dirty="0">
                <a:solidFill>
                  <a:schemeClr val="tx1"/>
                </a:solidFill>
                <a:latin typeface="+mn-ea"/>
              </a:rPr>
              <a:t>95</a:t>
            </a:r>
            <a:r>
              <a:rPr kumimoji="1" lang="ja-JP" altLang="en-US" sz="1000" dirty="0">
                <a:solidFill>
                  <a:schemeClr val="tx1"/>
                </a:solidFill>
                <a:latin typeface="+mn-ea"/>
              </a:rPr>
              <a:t>％</a:t>
            </a:r>
            <a:r>
              <a:rPr kumimoji="1" lang="en-US" altLang="ja-JP" sz="1000" dirty="0">
                <a:solidFill>
                  <a:schemeClr val="tx1"/>
                </a:solidFill>
                <a:latin typeface="+mn-ea"/>
              </a:rPr>
              <a:t>CI</a:t>
            </a:r>
            <a:r>
              <a:rPr kumimoji="1" lang="ja-JP" altLang="en-US" sz="1000" dirty="0">
                <a:solidFill>
                  <a:schemeClr val="tx1"/>
                </a:solidFill>
                <a:latin typeface="+mn-ea"/>
              </a:rPr>
              <a:t>：</a:t>
            </a:r>
            <a:r>
              <a:rPr kumimoji="1" lang="en-US" altLang="ja-JP" sz="1000" dirty="0">
                <a:solidFill>
                  <a:schemeClr val="tx1"/>
                </a:solidFill>
                <a:latin typeface="+mn-ea"/>
              </a:rPr>
              <a:t>0.13-0.90</a:t>
            </a:r>
            <a:r>
              <a:rPr kumimoji="1" lang="ja-JP" altLang="en-US" sz="1000" dirty="0">
                <a:solidFill>
                  <a:schemeClr val="tx1"/>
                </a:solidFill>
                <a:latin typeface="+mn-ea"/>
              </a:rPr>
              <a:t>、</a:t>
            </a:r>
            <a:r>
              <a:rPr kumimoji="1" lang="en-US" altLang="ja-JP" sz="1000" dirty="0">
                <a:solidFill>
                  <a:schemeClr val="tx1"/>
                </a:solidFill>
                <a:latin typeface="+mn-ea"/>
              </a:rPr>
              <a:t>Cox</a:t>
            </a:r>
            <a:r>
              <a:rPr kumimoji="1" lang="ja-JP" altLang="en-US" sz="1000" dirty="0">
                <a:solidFill>
                  <a:schemeClr val="tx1"/>
                </a:solidFill>
                <a:latin typeface="+mn-ea"/>
              </a:rPr>
              <a:t>比例ハザードモデル）、</a:t>
            </a:r>
            <a:r>
              <a:rPr kumimoji="1" lang="en-US" altLang="ja-JP" sz="1000" i="1" dirty="0">
                <a:solidFill>
                  <a:schemeClr val="tx1"/>
                </a:solidFill>
                <a:latin typeface="+mn-ea"/>
              </a:rPr>
              <a:t>p</a:t>
            </a:r>
            <a:r>
              <a:rPr kumimoji="1" lang="en-US" altLang="ja-JP" sz="1000" dirty="0">
                <a:solidFill>
                  <a:schemeClr val="tx1"/>
                </a:solidFill>
                <a:latin typeface="+mn-ea"/>
              </a:rPr>
              <a:t>=0.029</a:t>
            </a:r>
            <a:r>
              <a:rPr kumimoji="1" lang="ja-JP" altLang="en-US" sz="1000" dirty="0">
                <a:solidFill>
                  <a:schemeClr val="tx1"/>
                </a:solidFill>
                <a:latin typeface="+mn-ea"/>
              </a:rPr>
              <a:t>、</a:t>
            </a:r>
            <a:r>
              <a:rPr kumimoji="1" lang="en-US" altLang="ja-JP" sz="1000" dirty="0">
                <a:solidFill>
                  <a:schemeClr val="tx1"/>
                </a:solidFill>
                <a:latin typeface="+mn-ea"/>
              </a:rPr>
              <a:t>log-rank</a:t>
            </a:r>
            <a:r>
              <a:rPr kumimoji="1" lang="ja-JP" altLang="en-US" sz="1000" dirty="0">
                <a:solidFill>
                  <a:schemeClr val="tx1"/>
                </a:solidFill>
                <a:latin typeface="+mn-ea"/>
              </a:rPr>
              <a:t>検定</a:t>
            </a:r>
            <a:endParaRPr kumimoji="1" lang="en-US" altLang="ja-JP" sz="1000" dirty="0">
              <a:solidFill>
                <a:schemeClr val="tx1"/>
              </a:solidFill>
              <a:latin typeface="+mn-ea"/>
            </a:endParaRPr>
          </a:p>
        </p:txBody>
      </p:sp>
      <p:grpSp>
        <p:nvGrpSpPr>
          <p:cNvPr id="204" name="グループ化 203">
            <a:extLst>
              <a:ext uri="{FF2B5EF4-FFF2-40B4-BE49-F238E27FC236}">
                <a16:creationId xmlns:a16="http://schemas.microsoft.com/office/drawing/2014/main" id="{DF469081-8BF4-8148-39D2-644D639624F0}"/>
              </a:ext>
            </a:extLst>
          </p:cNvPr>
          <p:cNvGrpSpPr/>
          <p:nvPr/>
        </p:nvGrpSpPr>
        <p:grpSpPr>
          <a:xfrm>
            <a:off x="3727360" y="4232573"/>
            <a:ext cx="2277227" cy="461665"/>
            <a:chOff x="1696476" y="4234958"/>
            <a:chExt cx="2277227" cy="461665"/>
          </a:xfrm>
        </p:grpSpPr>
        <p:sp>
          <p:nvSpPr>
            <p:cNvPr id="205" name="正方形/長方形 204">
              <a:extLst>
                <a:ext uri="{FF2B5EF4-FFF2-40B4-BE49-F238E27FC236}">
                  <a16:creationId xmlns:a16="http://schemas.microsoft.com/office/drawing/2014/main" id="{702ECCBD-E3A6-1566-F908-E3E6EAE904C5}"/>
                </a:ext>
              </a:extLst>
            </p:cNvPr>
            <p:cNvSpPr/>
            <p:nvPr/>
          </p:nvSpPr>
          <p:spPr>
            <a:xfrm>
              <a:off x="1862228" y="4234958"/>
              <a:ext cx="2111475" cy="4616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dirty="0">
                  <a:solidFill>
                    <a:schemeClr val="tx1"/>
                  </a:solidFill>
                  <a:latin typeface="+mn-ea"/>
                </a:rPr>
                <a:t>メトレレプチン未治療患者</a:t>
              </a:r>
              <a:endParaRPr kumimoji="1" lang="en-US" altLang="ja-JP" dirty="0">
                <a:solidFill>
                  <a:schemeClr val="tx1"/>
                </a:solidFill>
                <a:latin typeface="+mn-ea"/>
              </a:endParaRPr>
            </a:p>
            <a:p>
              <a:r>
                <a:rPr kumimoji="1" lang="ja-JP" altLang="en-US" dirty="0">
                  <a:solidFill>
                    <a:schemeClr val="tx1"/>
                  </a:solidFill>
                  <a:latin typeface="+mn-ea"/>
                </a:rPr>
                <a:t>メトレレプチン治療を受けた患者</a:t>
              </a:r>
              <a:endParaRPr kumimoji="1" lang="en-US" altLang="ja-JP" baseline="30000" dirty="0">
                <a:solidFill>
                  <a:schemeClr val="tx1"/>
                </a:solidFill>
                <a:latin typeface="+mn-ea"/>
              </a:endParaRPr>
            </a:p>
          </p:txBody>
        </p:sp>
        <p:cxnSp>
          <p:nvCxnSpPr>
            <p:cNvPr id="206" name="直線コネクタ 205">
              <a:extLst>
                <a:ext uri="{FF2B5EF4-FFF2-40B4-BE49-F238E27FC236}">
                  <a16:creationId xmlns:a16="http://schemas.microsoft.com/office/drawing/2014/main" id="{0CFA098D-3664-11A1-0CEA-974112F46CFD}"/>
                </a:ext>
              </a:extLst>
            </p:cNvPr>
            <p:cNvCxnSpPr/>
            <p:nvPr/>
          </p:nvCxnSpPr>
          <p:spPr bwMode="auto">
            <a:xfrm>
              <a:off x="1696476" y="4386119"/>
              <a:ext cx="180000" cy="0"/>
            </a:xfrm>
            <a:prstGeom prst="line">
              <a:avLst/>
            </a:prstGeom>
            <a:solidFill>
              <a:schemeClr val="accent1"/>
            </a:solidFill>
            <a:ln w="19050" cap="flat" cmpd="sng" algn="ctr">
              <a:solidFill>
                <a:srgbClr val="D0CFD0"/>
              </a:solidFill>
              <a:prstDash val="solid"/>
              <a:round/>
              <a:headEnd type="none" w="med" len="med"/>
              <a:tailEnd type="none" w="med" len="med"/>
            </a:ln>
            <a:effectLst/>
          </p:spPr>
        </p:cxnSp>
        <p:cxnSp>
          <p:nvCxnSpPr>
            <p:cNvPr id="207" name="直線コネクタ 206">
              <a:extLst>
                <a:ext uri="{FF2B5EF4-FFF2-40B4-BE49-F238E27FC236}">
                  <a16:creationId xmlns:a16="http://schemas.microsoft.com/office/drawing/2014/main" id="{06DC9ED4-BF61-E680-4DDC-D3A05C246779}"/>
                </a:ext>
              </a:extLst>
            </p:cNvPr>
            <p:cNvCxnSpPr/>
            <p:nvPr/>
          </p:nvCxnSpPr>
          <p:spPr bwMode="auto">
            <a:xfrm>
              <a:off x="1696476" y="4560029"/>
              <a:ext cx="180000" cy="0"/>
            </a:xfrm>
            <a:prstGeom prst="line">
              <a:avLst/>
            </a:prstGeom>
            <a:solidFill>
              <a:schemeClr val="accent1"/>
            </a:solidFill>
            <a:ln w="19050" cap="flat" cmpd="sng" algn="ctr">
              <a:solidFill>
                <a:srgbClr val="BC136B"/>
              </a:solidFill>
              <a:prstDash val="solid"/>
              <a:round/>
              <a:headEnd type="none" w="med" len="med"/>
              <a:tailEnd type="none" w="med" len="med"/>
            </a:ln>
            <a:effectLst/>
          </p:spPr>
        </p:cxnSp>
      </p:grpSp>
      <p:sp>
        <p:nvSpPr>
          <p:cNvPr id="7" name="正方形/長方形 6">
            <a:extLst>
              <a:ext uri="{FF2B5EF4-FFF2-40B4-BE49-F238E27FC236}">
                <a16:creationId xmlns:a16="http://schemas.microsoft.com/office/drawing/2014/main" id="{DDA8206B-89ED-95B0-6554-5D9D8B595F26}"/>
              </a:ext>
            </a:extLst>
          </p:cNvPr>
          <p:cNvSpPr/>
          <p:nvPr/>
        </p:nvSpPr>
        <p:spPr>
          <a:xfrm>
            <a:off x="4014902" y="1681851"/>
            <a:ext cx="4175951" cy="3385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spAutoFit/>
          </a:bodyPr>
          <a:lstStyle/>
          <a:p>
            <a:pPr algn="ctr"/>
            <a:r>
              <a:rPr kumimoji="1" lang="en-US" altLang="ja-JP" sz="1600" b="1" dirty="0">
                <a:solidFill>
                  <a:schemeClr val="tx1"/>
                </a:solidFill>
                <a:latin typeface="+mn-ea"/>
              </a:rPr>
              <a:t>Cox</a:t>
            </a:r>
            <a:r>
              <a:rPr kumimoji="1" lang="ja-JP" altLang="en-US" sz="1600" b="1" dirty="0">
                <a:solidFill>
                  <a:schemeClr val="tx1"/>
                </a:solidFill>
                <a:latin typeface="+mn-ea"/>
              </a:rPr>
              <a:t>比例ハザードモデルによる死亡リスクの推定</a:t>
            </a:r>
            <a:endParaRPr kumimoji="1" lang="en-US" altLang="ja-JP" sz="1600" b="1" dirty="0">
              <a:solidFill>
                <a:schemeClr val="tx1"/>
              </a:solidFill>
              <a:latin typeface="+mn-ea"/>
            </a:endParaRPr>
          </a:p>
        </p:txBody>
      </p:sp>
      <p:grpSp>
        <p:nvGrpSpPr>
          <p:cNvPr id="16" name="グループ化 15">
            <a:extLst>
              <a:ext uri="{FF2B5EF4-FFF2-40B4-BE49-F238E27FC236}">
                <a16:creationId xmlns:a16="http://schemas.microsoft.com/office/drawing/2014/main" id="{4A879BD5-209B-1F50-8C51-71D1E9650EFA}"/>
              </a:ext>
            </a:extLst>
          </p:cNvPr>
          <p:cNvGrpSpPr/>
          <p:nvPr/>
        </p:nvGrpSpPr>
        <p:grpSpPr>
          <a:xfrm>
            <a:off x="2491807" y="2123046"/>
            <a:ext cx="6839476" cy="3459501"/>
            <a:chOff x="2778249" y="2056944"/>
            <a:chExt cx="6839476" cy="3459501"/>
          </a:xfrm>
        </p:grpSpPr>
        <p:sp>
          <p:nvSpPr>
            <p:cNvPr id="210" name="フリーフォーム: 図形 209">
              <a:extLst>
                <a:ext uri="{FF2B5EF4-FFF2-40B4-BE49-F238E27FC236}">
                  <a16:creationId xmlns:a16="http://schemas.microsoft.com/office/drawing/2014/main" id="{698A9B77-E3D6-2C62-54F9-0A992C29AA20}"/>
                </a:ext>
              </a:extLst>
            </p:cNvPr>
            <p:cNvSpPr/>
            <p:nvPr/>
          </p:nvSpPr>
          <p:spPr bwMode="auto">
            <a:xfrm>
              <a:off x="3811770" y="2149804"/>
              <a:ext cx="5052081" cy="855363"/>
            </a:xfrm>
            <a:custGeom>
              <a:avLst/>
              <a:gdLst>
                <a:gd name="connsiteX0" fmla="*/ 0 w 4441785"/>
                <a:gd name="connsiteY0" fmla="*/ 0 h 830483"/>
                <a:gd name="connsiteX1" fmla="*/ 144683 w 4441785"/>
                <a:gd name="connsiteY1" fmla="*/ 0 h 830483"/>
                <a:gd name="connsiteX2" fmla="*/ 144683 w 4441785"/>
                <a:gd name="connsiteY2" fmla="*/ 28937 h 830483"/>
                <a:gd name="connsiteX3" fmla="*/ 164939 w 4441785"/>
                <a:gd name="connsiteY3" fmla="*/ 28937 h 830483"/>
                <a:gd name="connsiteX4" fmla="*/ 164939 w 4441785"/>
                <a:gd name="connsiteY4" fmla="*/ 57873 h 830483"/>
                <a:gd name="connsiteX5" fmla="*/ 326985 w 4441785"/>
                <a:gd name="connsiteY5" fmla="*/ 57873 h 830483"/>
                <a:gd name="connsiteX6" fmla="*/ 326985 w 4441785"/>
                <a:gd name="connsiteY6" fmla="*/ 78129 h 830483"/>
                <a:gd name="connsiteX7" fmla="*/ 422476 w 4441785"/>
                <a:gd name="connsiteY7" fmla="*/ 78129 h 830483"/>
                <a:gd name="connsiteX8" fmla="*/ 422476 w 4441785"/>
                <a:gd name="connsiteY8" fmla="*/ 98385 h 830483"/>
                <a:gd name="connsiteX9" fmla="*/ 474562 w 4441785"/>
                <a:gd name="connsiteY9" fmla="*/ 98385 h 830483"/>
                <a:gd name="connsiteX10" fmla="*/ 474562 w 4441785"/>
                <a:gd name="connsiteY10" fmla="*/ 115747 h 830483"/>
                <a:gd name="connsiteX11" fmla="*/ 552691 w 4441785"/>
                <a:gd name="connsiteY11" fmla="*/ 115747 h 830483"/>
                <a:gd name="connsiteX12" fmla="*/ 552691 w 4441785"/>
                <a:gd name="connsiteY12" fmla="*/ 136002 h 830483"/>
                <a:gd name="connsiteX13" fmla="*/ 564266 w 4441785"/>
                <a:gd name="connsiteY13" fmla="*/ 136002 h 830483"/>
                <a:gd name="connsiteX14" fmla="*/ 564266 w 4441785"/>
                <a:gd name="connsiteY14" fmla="*/ 156258 h 830483"/>
                <a:gd name="connsiteX15" fmla="*/ 723418 w 4441785"/>
                <a:gd name="connsiteY15" fmla="*/ 156258 h 830483"/>
                <a:gd name="connsiteX16" fmla="*/ 723418 w 4441785"/>
                <a:gd name="connsiteY16" fmla="*/ 182301 h 830483"/>
                <a:gd name="connsiteX17" fmla="*/ 824696 w 4441785"/>
                <a:gd name="connsiteY17" fmla="*/ 182301 h 830483"/>
                <a:gd name="connsiteX18" fmla="*/ 824696 w 4441785"/>
                <a:gd name="connsiteY18" fmla="*/ 199663 h 830483"/>
                <a:gd name="connsiteX19" fmla="*/ 940443 w 4441785"/>
                <a:gd name="connsiteY19" fmla="*/ 199663 h 830483"/>
                <a:gd name="connsiteX20" fmla="*/ 940443 w 4441785"/>
                <a:gd name="connsiteY20" fmla="*/ 222812 h 830483"/>
                <a:gd name="connsiteX21" fmla="*/ 1009891 w 4441785"/>
                <a:gd name="connsiteY21" fmla="*/ 222812 h 830483"/>
                <a:gd name="connsiteX22" fmla="*/ 1009891 w 4441785"/>
                <a:gd name="connsiteY22" fmla="*/ 251749 h 830483"/>
                <a:gd name="connsiteX23" fmla="*/ 1041721 w 4441785"/>
                <a:gd name="connsiteY23" fmla="*/ 251749 h 830483"/>
                <a:gd name="connsiteX24" fmla="*/ 1041721 w 4441785"/>
                <a:gd name="connsiteY24" fmla="*/ 274899 h 830483"/>
                <a:gd name="connsiteX25" fmla="*/ 1209554 w 4441785"/>
                <a:gd name="connsiteY25" fmla="*/ 274899 h 830483"/>
                <a:gd name="connsiteX26" fmla="*/ 1209554 w 4441785"/>
                <a:gd name="connsiteY26" fmla="*/ 300942 h 830483"/>
                <a:gd name="connsiteX27" fmla="*/ 1267428 w 4441785"/>
                <a:gd name="connsiteY27" fmla="*/ 300942 h 830483"/>
                <a:gd name="connsiteX28" fmla="*/ 1267428 w 4441785"/>
                <a:gd name="connsiteY28" fmla="*/ 335666 h 830483"/>
                <a:gd name="connsiteX29" fmla="*/ 1273215 w 4441785"/>
                <a:gd name="connsiteY29" fmla="*/ 335666 h 830483"/>
                <a:gd name="connsiteX30" fmla="*/ 1273215 w 4441785"/>
                <a:gd name="connsiteY30" fmla="*/ 361709 h 830483"/>
                <a:gd name="connsiteX31" fmla="*/ 1588625 w 4441785"/>
                <a:gd name="connsiteY31" fmla="*/ 361709 h 830483"/>
                <a:gd name="connsiteX32" fmla="*/ 1588625 w 4441785"/>
                <a:gd name="connsiteY32" fmla="*/ 390645 h 830483"/>
                <a:gd name="connsiteX33" fmla="*/ 2071868 w 4441785"/>
                <a:gd name="connsiteY33" fmla="*/ 390645 h 830483"/>
                <a:gd name="connsiteX34" fmla="*/ 2071868 w 4441785"/>
                <a:gd name="connsiteY34" fmla="*/ 436944 h 830483"/>
                <a:gd name="connsiteX35" fmla="*/ 2801073 w 4441785"/>
                <a:gd name="connsiteY35" fmla="*/ 436944 h 830483"/>
                <a:gd name="connsiteX36" fmla="*/ 2801073 w 4441785"/>
                <a:gd name="connsiteY36" fmla="*/ 489030 h 830483"/>
                <a:gd name="connsiteX37" fmla="*/ 3128058 w 4441785"/>
                <a:gd name="connsiteY37" fmla="*/ 489030 h 830483"/>
                <a:gd name="connsiteX38" fmla="*/ 3128058 w 4441785"/>
                <a:gd name="connsiteY38" fmla="*/ 546904 h 830483"/>
                <a:gd name="connsiteX39" fmla="*/ 3611301 w 4441785"/>
                <a:gd name="connsiteY39" fmla="*/ 546904 h 830483"/>
                <a:gd name="connsiteX40" fmla="*/ 3611301 w 4441785"/>
                <a:gd name="connsiteY40" fmla="*/ 616352 h 830483"/>
                <a:gd name="connsiteX41" fmla="*/ 3666281 w 4441785"/>
                <a:gd name="connsiteY41" fmla="*/ 616352 h 830483"/>
                <a:gd name="connsiteX42" fmla="*/ 3666281 w 4441785"/>
                <a:gd name="connsiteY42" fmla="*/ 682906 h 830483"/>
                <a:gd name="connsiteX43" fmla="*/ 3958542 w 4441785"/>
                <a:gd name="connsiteY43" fmla="*/ 682906 h 830483"/>
                <a:gd name="connsiteX44" fmla="*/ 3958542 w 4441785"/>
                <a:gd name="connsiteY44" fmla="*/ 752354 h 830483"/>
                <a:gd name="connsiteX45" fmla="*/ 4441785 w 4441785"/>
                <a:gd name="connsiteY45" fmla="*/ 752354 h 830483"/>
                <a:gd name="connsiteX46" fmla="*/ 4441785 w 4441785"/>
                <a:gd name="connsiteY46" fmla="*/ 830483 h 83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441785" h="830483">
                  <a:moveTo>
                    <a:pt x="0" y="0"/>
                  </a:moveTo>
                  <a:lnTo>
                    <a:pt x="144683" y="0"/>
                  </a:lnTo>
                  <a:lnTo>
                    <a:pt x="144683" y="28937"/>
                  </a:lnTo>
                  <a:lnTo>
                    <a:pt x="164939" y="28937"/>
                  </a:lnTo>
                  <a:lnTo>
                    <a:pt x="164939" y="57873"/>
                  </a:lnTo>
                  <a:lnTo>
                    <a:pt x="326985" y="57873"/>
                  </a:lnTo>
                  <a:lnTo>
                    <a:pt x="326985" y="78129"/>
                  </a:lnTo>
                  <a:lnTo>
                    <a:pt x="422476" y="78129"/>
                  </a:lnTo>
                  <a:lnTo>
                    <a:pt x="422476" y="98385"/>
                  </a:lnTo>
                  <a:lnTo>
                    <a:pt x="474562" y="98385"/>
                  </a:lnTo>
                  <a:lnTo>
                    <a:pt x="474562" y="115747"/>
                  </a:lnTo>
                  <a:lnTo>
                    <a:pt x="552691" y="115747"/>
                  </a:lnTo>
                  <a:lnTo>
                    <a:pt x="552691" y="136002"/>
                  </a:lnTo>
                  <a:lnTo>
                    <a:pt x="564266" y="136002"/>
                  </a:lnTo>
                  <a:lnTo>
                    <a:pt x="564266" y="156258"/>
                  </a:lnTo>
                  <a:lnTo>
                    <a:pt x="723418" y="156258"/>
                  </a:lnTo>
                  <a:lnTo>
                    <a:pt x="723418" y="182301"/>
                  </a:lnTo>
                  <a:lnTo>
                    <a:pt x="824696" y="182301"/>
                  </a:lnTo>
                  <a:lnTo>
                    <a:pt x="824696" y="199663"/>
                  </a:lnTo>
                  <a:lnTo>
                    <a:pt x="940443" y="199663"/>
                  </a:lnTo>
                  <a:lnTo>
                    <a:pt x="940443" y="222812"/>
                  </a:lnTo>
                  <a:lnTo>
                    <a:pt x="1009891" y="222812"/>
                  </a:lnTo>
                  <a:lnTo>
                    <a:pt x="1009891" y="251749"/>
                  </a:lnTo>
                  <a:lnTo>
                    <a:pt x="1041721" y="251749"/>
                  </a:lnTo>
                  <a:lnTo>
                    <a:pt x="1041721" y="274899"/>
                  </a:lnTo>
                  <a:lnTo>
                    <a:pt x="1209554" y="274899"/>
                  </a:lnTo>
                  <a:lnTo>
                    <a:pt x="1209554" y="300942"/>
                  </a:lnTo>
                  <a:lnTo>
                    <a:pt x="1267428" y="300942"/>
                  </a:lnTo>
                  <a:lnTo>
                    <a:pt x="1267428" y="335666"/>
                  </a:lnTo>
                  <a:lnTo>
                    <a:pt x="1273215" y="335666"/>
                  </a:lnTo>
                  <a:lnTo>
                    <a:pt x="1273215" y="361709"/>
                  </a:lnTo>
                  <a:lnTo>
                    <a:pt x="1588625" y="361709"/>
                  </a:lnTo>
                  <a:lnTo>
                    <a:pt x="1588625" y="390645"/>
                  </a:lnTo>
                  <a:lnTo>
                    <a:pt x="2071868" y="390645"/>
                  </a:lnTo>
                  <a:lnTo>
                    <a:pt x="2071868" y="436944"/>
                  </a:lnTo>
                  <a:lnTo>
                    <a:pt x="2801073" y="436944"/>
                  </a:lnTo>
                  <a:lnTo>
                    <a:pt x="2801073" y="489030"/>
                  </a:lnTo>
                  <a:lnTo>
                    <a:pt x="3128058" y="489030"/>
                  </a:lnTo>
                  <a:lnTo>
                    <a:pt x="3128058" y="546904"/>
                  </a:lnTo>
                  <a:lnTo>
                    <a:pt x="3611301" y="546904"/>
                  </a:lnTo>
                  <a:lnTo>
                    <a:pt x="3611301" y="616352"/>
                  </a:lnTo>
                  <a:lnTo>
                    <a:pt x="3666281" y="616352"/>
                  </a:lnTo>
                  <a:lnTo>
                    <a:pt x="3666281" y="682906"/>
                  </a:lnTo>
                  <a:lnTo>
                    <a:pt x="3958542" y="682906"/>
                  </a:lnTo>
                  <a:lnTo>
                    <a:pt x="3958542" y="752354"/>
                  </a:lnTo>
                  <a:lnTo>
                    <a:pt x="4441785" y="752354"/>
                  </a:lnTo>
                  <a:lnTo>
                    <a:pt x="4441785" y="830483"/>
                  </a:lnTo>
                </a:path>
              </a:pathLst>
            </a:custGeom>
            <a:noFill/>
            <a:ln w="19050" cap="flat" cmpd="sng" algn="ctr">
              <a:solidFill>
                <a:srgbClr val="D0CFD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
          <p:nvSpPr>
            <p:cNvPr id="211" name="フリーフォーム: 図形 210">
              <a:extLst>
                <a:ext uri="{FF2B5EF4-FFF2-40B4-BE49-F238E27FC236}">
                  <a16:creationId xmlns:a16="http://schemas.microsoft.com/office/drawing/2014/main" id="{91AFC2A6-E86F-914C-3E72-2D4401AF0244}"/>
                </a:ext>
              </a:extLst>
            </p:cNvPr>
            <p:cNvSpPr/>
            <p:nvPr/>
          </p:nvSpPr>
          <p:spPr bwMode="auto">
            <a:xfrm>
              <a:off x="3805187" y="2152784"/>
              <a:ext cx="5058664" cy="524545"/>
            </a:xfrm>
            <a:custGeom>
              <a:avLst/>
              <a:gdLst>
                <a:gd name="connsiteX0" fmla="*/ 0 w 4447573"/>
                <a:gd name="connsiteY0" fmla="*/ 0 h 509287"/>
                <a:gd name="connsiteX1" fmla="*/ 159152 w 4447573"/>
                <a:gd name="connsiteY1" fmla="*/ 0 h 509287"/>
                <a:gd name="connsiteX2" fmla="*/ 159152 w 4447573"/>
                <a:gd name="connsiteY2" fmla="*/ 26044 h 509287"/>
                <a:gd name="connsiteX3" fmla="*/ 332773 w 4447573"/>
                <a:gd name="connsiteY3" fmla="*/ 26044 h 509287"/>
                <a:gd name="connsiteX4" fmla="*/ 332773 w 4447573"/>
                <a:gd name="connsiteY4" fmla="*/ 37618 h 509287"/>
                <a:gd name="connsiteX5" fmla="*/ 425370 w 4447573"/>
                <a:gd name="connsiteY5" fmla="*/ 37618 h 509287"/>
                <a:gd name="connsiteX6" fmla="*/ 425370 w 4447573"/>
                <a:gd name="connsiteY6" fmla="*/ 46299 h 509287"/>
                <a:gd name="connsiteX7" fmla="*/ 474563 w 4447573"/>
                <a:gd name="connsiteY7" fmla="*/ 46299 h 509287"/>
                <a:gd name="connsiteX8" fmla="*/ 474563 w 4447573"/>
                <a:gd name="connsiteY8" fmla="*/ 54980 h 509287"/>
                <a:gd name="connsiteX9" fmla="*/ 564266 w 4447573"/>
                <a:gd name="connsiteY9" fmla="*/ 54980 h 509287"/>
                <a:gd name="connsiteX10" fmla="*/ 564266 w 4447573"/>
                <a:gd name="connsiteY10" fmla="*/ 72342 h 509287"/>
                <a:gd name="connsiteX11" fmla="*/ 729206 w 4447573"/>
                <a:gd name="connsiteY11" fmla="*/ 72342 h 509287"/>
                <a:gd name="connsiteX12" fmla="*/ 729206 w 4447573"/>
                <a:gd name="connsiteY12" fmla="*/ 86811 h 509287"/>
                <a:gd name="connsiteX13" fmla="*/ 824697 w 4447573"/>
                <a:gd name="connsiteY13" fmla="*/ 86811 h 509287"/>
                <a:gd name="connsiteX14" fmla="*/ 824697 w 4447573"/>
                <a:gd name="connsiteY14" fmla="*/ 95492 h 509287"/>
                <a:gd name="connsiteX15" fmla="*/ 946231 w 4447573"/>
                <a:gd name="connsiteY15" fmla="*/ 95492 h 509287"/>
                <a:gd name="connsiteX16" fmla="*/ 946231 w 4447573"/>
                <a:gd name="connsiteY16" fmla="*/ 109960 h 509287"/>
                <a:gd name="connsiteX17" fmla="*/ 1015679 w 4447573"/>
                <a:gd name="connsiteY17" fmla="*/ 109960 h 509287"/>
                <a:gd name="connsiteX18" fmla="*/ 1015679 w 4447573"/>
                <a:gd name="connsiteY18" fmla="*/ 127322 h 509287"/>
                <a:gd name="connsiteX19" fmla="*/ 1044616 w 4447573"/>
                <a:gd name="connsiteY19" fmla="*/ 127322 h 509287"/>
                <a:gd name="connsiteX20" fmla="*/ 1044616 w 4447573"/>
                <a:gd name="connsiteY20" fmla="*/ 138897 h 509287"/>
                <a:gd name="connsiteX21" fmla="*/ 1212449 w 4447573"/>
                <a:gd name="connsiteY21" fmla="*/ 138897 h 509287"/>
                <a:gd name="connsiteX22" fmla="*/ 1212449 w 4447573"/>
                <a:gd name="connsiteY22" fmla="*/ 156259 h 509287"/>
                <a:gd name="connsiteX23" fmla="*/ 1279003 w 4447573"/>
                <a:gd name="connsiteY23" fmla="*/ 156259 h 509287"/>
                <a:gd name="connsiteX24" fmla="*/ 1279003 w 4447573"/>
                <a:gd name="connsiteY24" fmla="*/ 185195 h 509287"/>
                <a:gd name="connsiteX25" fmla="*/ 1594413 w 4447573"/>
                <a:gd name="connsiteY25" fmla="*/ 185195 h 509287"/>
                <a:gd name="connsiteX26" fmla="*/ 1594413 w 4447573"/>
                <a:gd name="connsiteY26" fmla="*/ 205451 h 509287"/>
                <a:gd name="connsiteX27" fmla="*/ 2080550 w 4447573"/>
                <a:gd name="connsiteY27" fmla="*/ 205451 h 509287"/>
                <a:gd name="connsiteX28" fmla="*/ 2080550 w 4447573"/>
                <a:gd name="connsiteY28" fmla="*/ 234388 h 509287"/>
                <a:gd name="connsiteX29" fmla="*/ 2809755 w 4447573"/>
                <a:gd name="connsiteY29" fmla="*/ 234388 h 509287"/>
                <a:gd name="connsiteX30" fmla="*/ 2809755 w 4447573"/>
                <a:gd name="connsiteY30" fmla="*/ 272006 h 509287"/>
                <a:gd name="connsiteX31" fmla="*/ 3136740 w 4447573"/>
                <a:gd name="connsiteY31" fmla="*/ 272006 h 509287"/>
                <a:gd name="connsiteX32" fmla="*/ 3136740 w 4447573"/>
                <a:gd name="connsiteY32" fmla="*/ 312517 h 509287"/>
                <a:gd name="connsiteX33" fmla="*/ 3617089 w 4447573"/>
                <a:gd name="connsiteY33" fmla="*/ 312517 h 509287"/>
                <a:gd name="connsiteX34" fmla="*/ 3617089 w 4447573"/>
                <a:gd name="connsiteY34" fmla="*/ 361709 h 509287"/>
                <a:gd name="connsiteX35" fmla="*/ 3674963 w 4447573"/>
                <a:gd name="connsiteY35" fmla="*/ 361709 h 509287"/>
                <a:gd name="connsiteX36" fmla="*/ 3674963 w 4447573"/>
                <a:gd name="connsiteY36" fmla="*/ 405114 h 509287"/>
                <a:gd name="connsiteX37" fmla="*/ 3964330 w 4447573"/>
                <a:gd name="connsiteY37" fmla="*/ 405114 h 509287"/>
                <a:gd name="connsiteX38" fmla="*/ 3964330 w 4447573"/>
                <a:gd name="connsiteY38" fmla="*/ 454307 h 509287"/>
                <a:gd name="connsiteX39" fmla="*/ 4447573 w 4447573"/>
                <a:gd name="connsiteY39" fmla="*/ 454307 h 509287"/>
                <a:gd name="connsiteX40" fmla="*/ 4447573 w 4447573"/>
                <a:gd name="connsiteY40" fmla="*/ 509287 h 50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447573" h="509287">
                  <a:moveTo>
                    <a:pt x="0" y="0"/>
                  </a:moveTo>
                  <a:lnTo>
                    <a:pt x="159152" y="0"/>
                  </a:lnTo>
                  <a:lnTo>
                    <a:pt x="159152" y="26044"/>
                  </a:lnTo>
                  <a:lnTo>
                    <a:pt x="332773" y="26044"/>
                  </a:lnTo>
                  <a:lnTo>
                    <a:pt x="332773" y="37618"/>
                  </a:lnTo>
                  <a:lnTo>
                    <a:pt x="425370" y="37618"/>
                  </a:lnTo>
                  <a:lnTo>
                    <a:pt x="425370" y="46299"/>
                  </a:lnTo>
                  <a:lnTo>
                    <a:pt x="474563" y="46299"/>
                  </a:lnTo>
                  <a:lnTo>
                    <a:pt x="474563" y="54980"/>
                  </a:lnTo>
                  <a:lnTo>
                    <a:pt x="564266" y="54980"/>
                  </a:lnTo>
                  <a:lnTo>
                    <a:pt x="564266" y="72342"/>
                  </a:lnTo>
                  <a:lnTo>
                    <a:pt x="729206" y="72342"/>
                  </a:lnTo>
                  <a:lnTo>
                    <a:pt x="729206" y="86811"/>
                  </a:lnTo>
                  <a:lnTo>
                    <a:pt x="824697" y="86811"/>
                  </a:lnTo>
                  <a:lnTo>
                    <a:pt x="824697" y="95492"/>
                  </a:lnTo>
                  <a:lnTo>
                    <a:pt x="946231" y="95492"/>
                  </a:lnTo>
                  <a:lnTo>
                    <a:pt x="946231" y="109960"/>
                  </a:lnTo>
                  <a:lnTo>
                    <a:pt x="1015679" y="109960"/>
                  </a:lnTo>
                  <a:lnTo>
                    <a:pt x="1015679" y="127322"/>
                  </a:lnTo>
                  <a:lnTo>
                    <a:pt x="1044616" y="127322"/>
                  </a:lnTo>
                  <a:lnTo>
                    <a:pt x="1044616" y="138897"/>
                  </a:lnTo>
                  <a:lnTo>
                    <a:pt x="1212449" y="138897"/>
                  </a:lnTo>
                  <a:lnTo>
                    <a:pt x="1212449" y="156259"/>
                  </a:lnTo>
                  <a:lnTo>
                    <a:pt x="1279003" y="156259"/>
                  </a:lnTo>
                  <a:lnTo>
                    <a:pt x="1279003" y="185195"/>
                  </a:lnTo>
                  <a:lnTo>
                    <a:pt x="1594413" y="185195"/>
                  </a:lnTo>
                  <a:lnTo>
                    <a:pt x="1594413" y="205451"/>
                  </a:lnTo>
                  <a:lnTo>
                    <a:pt x="2080550" y="205451"/>
                  </a:lnTo>
                  <a:lnTo>
                    <a:pt x="2080550" y="234388"/>
                  </a:lnTo>
                  <a:lnTo>
                    <a:pt x="2809755" y="234388"/>
                  </a:lnTo>
                  <a:lnTo>
                    <a:pt x="2809755" y="272006"/>
                  </a:lnTo>
                  <a:lnTo>
                    <a:pt x="3136740" y="272006"/>
                  </a:lnTo>
                  <a:lnTo>
                    <a:pt x="3136740" y="312517"/>
                  </a:lnTo>
                  <a:lnTo>
                    <a:pt x="3617089" y="312517"/>
                  </a:lnTo>
                  <a:lnTo>
                    <a:pt x="3617089" y="361709"/>
                  </a:lnTo>
                  <a:lnTo>
                    <a:pt x="3674963" y="361709"/>
                  </a:lnTo>
                  <a:lnTo>
                    <a:pt x="3674963" y="405114"/>
                  </a:lnTo>
                  <a:lnTo>
                    <a:pt x="3964330" y="405114"/>
                  </a:lnTo>
                  <a:lnTo>
                    <a:pt x="3964330" y="454307"/>
                  </a:lnTo>
                  <a:lnTo>
                    <a:pt x="4447573" y="454307"/>
                  </a:lnTo>
                  <a:lnTo>
                    <a:pt x="4447573" y="509287"/>
                  </a:lnTo>
                </a:path>
              </a:pathLst>
            </a:custGeom>
            <a:noFill/>
            <a:ln w="19050" cap="flat" cmpd="sng" algn="ctr">
              <a:solidFill>
                <a:srgbClr val="BC136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grpSp>
          <p:nvGrpSpPr>
            <p:cNvPr id="235" name="グループ化 234">
              <a:extLst>
                <a:ext uri="{FF2B5EF4-FFF2-40B4-BE49-F238E27FC236}">
                  <a16:creationId xmlns:a16="http://schemas.microsoft.com/office/drawing/2014/main" id="{65A9949E-5D7C-3B98-F45D-D8B10A987E76}"/>
                </a:ext>
              </a:extLst>
            </p:cNvPr>
            <p:cNvGrpSpPr/>
            <p:nvPr/>
          </p:nvGrpSpPr>
          <p:grpSpPr>
            <a:xfrm>
              <a:off x="3194842" y="2056944"/>
              <a:ext cx="6422883" cy="3198949"/>
              <a:chOff x="5745544" y="2056945"/>
              <a:chExt cx="5646993" cy="3105899"/>
            </a:xfrm>
          </p:grpSpPr>
          <p:grpSp>
            <p:nvGrpSpPr>
              <p:cNvPr id="213" name="グループ化 212">
                <a:extLst>
                  <a:ext uri="{FF2B5EF4-FFF2-40B4-BE49-F238E27FC236}">
                    <a16:creationId xmlns:a16="http://schemas.microsoft.com/office/drawing/2014/main" id="{7E7D3887-E975-046D-3722-B13A000E3E60}"/>
                  </a:ext>
                </a:extLst>
              </p:cNvPr>
              <p:cNvGrpSpPr/>
              <p:nvPr/>
            </p:nvGrpSpPr>
            <p:grpSpPr>
              <a:xfrm>
                <a:off x="5745544" y="2056945"/>
                <a:ext cx="314789" cy="2954573"/>
                <a:chOff x="5745544" y="2056945"/>
                <a:chExt cx="314789" cy="2954573"/>
              </a:xfrm>
            </p:grpSpPr>
            <p:sp>
              <p:nvSpPr>
                <p:cNvPr id="230" name="テキスト ボックス 229">
                  <a:extLst>
                    <a:ext uri="{FF2B5EF4-FFF2-40B4-BE49-F238E27FC236}">
                      <a16:creationId xmlns:a16="http://schemas.microsoft.com/office/drawing/2014/main" id="{7873894C-B7D3-5415-DF46-CC6582AB7D84}"/>
                    </a:ext>
                  </a:extLst>
                </p:cNvPr>
                <p:cNvSpPr txBox="1"/>
                <p:nvPr/>
              </p:nvSpPr>
              <p:spPr>
                <a:xfrm>
                  <a:off x="5745544" y="2757042"/>
                  <a:ext cx="314787" cy="149412"/>
                </a:xfrm>
                <a:prstGeom prst="rect">
                  <a:avLst/>
                </a:prstGeom>
                <a:noFill/>
              </p:spPr>
              <p:txBody>
                <a:bodyPr wrap="none" lIns="0" tIns="0" rIns="72000" bIns="0" rtlCol="0">
                  <a:spAutoFit/>
                </a:bodyPr>
                <a:lstStyle/>
                <a:p>
                  <a:pPr algn="r"/>
                  <a:r>
                    <a:rPr lang="en-US" altLang="ja-JP" sz="1000" dirty="0">
                      <a:latin typeface="+mn-ea"/>
                      <a:ea typeface="+mn-ea"/>
                    </a:rPr>
                    <a:t>0.75</a:t>
                  </a:r>
                  <a:endParaRPr kumimoji="1" lang="ja-JP" altLang="en-US" sz="1000" dirty="0">
                    <a:latin typeface="+mn-ea"/>
                    <a:ea typeface="+mn-ea"/>
                  </a:endParaRPr>
                </a:p>
              </p:txBody>
            </p:sp>
            <p:sp>
              <p:nvSpPr>
                <p:cNvPr id="231" name="テキスト ボックス 230">
                  <a:extLst>
                    <a:ext uri="{FF2B5EF4-FFF2-40B4-BE49-F238E27FC236}">
                      <a16:creationId xmlns:a16="http://schemas.microsoft.com/office/drawing/2014/main" id="{F6428BE8-38FE-44AE-7914-C397B62A7590}"/>
                    </a:ext>
                  </a:extLst>
                </p:cNvPr>
                <p:cNvSpPr txBox="1"/>
                <p:nvPr/>
              </p:nvSpPr>
              <p:spPr>
                <a:xfrm>
                  <a:off x="5816014" y="3459524"/>
                  <a:ext cx="244319" cy="149412"/>
                </a:xfrm>
                <a:prstGeom prst="rect">
                  <a:avLst/>
                </a:prstGeom>
                <a:noFill/>
              </p:spPr>
              <p:txBody>
                <a:bodyPr wrap="none" lIns="0" tIns="0" rIns="72000" bIns="0" rtlCol="0">
                  <a:spAutoFit/>
                </a:bodyPr>
                <a:lstStyle/>
                <a:p>
                  <a:pPr algn="r"/>
                  <a:r>
                    <a:rPr kumimoji="1" lang="en-US" altLang="ja-JP" sz="1000" dirty="0">
                      <a:latin typeface="+mn-ea"/>
                      <a:ea typeface="+mn-ea"/>
                    </a:rPr>
                    <a:t>0.5</a:t>
                  </a:r>
                  <a:endParaRPr kumimoji="1" lang="ja-JP" altLang="en-US" sz="1000" dirty="0">
                    <a:latin typeface="+mn-ea"/>
                    <a:ea typeface="+mn-ea"/>
                  </a:endParaRPr>
                </a:p>
              </p:txBody>
            </p:sp>
            <p:sp>
              <p:nvSpPr>
                <p:cNvPr id="232" name="テキスト ボックス 231">
                  <a:extLst>
                    <a:ext uri="{FF2B5EF4-FFF2-40B4-BE49-F238E27FC236}">
                      <a16:creationId xmlns:a16="http://schemas.microsoft.com/office/drawing/2014/main" id="{8D3A21B1-BF9C-9B10-C3E4-D58A1DE81D5A}"/>
                    </a:ext>
                  </a:extLst>
                </p:cNvPr>
                <p:cNvSpPr txBox="1"/>
                <p:nvPr/>
              </p:nvSpPr>
              <p:spPr>
                <a:xfrm>
                  <a:off x="5745544" y="4159623"/>
                  <a:ext cx="314787" cy="149412"/>
                </a:xfrm>
                <a:prstGeom prst="rect">
                  <a:avLst/>
                </a:prstGeom>
                <a:noFill/>
              </p:spPr>
              <p:txBody>
                <a:bodyPr wrap="none" lIns="0" tIns="0" rIns="72000" bIns="0" rtlCol="0">
                  <a:spAutoFit/>
                </a:bodyPr>
                <a:lstStyle/>
                <a:p>
                  <a:pPr algn="r"/>
                  <a:r>
                    <a:rPr lang="en-US" altLang="ja-JP" sz="1000" dirty="0">
                      <a:latin typeface="+mn-ea"/>
                      <a:ea typeface="+mn-ea"/>
                    </a:rPr>
                    <a:t>0.25</a:t>
                  </a:r>
                  <a:endParaRPr kumimoji="1" lang="ja-JP" altLang="en-US" sz="1000" dirty="0">
                    <a:latin typeface="+mn-ea"/>
                    <a:ea typeface="+mn-ea"/>
                  </a:endParaRPr>
                </a:p>
              </p:txBody>
            </p:sp>
            <p:sp>
              <p:nvSpPr>
                <p:cNvPr id="233" name="テキスト ボックス 232">
                  <a:extLst>
                    <a:ext uri="{FF2B5EF4-FFF2-40B4-BE49-F238E27FC236}">
                      <a16:creationId xmlns:a16="http://schemas.microsoft.com/office/drawing/2014/main" id="{935E8747-BC4F-72BD-B7B3-A9D3C54B4663}"/>
                    </a:ext>
                  </a:extLst>
                </p:cNvPr>
                <p:cNvSpPr txBox="1"/>
                <p:nvPr/>
              </p:nvSpPr>
              <p:spPr>
                <a:xfrm>
                  <a:off x="5925943" y="4862106"/>
                  <a:ext cx="134388" cy="149412"/>
                </a:xfrm>
                <a:prstGeom prst="rect">
                  <a:avLst/>
                </a:prstGeom>
                <a:noFill/>
              </p:spPr>
              <p:txBody>
                <a:bodyPr wrap="none" lIns="0" tIns="0" rIns="72000" bIns="0" rtlCol="0">
                  <a:spAutoFit/>
                </a:bodyPr>
                <a:lstStyle/>
                <a:p>
                  <a:pPr algn="r"/>
                  <a:r>
                    <a:rPr lang="en-US" altLang="ja-JP" sz="1000" dirty="0">
                      <a:latin typeface="+mn-ea"/>
                      <a:ea typeface="+mn-ea"/>
                    </a:rPr>
                    <a:t>0</a:t>
                  </a:r>
                  <a:endParaRPr kumimoji="1" lang="ja-JP" altLang="en-US" sz="1000" dirty="0">
                    <a:latin typeface="+mn-ea"/>
                    <a:ea typeface="+mn-ea"/>
                  </a:endParaRPr>
                </a:p>
              </p:txBody>
            </p:sp>
            <p:sp>
              <p:nvSpPr>
                <p:cNvPr id="234" name="テキスト ボックス 233">
                  <a:extLst>
                    <a:ext uri="{FF2B5EF4-FFF2-40B4-BE49-F238E27FC236}">
                      <a16:creationId xmlns:a16="http://schemas.microsoft.com/office/drawing/2014/main" id="{EF71A88E-E447-DC50-F122-55BF89154E28}"/>
                    </a:ext>
                  </a:extLst>
                </p:cNvPr>
                <p:cNvSpPr txBox="1"/>
                <p:nvPr/>
              </p:nvSpPr>
              <p:spPr>
                <a:xfrm>
                  <a:off x="5925943" y="2056945"/>
                  <a:ext cx="134388" cy="149412"/>
                </a:xfrm>
                <a:prstGeom prst="rect">
                  <a:avLst/>
                </a:prstGeom>
                <a:noFill/>
              </p:spPr>
              <p:txBody>
                <a:bodyPr wrap="none" lIns="0" tIns="0" rIns="72000" bIns="0" rtlCol="0">
                  <a:spAutoFit/>
                </a:bodyPr>
                <a:lstStyle/>
                <a:p>
                  <a:pPr algn="r"/>
                  <a:r>
                    <a:rPr kumimoji="1" lang="en-US" altLang="ja-JP" sz="1000" dirty="0">
                      <a:latin typeface="+mn-ea"/>
                      <a:ea typeface="+mn-ea"/>
                    </a:rPr>
                    <a:t>1</a:t>
                  </a:r>
                  <a:endParaRPr kumimoji="1" lang="ja-JP" altLang="en-US" sz="1000" dirty="0">
                    <a:latin typeface="+mn-ea"/>
                    <a:ea typeface="+mn-ea"/>
                  </a:endParaRPr>
                </a:p>
              </p:txBody>
            </p:sp>
          </p:grpSp>
          <p:grpSp>
            <p:nvGrpSpPr>
              <p:cNvPr id="214" name="グループ化 213">
                <a:extLst>
                  <a:ext uri="{FF2B5EF4-FFF2-40B4-BE49-F238E27FC236}">
                    <a16:creationId xmlns:a16="http://schemas.microsoft.com/office/drawing/2014/main" id="{954B7F52-3870-D7E2-A2D1-479AB930276E}"/>
                  </a:ext>
                </a:extLst>
              </p:cNvPr>
              <p:cNvGrpSpPr/>
              <p:nvPr/>
            </p:nvGrpSpPr>
            <p:grpSpPr>
              <a:xfrm>
                <a:off x="6327222" y="4978137"/>
                <a:ext cx="4485340" cy="184707"/>
                <a:chOff x="6327222" y="4978137"/>
                <a:chExt cx="4485340" cy="184707"/>
              </a:xfrm>
            </p:grpSpPr>
            <p:sp>
              <p:nvSpPr>
                <p:cNvPr id="226" name="テキスト ボックス 225">
                  <a:extLst>
                    <a:ext uri="{FF2B5EF4-FFF2-40B4-BE49-F238E27FC236}">
                      <a16:creationId xmlns:a16="http://schemas.microsoft.com/office/drawing/2014/main" id="{08354C64-9EC1-E575-1A6A-2F0F6869DF63}"/>
                    </a:ext>
                  </a:extLst>
                </p:cNvPr>
                <p:cNvSpPr txBox="1"/>
                <p:nvPr/>
              </p:nvSpPr>
              <p:spPr>
                <a:xfrm>
                  <a:off x="7751868" y="4978137"/>
                  <a:ext cx="70468" cy="184707"/>
                </a:xfrm>
                <a:prstGeom prst="rect">
                  <a:avLst/>
                </a:prstGeom>
                <a:noFill/>
              </p:spPr>
              <p:txBody>
                <a:bodyPr wrap="none" lIns="0" tIns="36000" rIns="0" bIns="0" rtlCol="0">
                  <a:spAutoFit/>
                </a:bodyPr>
                <a:lstStyle/>
                <a:p>
                  <a:pPr algn="ctr"/>
                  <a:r>
                    <a:rPr lang="en-US" altLang="ja-JP" sz="1000" dirty="0">
                      <a:latin typeface="+mn-ea"/>
                      <a:ea typeface="+mn-ea"/>
                    </a:rPr>
                    <a:t>5</a:t>
                  </a:r>
                  <a:endParaRPr kumimoji="1" lang="ja-JP" altLang="en-US" sz="1000" dirty="0">
                    <a:latin typeface="+mn-ea"/>
                    <a:ea typeface="+mn-ea"/>
                  </a:endParaRPr>
                </a:p>
              </p:txBody>
            </p:sp>
            <p:sp>
              <p:nvSpPr>
                <p:cNvPr id="227" name="テキスト ボックス 226">
                  <a:extLst>
                    <a:ext uri="{FF2B5EF4-FFF2-40B4-BE49-F238E27FC236}">
                      <a16:creationId xmlns:a16="http://schemas.microsoft.com/office/drawing/2014/main" id="{F51C2C36-3306-543B-2BD2-C69BA99473EB}"/>
                    </a:ext>
                  </a:extLst>
                </p:cNvPr>
                <p:cNvSpPr txBox="1"/>
                <p:nvPr/>
              </p:nvSpPr>
              <p:spPr>
                <a:xfrm>
                  <a:off x="9176513" y="4978137"/>
                  <a:ext cx="140936" cy="184707"/>
                </a:xfrm>
                <a:prstGeom prst="rect">
                  <a:avLst/>
                </a:prstGeom>
                <a:noFill/>
              </p:spPr>
              <p:txBody>
                <a:bodyPr wrap="none" lIns="0" tIns="36000" rIns="0" bIns="0" rtlCol="0">
                  <a:spAutoFit/>
                </a:bodyPr>
                <a:lstStyle/>
                <a:p>
                  <a:pPr algn="ctr"/>
                  <a:r>
                    <a:rPr kumimoji="1" lang="en-US" altLang="ja-JP" sz="1000" dirty="0">
                      <a:latin typeface="+mn-ea"/>
                      <a:ea typeface="+mn-ea"/>
                    </a:rPr>
                    <a:t>10</a:t>
                  </a:r>
                  <a:endParaRPr kumimoji="1" lang="ja-JP" altLang="en-US" sz="1000" dirty="0">
                    <a:latin typeface="+mn-ea"/>
                    <a:ea typeface="+mn-ea"/>
                  </a:endParaRPr>
                </a:p>
              </p:txBody>
            </p:sp>
            <p:sp>
              <p:nvSpPr>
                <p:cNvPr id="228" name="テキスト ボックス 227">
                  <a:extLst>
                    <a:ext uri="{FF2B5EF4-FFF2-40B4-BE49-F238E27FC236}">
                      <a16:creationId xmlns:a16="http://schemas.microsoft.com/office/drawing/2014/main" id="{79ADD423-2F97-F4EE-7630-ED64CB81EF06}"/>
                    </a:ext>
                  </a:extLst>
                </p:cNvPr>
                <p:cNvSpPr txBox="1"/>
                <p:nvPr/>
              </p:nvSpPr>
              <p:spPr>
                <a:xfrm>
                  <a:off x="10671626" y="4978137"/>
                  <a:ext cx="140936" cy="184707"/>
                </a:xfrm>
                <a:prstGeom prst="rect">
                  <a:avLst/>
                </a:prstGeom>
                <a:noFill/>
              </p:spPr>
              <p:txBody>
                <a:bodyPr wrap="none" lIns="0" tIns="36000" rIns="0" bIns="0" rtlCol="0">
                  <a:spAutoFit/>
                </a:bodyPr>
                <a:lstStyle/>
                <a:p>
                  <a:pPr algn="ctr"/>
                  <a:r>
                    <a:rPr kumimoji="1" lang="en-US" altLang="ja-JP" sz="1000" dirty="0">
                      <a:latin typeface="+mn-ea"/>
                      <a:ea typeface="+mn-ea"/>
                    </a:rPr>
                    <a:t>15</a:t>
                  </a:r>
                  <a:endParaRPr kumimoji="1" lang="ja-JP" altLang="en-US" sz="1000" dirty="0">
                    <a:latin typeface="+mn-ea"/>
                    <a:ea typeface="+mn-ea"/>
                  </a:endParaRPr>
                </a:p>
              </p:txBody>
            </p:sp>
            <p:sp>
              <p:nvSpPr>
                <p:cNvPr id="229" name="テキスト ボックス 228">
                  <a:extLst>
                    <a:ext uri="{FF2B5EF4-FFF2-40B4-BE49-F238E27FC236}">
                      <a16:creationId xmlns:a16="http://schemas.microsoft.com/office/drawing/2014/main" id="{092B3794-0680-D894-C344-37EE1BFEBC48}"/>
                    </a:ext>
                  </a:extLst>
                </p:cNvPr>
                <p:cNvSpPr txBox="1"/>
                <p:nvPr/>
              </p:nvSpPr>
              <p:spPr>
                <a:xfrm>
                  <a:off x="6327222" y="4978137"/>
                  <a:ext cx="70468" cy="184706"/>
                </a:xfrm>
                <a:prstGeom prst="rect">
                  <a:avLst/>
                </a:prstGeom>
                <a:noFill/>
              </p:spPr>
              <p:txBody>
                <a:bodyPr wrap="none" lIns="0" tIns="36000" rIns="0" bIns="0" rtlCol="0">
                  <a:spAutoFit/>
                </a:bodyPr>
                <a:lstStyle/>
                <a:p>
                  <a:pPr algn="ctr"/>
                  <a:r>
                    <a:rPr kumimoji="1" lang="en-US" altLang="ja-JP" sz="1000" dirty="0">
                      <a:latin typeface="+mn-ea"/>
                      <a:ea typeface="+mn-ea"/>
                    </a:rPr>
                    <a:t>0</a:t>
                  </a:r>
                  <a:endParaRPr kumimoji="1" lang="ja-JP" altLang="en-US" sz="1000" dirty="0">
                    <a:latin typeface="+mn-ea"/>
                    <a:ea typeface="+mn-ea"/>
                  </a:endParaRPr>
                </a:p>
              </p:txBody>
            </p:sp>
          </p:grpSp>
          <p:grpSp>
            <p:nvGrpSpPr>
              <p:cNvPr id="215" name="グループ化 214">
                <a:extLst>
                  <a:ext uri="{FF2B5EF4-FFF2-40B4-BE49-F238E27FC236}">
                    <a16:creationId xmlns:a16="http://schemas.microsoft.com/office/drawing/2014/main" id="{D378B003-0B06-5C85-1A8C-20E4A3728DF7}"/>
                  </a:ext>
                </a:extLst>
              </p:cNvPr>
              <p:cNvGrpSpPr/>
              <p:nvPr/>
            </p:nvGrpSpPr>
            <p:grpSpPr>
              <a:xfrm>
                <a:off x="6059488" y="2133600"/>
                <a:ext cx="5333049" cy="2843213"/>
                <a:chOff x="6059488" y="2133600"/>
                <a:chExt cx="5333049" cy="2843213"/>
              </a:xfrm>
            </p:grpSpPr>
            <p:cxnSp>
              <p:nvCxnSpPr>
                <p:cNvPr id="216" name="直線コネクタ 215">
                  <a:extLst>
                    <a:ext uri="{FF2B5EF4-FFF2-40B4-BE49-F238E27FC236}">
                      <a16:creationId xmlns:a16="http://schemas.microsoft.com/office/drawing/2014/main" id="{CC8C9FDA-3081-BA4D-A2C9-721F9F43EB03}"/>
                    </a:ext>
                  </a:extLst>
                </p:cNvPr>
                <p:cNvCxnSpPr>
                  <a:cxnSpLocks/>
                </p:cNvCxnSpPr>
                <p:nvPr/>
              </p:nvCxnSpPr>
              <p:spPr bwMode="auto">
                <a:xfrm>
                  <a:off x="6096000" y="2133600"/>
                  <a:ext cx="0" cy="2843213"/>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17" name="直線コネクタ 216">
                  <a:extLst>
                    <a:ext uri="{FF2B5EF4-FFF2-40B4-BE49-F238E27FC236}">
                      <a16:creationId xmlns:a16="http://schemas.microsoft.com/office/drawing/2014/main" id="{9F4F89E7-B543-819A-4D4B-D50DF24E7415}"/>
                    </a:ext>
                  </a:extLst>
                </p:cNvPr>
                <p:cNvCxnSpPr>
                  <a:cxnSpLocks/>
                </p:cNvCxnSpPr>
                <p:nvPr/>
              </p:nvCxnSpPr>
              <p:spPr bwMode="auto">
                <a:xfrm>
                  <a:off x="6059488" y="4941888"/>
                  <a:ext cx="533241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18" name="直線コネクタ 217">
                  <a:extLst>
                    <a:ext uri="{FF2B5EF4-FFF2-40B4-BE49-F238E27FC236}">
                      <a16:creationId xmlns:a16="http://schemas.microsoft.com/office/drawing/2014/main" id="{9E8852C2-0997-32C5-2F47-F12EC363DFDB}"/>
                    </a:ext>
                  </a:extLst>
                </p:cNvPr>
                <p:cNvCxnSpPr/>
                <p:nvPr/>
              </p:nvCxnSpPr>
              <p:spPr bwMode="auto">
                <a:xfrm>
                  <a:off x="6059488" y="2833697"/>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19" name="直線コネクタ 218">
                  <a:extLst>
                    <a:ext uri="{FF2B5EF4-FFF2-40B4-BE49-F238E27FC236}">
                      <a16:creationId xmlns:a16="http://schemas.microsoft.com/office/drawing/2014/main" id="{C1CA47FE-7F95-9BAF-EA0C-C8FE67DD2DA0}"/>
                    </a:ext>
                  </a:extLst>
                </p:cNvPr>
                <p:cNvCxnSpPr/>
                <p:nvPr/>
              </p:nvCxnSpPr>
              <p:spPr bwMode="auto">
                <a:xfrm>
                  <a:off x="6059488" y="3536179"/>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20" name="直線コネクタ 219">
                  <a:extLst>
                    <a:ext uri="{FF2B5EF4-FFF2-40B4-BE49-F238E27FC236}">
                      <a16:creationId xmlns:a16="http://schemas.microsoft.com/office/drawing/2014/main" id="{14004AA2-5C16-BBCD-5DEB-1F2E46BF594F}"/>
                    </a:ext>
                  </a:extLst>
                </p:cNvPr>
                <p:cNvCxnSpPr/>
                <p:nvPr/>
              </p:nvCxnSpPr>
              <p:spPr bwMode="auto">
                <a:xfrm>
                  <a:off x="6059488" y="4236278"/>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21" name="直線コネクタ 220">
                  <a:extLst>
                    <a:ext uri="{FF2B5EF4-FFF2-40B4-BE49-F238E27FC236}">
                      <a16:creationId xmlns:a16="http://schemas.microsoft.com/office/drawing/2014/main" id="{91A11146-0DE9-00EC-23FC-F3A23B00C884}"/>
                    </a:ext>
                  </a:extLst>
                </p:cNvPr>
                <p:cNvCxnSpPr/>
                <p:nvPr/>
              </p:nvCxnSpPr>
              <p:spPr bwMode="auto">
                <a:xfrm>
                  <a:off x="6059488" y="2133600"/>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22" name="直線コネクタ 221">
                  <a:extLst>
                    <a:ext uri="{FF2B5EF4-FFF2-40B4-BE49-F238E27FC236}">
                      <a16:creationId xmlns:a16="http://schemas.microsoft.com/office/drawing/2014/main" id="{7CBAD3A2-0B42-AC06-A3AD-C99EF11E847B}"/>
                    </a:ext>
                  </a:extLst>
                </p:cNvPr>
                <p:cNvCxnSpPr>
                  <a:cxnSpLocks/>
                </p:cNvCxnSpPr>
                <p:nvPr/>
              </p:nvCxnSpPr>
              <p:spPr bwMode="auto">
                <a:xfrm rot="5400000">
                  <a:off x="8717956" y="4957806"/>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23" name="直線コネクタ 222">
                  <a:extLst>
                    <a:ext uri="{FF2B5EF4-FFF2-40B4-BE49-F238E27FC236}">
                      <a16:creationId xmlns:a16="http://schemas.microsoft.com/office/drawing/2014/main" id="{6C97FFFA-313D-F7CB-4F8B-FF956A602215}"/>
                    </a:ext>
                  </a:extLst>
                </p:cNvPr>
                <p:cNvCxnSpPr>
                  <a:cxnSpLocks/>
                </p:cNvCxnSpPr>
                <p:nvPr/>
              </p:nvCxnSpPr>
              <p:spPr bwMode="auto">
                <a:xfrm rot="5400000">
                  <a:off x="10049546" y="4957806"/>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24" name="直線コネクタ 223">
                  <a:extLst>
                    <a:ext uri="{FF2B5EF4-FFF2-40B4-BE49-F238E27FC236}">
                      <a16:creationId xmlns:a16="http://schemas.microsoft.com/office/drawing/2014/main" id="{2267F3C8-559B-8367-D343-DFAC1B446024}"/>
                    </a:ext>
                  </a:extLst>
                </p:cNvPr>
                <p:cNvCxnSpPr>
                  <a:cxnSpLocks/>
                </p:cNvCxnSpPr>
                <p:nvPr/>
              </p:nvCxnSpPr>
              <p:spPr bwMode="auto">
                <a:xfrm rot="5400000">
                  <a:off x="11375441" y="4957806"/>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225" name="直線コネクタ 224">
                  <a:extLst>
                    <a:ext uri="{FF2B5EF4-FFF2-40B4-BE49-F238E27FC236}">
                      <a16:creationId xmlns:a16="http://schemas.microsoft.com/office/drawing/2014/main" id="{68DCF0CE-BCF1-0696-5466-98CD82E419BA}"/>
                    </a:ext>
                  </a:extLst>
                </p:cNvPr>
                <p:cNvCxnSpPr>
                  <a:cxnSpLocks/>
                </p:cNvCxnSpPr>
                <p:nvPr/>
              </p:nvCxnSpPr>
              <p:spPr bwMode="auto">
                <a:xfrm rot="5400000">
                  <a:off x="7397778" y="4957806"/>
                  <a:ext cx="34192"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grpSp>
        </p:grpSp>
        <p:sp>
          <p:nvSpPr>
            <p:cNvPr id="236" name="正方形/長方形 235">
              <a:extLst>
                <a:ext uri="{FF2B5EF4-FFF2-40B4-BE49-F238E27FC236}">
                  <a16:creationId xmlns:a16="http://schemas.microsoft.com/office/drawing/2014/main" id="{4DAE91DA-6DEF-FA3F-4594-A4F2B4948747}"/>
                </a:ext>
              </a:extLst>
            </p:cNvPr>
            <p:cNvSpPr/>
            <p:nvPr/>
          </p:nvSpPr>
          <p:spPr>
            <a:xfrm>
              <a:off x="5953671" y="5208668"/>
              <a:ext cx="1082348" cy="3077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sz="1400" dirty="0">
                  <a:solidFill>
                    <a:schemeClr val="tx1"/>
                  </a:solidFill>
                  <a:latin typeface="+mn-ea"/>
                </a:rPr>
                <a:t>期間（年）</a:t>
              </a:r>
              <a:endParaRPr kumimoji="1" lang="en-US" altLang="ja-JP" sz="1400" baseline="30000" dirty="0">
                <a:solidFill>
                  <a:schemeClr val="tx1"/>
                </a:solidFill>
                <a:latin typeface="+mn-ea"/>
              </a:endParaRPr>
            </a:p>
          </p:txBody>
        </p:sp>
        <p:sp>
          <p:nvSpPr>
            <p:cNvPr id="237" name="正方形/長方形 236">
              <a:extLst>
                <a:ext uri="{FF2B5EF4-FFF2-40B4-BE49-F238E27FC236}">
                  <a16:creationId xmlns:a16="http://schemas.microsoft.com/office/drawing/2014/main" id="{294FDA0C-6E4B-D59B-ED91-BBDEBE9BCE46}"/>
                </a:ext>
              </a:extLst>
            </p:cNvPr>
            <p:cNvSpPr/>
            <p:nvPr/>
          </p:nvSpPr>
          <p:spPr>
            <a:xfrm>
              <a:off x="2778249" y="3197654"/>
              <a:ext cx="400110" cy="6309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wrap="none" rtlCol="0" anchor="ctr">
              <a:spAutoFit/>
            </a:bodyPr>
            <a:lstStyle/>
            <a:p>
              <a:r>
                <a:rPr kumimoji="1" lang="ja-JP" altLang="en-US" sz="1400" dirty="0">
                  <a:solidFill>
                    <a:schemeClr val="tx1"/>
                  </a:solidFill>
                  <a:latin typeface="+mn-ea"/>
                </a:rPr>
                <a:t>生存率</a:t>
              </a:r>
              <a:endParaRPr kumimoji="1" lang="en-US" altLang="ja-JP" sz="1400" baseline="30000" dirty="0">
                <a:solidFill>
                  <a:schemeClr val="tx1"/>
                </a:solidFill>
                <a:latin typeface="+mn-ea"/>
              </a:endParaRPr>
            </a:p>
          </p:txBody>
        </p:sp>
        <p:sp>
          <p:nvSpPr>
            <p:cNvPr id="238" name="正方形/長方形 237">
              <a:extLst>
                <a:ext uri="{FF2B5EF4-FFF2-40B4-BE49-F238E27FC236}">
                  <a16:creationId xmlns:a16="http://schemas.microsoft.com/office/drawing/2014/main" id="{F410B5D3-4F9A-FD92-48C7-D2E5546B18AB}"/>
                </a:ext>
              </a:extLst>
            </p:cNvPr>
            <p:cNvSpPr/>
            <p:nvPr/>
          </p:nvSpPr>
          <p:spPr>
            <a:xfrm>
              <a:off x="6813673" y="2062679"/>
              <a:ext cx="2055371" cy="3385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sz="1600" dirty="0">
                  <a:solidFill>
                    <a:schemeClr val="tx1"/>
                  </a:solidFill>
                  <a:latin typeface="+mn-ea"/>
                </a:rPr>
                <a:t>死亡リスクが</a:t>
              </a:r>
              <a:r>
                <a:rPr kumimoji="1" lang="en-US" altLang="ja-JP" sz="1600" dirty="0">
                  <a:solidFill>
                    <a:schemeClr val="tx1"/>
                  </a:solidFill>
                  <a:latin typeface="+mn-ea"/>
                </a:rPr>
                <a:t>65</a:t>
              </a:r>
              <a:r>
                <a:rPr kumimoji="1" lang="ja-JP" altLang="en-US" sz="1600" dirty="0">
                  <a:solidFill>
                    <a:schemeClr val="tx1"/>
                  </a:solidFill>
                  <a:latin typeface="+mn-ea"/>
                </a:rPr>
                <a:t>％低減</a:t>
              </a:r>
              <a:endParaRPr kumimoji="1" lang="en-US" altLang="ja-JP" sz="1600" dirty="0">
                <a:solidFill>
                  <a:schemeClr val="tx1"/>
                </a:solidFill>
                <a:latin typeface="+mn-ea"/>
              </a:endParaRPr>
            </a:p>
          </p:txBody>
        </p:sp>
      </p:grpSp>
    </p:spTree>
    <p:extLst>
      <p:ext uri="{BB962C8B-B14F-4D97-AF65-F5344CB8AC3E}">
        <p14:creationId xmlns:p14="http://schemas.microsoft.com/office/powerpoint/2010/main" val="32390245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E4E43-D0A1-0DBE-359E-7210AC99212E}"/>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C1043FF6-962D-9464-2D46-87DA0BE59E78}"/>
              </a:ext>
            </a:extLst>
          </p:cNvPr>
          <p:cNvSpPr>
            <a:spLocks noGrp="1"/>
          </p:cNvSpPr>
          <p:nvPr>
            <p:ph type="title"/>
          </p:nvPr>
        </p:nvSpPr>
        <p:spPr/>
        <p:txBody>
          <a:bodyPr/>
          <a:lstStyle/>
          <a:p>
            <a:r>
              <a:rPr lang="ja-JP" altLang="en-US" sz="2600" b="1" dirty="0">
                <a:latin typeface="+mj-ea"/>
              </a:rPr>
              <a:t>まとめ</a:t>
            </a:r>
          </a:p>
        </p:txBody>
      </p:sp>
      <p:sp>
        <p:nvSpPr>
          <p:cNvPr id="3" name="スライド番号プレースホルダー 2">
            <a:extLst>
              <a:ext uri="{FF2B5EF4-FFF2-40B4-BE49-F238E27FC236}">
                <a16:creationId xmlns:a16="http://schemas.microsoft.com/office/drawing/2014/main" id="{22FC3566-FA30-B177-9A98-F96D2740F6D3}"/>
              </a:ext>
            </a:extLst>
          </p:cNvPr>
          <p:cNvSpPr>
            <a:spLocks noGrp="1"/>
          </p:cNvSpPr>
          <p:nvPr>
            <p:ph type="sldNum" sz="quarter" idx="10"/>
          </p:nvPr>
        </p:nvSpPr>
        <p:spPr/>
        <p:txBody>
          <a:bodyPr/>
          <a:lstStyle/>
          <a:p>
            <a:fld id="{3C22E879-25C1-4BAC-8729-693BB4353F20}" type="slidenum">
              <a:rPr kumimoji="1" lang="ja-JP" altLang="en-US" smtClean="0"/>
              <a:t>33</a:t>
            </a:fld>
            <a:endParaRPr kumimoji="1" lang="ja-JP" altLang="en-US"/>
          </a:p>
        </p:txBody>
      </p:sp>
      <p:sp>
        <p:nvSpPr>
          <p:cNvPr id="2" name="テキスト プレースホルダー 3">
            <a:extLst>
              <a:ext uri="{FF2B5EF4-FFF2-40B4-BE49-F238E27FC236}">
                <a16:creationId xmlns:a16="http://schemas.microsoft.com/office/drawing/2014/main" id="{F90B8B8C-4F83-D672-81FA-7CC5E882DD9A}"/>
              </a:ext>
            </a:extLst>
          </p:cNvPr>
          <p:cNvSpPr txBox="1">
            <a:spLocks/>
          </p:cNvSpPr>
          <p:nvPr/>
        </p:nvSpPr>
        <p:spPr>
          <a:xfrm>
            <a:off x="695325" y="916016"/>
            <a:ext cx="10801350" cy="5309146"/>
          </a:xfrm>
          <a:prstGeom prst="rect">
            <a:avLst/>
          </a:prstGeom>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spcBef>
                <a:spcPts val="0"/>
              </a:spcBef>
              <a:spcAft>
                <a:spcPts val="3000"/>
              </a:spcAft>
              <a:buClr>
                <a:srgbClr val="BC136B"/>
              </a:buClr>
              <a:buFont typeface="Wingdings" panose="05000000000000000000" pitchFamily="2" charset="2"/>
              <a:buChar char="l"/>
            </a:pPr>
            <a:r>
              <a:rPr kumimoji="1" lang="ja-JP" altLang="en-US" sz="2400" i="0" spc="-50" dirty="0">
                <a:latin typeface="+mn-ea"/>
              </a:rPr>
              <a:t>脂肪萎縮症は、脂肪の減少と分布パターン、家族歴の有無などの臨床的特徴により、</a:t>
            </a:r>
            <a:br>
              <a:rPr kumimoji="1" lang="en-US" altLang="ja-JP" sz="2400" i="0" spc="-50" dirty="0">
                <a:latin typeface="+mn-ea"/>
              </a:rPr>
            </a:br>
            <a:r>
              <a:rPr kumimoji="1" lang="ja-JP" altLang="en-US" sz="2400" i="0" spc="-50" dirty="0">
                <a:latin typeface="+mn-ea"/>
              </a:rPr>
              <a:t>先天性全身性脂肪萎縮症（</a:t>
            </a:r>
            <a:r>
              <a:rPr kumimoji="1" lang="en-US" altLang="ja-JP" sz="2400" i="0" spc="-50" dirty="0">
                <a:latin typeface="+mn-ea"/>
              </a:rPr>
              <a:t>CGL</a:t>
            </a:r>
            <a:r>
              <a:rPr kumimoji="1" lang="ja-JP" altLang="en-US" sz="2400" i="0" spc="-50" dirty="0">
                <a:latin typeface="+mn-ea"/>
              </a:rPr>
              <a:t>）、後天性全身性脂肪萎縮症</a:t>
            </a:r>
            <a:r>
              <a:rPr kumimoji="1" lang="en-US" altLang="ja-JP" sz="2400" i="0" spc="-50" dirty="0">
                <a:latin typeface="+mn-ea"/>
              </a:rPr>
              <a:t>(AGL</a:t>
            </a:r>
            <a:r>
              <a:rPr kumimoji="1" lang="ja-JP" altLang="en-US" sz="2400" i="0" spc="-50" dirty="0">
                <a:latin typeface="+mn-ea"/>
              </a:rPr>
              <a:t>）、家族性部分性脂肪萎縮症（</a:t>
            </a:r>
            <a:r>
              <a:rPr kumimoji="1" lang="en-US" altLang="ja-JP" sz="2400" i="0" spc="-50" dirty="0">
                <a:latin typeface="+mn-ea"/>
              </a:rPr>
              <a:t>FPLD</a:t>
            </a:r>
            <a:r>
              <a:rPr kumimoji="1" lang="ja-JP" altLang="en-US" sz="2400" i="0" spc="-50" dirty="0">
                <a:latin typeface="+mn-ea"/>
              </a:rPr>
              <a:t>）、後天性部分性脂肪萎縮症（</a:t>
            </a:r>
            <a:r>
              <a:rPr kumimoji="1" lang="en-US" altLang="ja-JP" sz="2400" i="0" spc="-50" dirty="0">
                <a:latin typeface="+mn-ea"/>
              </a:rPr>
              <a:t>APL</a:t>
            </a:r>
            <a:r>
              <a:rPr kumimoji="1" lang="ja-JP" altLang="en-US" sz="2400" i="0" spc="-50" dirty="0">
                <a:latin typeface="+mn-ea"/>
              </a:rPr>
              <a:t>）の</a:t>
            </a:r>
            <a:r>
              <a:rPr kumimoji="1" lang="en-US" altLang="ja-JP" sz="2400" i="0" spc="-50" dirty="0">
                <a:latin typeface="+mn-ea"/>
              </a:rPr>
              <a:t>4</a:t>
            </a:r>
            <a:r>
              <a:rPr kumimoji="1" lang="ja-JP" altLang="en-US" sz="2400" i="0" spc="-50" dirty="0">
                <a:latin typeface="+mn-ea"/>
              </a:rPr>
              <a:t>つの病型に</a:t>
            </a:r>
            <a:br>
              <a:rPr kumimoji="1" lang="en-US" altLang="ja-JP" sz="2400" i="0" spc="-50" dirty="0">
                <a:latin typeface="+mn-ea"/>
              </a:rPr>
            </a:br>
            <a:r>
              <a:rPr kumimoji="1" lang="ja-JP" altLang="en-US" sz="2400" i="0" spc="-50" dirty="0">
                <a:latin typeface="+mn-ea"/>
              </a:rPr>
              <a:t>分けられる</a:t>
            </a:r>
          </a:p>
          <a:p>
            <a:pPr>
              <a:spcBef>
                <a:spcPts val="0"/>
              </a:spcBef>
              <a:spcAft>
                <a:spcPts val="3000"/>
              </a:spcAft>
              <a:buClr>
                <a:srgbClr val="BC136B"/>
              </a:buClr>
              <a:buFont typeface="Wingdings" panose="05000000000000000000" pitchFamily="2" charset="2"/>
              <a:buChar char="l"/>
            </a:pPr>
            <a:r>
              <a:rPr kumimoji="1" lang="ja-JP" altLang="en-US" sz="2400" i="0" spc="-50" dirty="0">
                <a:latin typeface="+mn-ea"/>
              </a:rPr>
              <a:t>脂肪萎縮症を疑う患者に対しては、発症時期と持続期間を含む脂肪分布の経時的変化、既往歴、家族歴の確認、身体検査と臨床検査、体組成測定、遺伝子検査などを行い、病因、脂肪萎縮症の</a:t>
            </a:r>
            <a:r>
              <a:rPr kumimoji="1" lang="en-US" altLang="ja-JP" sz="2400" i="0" spc="-50" dirty="0">
                <a:latin typeface="+mn-ea"/>
              </a:rPr>
              <a:t>4</a:t>
            </a:r>
            <a:r>
              <a:rPr kumimoji="1" lang="ja-JP" altLang="en-US" sz="2400" i="0" spc="-50" dirty="0">
                <a:latin typeface="+mn-ea"/>
              </a:rPr>
              <a:t>分類のどれに該当するか、重症度を評価</a:t>
            </a:r>
            <a:r>
              <a:rPr lang="ja-JP" altLang="en-US" sz="2400" spc="-50" dirty="0">
                <a:latin typeface="+mn-ea"/>
              </a:rPr>
              <a:t>する</a:t>
            </a:r>
            <a:endParaRPr kumimoji="1" lang="ja-JP" altLang="en-US" sz="2400" i="0" spc="-50" dirty="0">
              <a:latin typeface="+mn-ea"/>
            </a:endParaRPr>
          </a:p>
          <a:p>
            <a:pPr>
              <a:spcBef>
                <a:spcPts val="0"/>
              </a:spcBef>
              <a:spcAft>
                <a:spcPts val="3000"/>
              </a:spcAft>
              <a:buClr>
                <a:srgbClr val="BC136B"/>
              </a:buClr>
              <a:buFont typeface="Wingdings" panose="05000000000000000000" pitchFamily="2" charset="2"/>
              <a:buChar char="l"/>
            </a:pPr>
            <a:r>
              <a:rPr kumimoji="1" lang="ja-JP" altLang="en-US" sz="2400" i="0" spc="-50" dirty="0">
                <a:latin typeface="+mn-ea"/>
              </a:rPr>
              <a:t>脂肪萎縮症に対する根本的治療法は確立されていない。現在の脂肪萎縮症の治療では、脂肪萎縮症の合併症を予防または改善するために、食事療法、運動療法を基本とし、必要に応じて薬物療法が行われる</a:t>
            </a:r>
          </a:p>
          <a:p>
            <a:pPr>
              <a:spcBef>
                <a:spcPts val="0"/>
              </a:spcBef>
              <a:spcAft>
                <a:spcPts val="3000"/>
              </a:spcAft>
              <a:buClr>
                <a:srgbClr val="BC136B"/>
              </a:buClr>
              <a:buFont typeface="Wingdings" panose="05000000000000000000" pitchFamily="2" charset="2"/>
              <a:buChar char="l"/>
            </a:pPr>
            <a:r>
              <a:rPr kumimoji="1" lang="ja-JP" altLang="en-US" sz="2400" i="0" spc="-50" dirty="0">
                <a:latin typeface="+mn-ea"/>
              </a:rPr>
              <a:t>脂肪萎縮症に対する治療薬として、メトレレプチンが承認されている</a:t>
            </a:r>
          </a:p>
        </p:txBody>
      </p:sp>
    </p:spTree>
    <p:extLst>
      <p:ext uri="{BB962C8B-B14F-4D97-AF65-F5344CB8AC3E}">
        <p14:creationId xmlns:p14="http://schemas.microsoft.com/office/powerpoint/2010/main" val="21766562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068FE-1697-92D4-FB3B-AB8A4B6CD4B8}"/>
            </a:ext>
          </a:extLst>
        </p:cNvPr>
        <p:cNvGrpSpPr/>
        <p:nvPr/>
      </p:nvGrpSpPr>
      <p:grpSpPr>
        <a:xfrm>
          <a:off x="0" y="0"/>
          <a:ext cx="0" cy="0"/>
          <a:chOff x="0" y="0"/>
          <a:chExt cx="0" cy="0"/>
        </a:xfrm>
      </p:grpSpPr>
      <p:sp>
        <p:nvSpPr>
          <p:cNvPr id="8" name="四角形: 角を丸くする 7">
            <a:extLst>
              <a:ext uri="{FF2B5EF4-FFF2-40B4-BE49-F238E27FC236}">
                <a16:creationId xmlns:a16="http://schemas.microsoft.com/office/drawing/2014/main" id="{BF6CACE3-56AB-DEBD-3EE6-9E402CF8EA67}"/>
              </a:ext>
            </a:extLst>
          </p:cNvPr>
          <p:cNvSpPr/>
          <p:nvPr/>
        </p:nvSpPr>
        <p:spPr>
          <a:xfrm>
            <a:off x="1290918" y="2971908"/>
            <a:ext cx="8650942" cy="1313089"/>
          </a:xfrm>
          <a:prstGeom prst="roundRect">
            <a:avLst/>
          </a:prstGeom>
          <a:solidFill>
            <a:srgbClr val="E062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918679" eaLnBrk="1" fontAlgn="auto" hangingPunct="1">
              <a:lnSpc>
                <a:spcPct val="90000"/>
              </a:lnSpc>
              <a:spcAft>
                <a:spcPct val="35000"/>
              </a:spcAft>
            </a:pPr>
            <a:r>
              <a:rPr lang="en-US" altLang="ja-JP" sz="3200" dirty="0">
                <a:solidFill>
                  <a:srgbClr val="FFFFFF"/>
                </a:solidFill>
                <a:latin typeface="Meiryo UI" panose="020B0604030504040204" pitchFamily="50" charset="-128"/>
                <a:ea typeface="Meiryo UI" panose="020B0604030504040204" pitchFamily="50" charset="-128"/>
              </a:rPr>
              <a:t>3. </a:t>
            </a:r>
            <a:r>
              <a:rPr lang="ja-JP" altLang="en-US" sz="3200" dirty="0">
                <a:solidFill>
                  <a:srgbClr val="FFFFFF"/>
                </a:solidFill>
                <a:latin typeface="Meiryo UI" panose="020B0604030504040204" pitchFamily="50" charset="-128"/>
                <a:ea typeface="Meiryo UI" panose="020B0604030504040204" pitchFamily="50" charset="-128"/>
              </a:rPr>
              <a:t>脂肪萎縮症の診療ガイドライン（海外・日本）</a:t>
            </a:r>
          </a:p>
        </p:txBody>
      </p:sp>
    </p:spTree>
    <p:extLst>
      <p:ext uri="{BB962C8B-B14F-4D97-AF65-F5344CB8AC3E}">
        <p14:creationId xmlns:p14="http://schemas.microsoft.com/office/powerpoint/2010/main" val="41606364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D3D60-3633-1A1A-2A9C-64454B6CFA28}"/>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DDE5E28F-C8DD-7196-A017-524803A002F6}"/>
              </a:ext>
            </a:extLst>
          </p:cNvPr>
          <p:cNvSpPr>
            <a:spLocks noGrp="1"/>
          </p:cNvSpPr>
          <p:nvPr>
            <p:ph type="title"/>
          </p:nvPr>
        </p:nvSpPr>
        <p:spPr/>
        <p:txBody>
          <a:bodyPr/>
          <a:lstStyle/>
          <a:p>
            <a:r>
              <a:rPr lang="ja-JP" altLang="en-US" sz="2600" b="1" dirty="0">
                <a:latin typeface="+mj-ea"/>
              </a:rPr>
              <a:t>脂肪萎縮症のガイドライン</a:t>
            </a:r>
            <a:r>
              <a:rPr lang="en-US" altLang="ja-JP" sz="2600" b="1" dirty="0">
                <a:latin typeface="+mj-ea"/>
              </a:rPr>
              <a:t>‐</a:t>
            </a:r>
            <a:r>
              <a:rPr lang="ja-JP" altLang="en-US" sz="2600" b="1" dirty="0">
                <a:latin typeface="+mj-ea"/>
              </a:rPr>
              <a:t>多学会共同診療ガイドライン（</a:t>
            </a:r>
            <a:r>
              <a:rPr lang="en-US" altLang="ja-JP" sz="2600" b="1" dirty="0">
                <a:latin typeface="+mj-ea"/>
              </a:rPr>
              <a:t>2016</a:t>
            </a:r>
            <a:r>
              <a:rPr lang="ja-JP" altLang="en-US" sz="2600" b="1" dirty="0">
                <a:latin typeface="+mj-ea"/>
              </a:rPr>
              <a:t>年、海外）</a:t>
            </a:r>
          </a:p>
        </p:txBody>
      </p:sp>
      <p:sp>
        <p:nvSpPr>
          <p:cNvPr id="3" name="スライド番号プレースホルダー 2">
            <a:extLst>
              <a:ext uri="{FF2B5EF4-FFF2-40B4-BE49-F238E27FC236}">
                <a16:creationId xmlns:a16="http://schemas.microsoft.com/office/drawing/2014/main" id="{0377BF5F-0429-E720-F7ED-B11C607078B2}"/>
              </a:ext>
            </a:extLst>
          </p:cNvPr>
          <p:cNvSpPr>
            <a:spLocks noGrp="1"/>
          </p:cNvSpPr>
          <p:nvPr>
            <p:ph type="sldNum" sz="quarter" idx="10"/>
          </p:nvPr>
        </p:nvSpPr>
        <p:spPr/>
        <p:txBody>
          <a:bodyPr/>
          <a:lstStyle/>
          <a:p>
            <a:fld id="{3C22E879-25C1-4BAC-8729-693BB4353F20}" type="slidenum">
              <a:rPr kumimoji="1" lang="ja-JP" altLang="en-US" smtClean="0"/>
              <a:t>35</a:t>
            </a:fld>
            <a:endParaRPr kumimoji="1" lang="ja-JP" altLang="en-US" dirty="0"/>
          </a:p>
        </p:txBody>
      </p:sp>
      <p:sp>
        <p:nvSpPr>
          <p:cNvPr id="2" name="テキスト プレースホルダー 3">
            <a:extLst>
              <a:ext uri="{FF2B5EF4-FFF2-40B4-BE49-F238E27FC236}">
                <a16:creationId xmlns:a16="http://schemas.microsoft.com/office/drawing/2014/main" id="{3B349486-1EC8-0CDB-BE22-A69CD4993107}"/>
              </a:ext>
            </a:extLst>
          </p:cNvPr>
          <p:cNvSpPr txBox="1">
            <a:spLocks/>
          </p:cNvSpPr>
          <p:nvPr/>
        </p:nvSpPr>
        <p:spPr>
          <a:xfrm>
            <a:off x="695324" y="916016"/>
            <a:ext cx="10804793" cy="1446550"/>
          </a:xfrm>
          <a:prstGeom prst="rect">
            <a:avLst/>
          </a:prstGeom>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世界中の複数の学会が協力して作成した、先天性脂肪萎縮症と後天性脂肪萎縮症（</a:t>
            </a:r>
            <a:r>
              <a:rPr kumimoji="1" lang="en-US" altLang="ja-JP" sz="2000" i="0" dirty="0">
                <a:latin typeface="+mn-ea"/>
              </a:rPr>
              <a:t>HIV</a:t>
            </a:r>
            <a:r>
              <a:rPr kumimoji="1" lang="ja-JP" altLang="en-US" sz="2000" i="0" dirty="0">
                <a:latin typeface="+mn-ea"/>
              </a:rPr>
              <a:t>関連</a:t>
            </a:r>
            <a:br>
              <a:rPr kumimoji="1" lang="en-US" altLang="ja-JP" sz="2000" i="0" dirty="0">
                <a:latin typeface="+mn-ea"/>
              </a:rPr>
            </a:br>
            <a:r>
              <a:rPr kumimoji="1" lang="ja-JP" altLang="en-US" sz="2000" i="0" dirty="0">
                <a:latin typeface="+mn-ea"/>
              </a:rPr>
              <a:t>脂肪萎縮症と限局性脂肪萎縮症を除く）の診断と管理に関する実践的ガイドライン</a:t>
            </a:r>
            <a:endParaRPr lang="en-US" altLang="ja-JP" sz="2000" dirty="0">
              <a:latin typeface="+mn-ea"/>
            </a:endParaRPr>
          </a:p>
          <a:p>
            <a:pPr>
              <a:buClr>
                <a:srgbClr val="BC136B"/>
              </a:buClr>
              <a:buFont typeface="Wingdings" panose="05000000000000000000" pitchFamily="2" charset="2"/>
              <a:buChar char="l"/>
            </a:pPr>
            <a:r>
              <a:rPr kumimoji="1" lang="ja-JP" altLang="en-US" sz="2000" i="0" dirty="0">
                <a:latin typeface="+mn-ea"/>
              </a:rPr>
              <a:t>脂肪萎縮症の解説、診断アプローチ、治療が示されている</a:t>
            </a:r>
            <a:endParaRPr kumimoji="1" lang="en-US" altLang="ja-JP" sz="2000" i="0" dirty="0">
              <a:latin typeface="+mn-ea"/>
            </a:endParaRPr>
          </a:p>
          <a:p>
            <a:pPr>
              <a:buClr>
                <a:srgbClr val="BC136B"/>
              </a:buClr>
              <a:buFont typeface="Wingdings" panose="05000000000000000000" pitchFamily="2" charset="2"/>
              <a:buChar char="l"/>
            </a:pPr>
            <a:r>
              <a:rPr kumimoji="1" lang="ja-JP" altLang="en-US" sz="2000" i="0" dirty="0">
                <a:latin typeface="+mn-ea"/>
              </a:rPr>
              <a:t>脂肪萎縮症を疑う臨床的特徴を下記に示す</a:t>
            </a:r>
          </a:p>
        </p:txBody>
      </p:sp>
      <p:sp>
        <p:nvSpPr>
          <p:cNvPr id="10" name="テキスト ボックス 9">
            <a:extLst>
              <a:ext uri="{FF2B5EF4-FFF2-40B4-BE49-F238E27FC236}">
                <a16:creationId xmlns:a16="http://schemas.microsoft.com/office/drawing/2014/main" id="{00F3921E-00D5-B4B7-C9FF-DC35FC9C5931}"/>
              </a:ext>
            </a:extLst>
          </p:cNvPr>
          <p:cNvSpPr txBox="1"/>
          <p:nvPr/>
        </p:nvSpPr>
        <p:spPr>
          <a:xfrm>
            <a:off x="8068235" y="6688723"/>
            <a:ext cx="3431882" cy="169277"/>
          </a:xfrm>
          <a:prstGeom prst="rect">
            <a:avLst/>
          </a:prstGeom>
          <a:noFill/>
        </p:spPr>
        <p:txBody>
          <a:bodyPr wrap="square" lIns="0" tIns="0" rIns="0" anchor="b">
            <a:spAutoFit/>
          </a:bodyPr>
          <a:lstStyle/>
          <a:p>
            <a:pPr marL="131763" indent="-131763" algn="l">
              <a:buFont typeface="+mj-lt"/>
              <a:buAutoNum type="arabicPeriod"/>
            </a:pPr>
            <a:r>
              <a:rPr lang="nl-NL" altLang="ja-JP" sz="800" b="0" i="0" dirty="0">
                <a:solidFill>
                  <a:srgbClr val="212121"/>
                </a:solidFill>
                <a:effectLst/>
                <a:latin typeface="+mn-ea"/>
                <a:ea typeface="+mn-ea"/>
              </a:rPr>
              <a:t>Brown RJ, et al. J Clin Endocrinol Metab. 2016; 101: 4500-4511.</a:t>
            </a:r>
          </a:p>
        </p:txBody>
      </p:sp>
      <p:sp>
        <p:nvSpPr>
          <p:cNvPr id="8" name="テキスト ボックス 7">
            <a:extLst>
              <a:ext uri="{FF2B5EF4-FFF2-40B4-BE49-F238E27FC236}">
                <a16:creationId xmlns:a16="http://schemas.microsoft.com/office/drawing/2014/main" id="{4D4998DC-7063-4EF5-F242-DCA6A1D346C8}"/>
              </a:ext>
            </a:extLst>
          </p:cNvPr>
          <p:cNvSpPr txBox="1"/>
          <p:nvPr/>
        </p:nvSpPr>
        <p:spPr>
          <a:xfrm>
            <a:off x="874713" y="2277288"/>
            <a:ext cx="3432749" cy="307777"/>
          </a:xfrm>
          <a:prstGeom prst="rect">
            <a:avLst/>
          </a:prstGeom>
          <a:noFill/>
        </p:spPr>
        <p:txBody>
          <a:bodyPr wrap="square">
            <a:spAutoFit/>
          </a:bodyPr>
          <a:lstStyle/>
          <a:p>
            <a:r>
              <a:rPr lang="ja-JP" altLang="en-US" sz="1400" b="1" i="0" dirty="0">
                <a:latin typeface="+mn-ea"/>
                <a:ea typeface="+mn-ea"/>
              </a:rPr>
              <a:t>脂肪萎縮症を疑う臨床的特徴</a:t>
            </a:r>
            <a:endParaRPr lang="ja-JP" altLang="en-US" sz="1400" b="1" dirty="0">
              <a:latin typeface="+mn-ea"/>
              <a:ea typeface="+mn-ea"/>
            </a:endParaRPr>
          </a:p>
        </p:txBody>
      </p:sp>
      <p:graphicFrame>
        <p:nvGraphicFramePr>
          <p:cNvPr id="9" name="表 8">
            <a:extLst>
              <a:ext uri="{FF2B5EF4-FFF2-40B4-BE49-F238E27FC236}">
                <a16:creationId xmlns:a16="http://schemas.microsoft.com/office/drawing/2014/main" id="{CFBEEEBE-AA2D-1BC9-BDA7-9C7AAECF84F2}"/>
              </a:ext>
            </a:extLst>
          </p:cNvPr>
          <p:cNvGraphicFramePr>
            <a:graphicFrameLocks noGrp="1"/>
          </p:cNvGraphicFramePr>
          <p:nvPr>
            <p:extLst>
              <p:ext uri="{D42A27DB-BD31-4B8C-83A1-F6EECF244321}">
                <p14:modId xmlns:p14="http://schemas.microsoft.com/office/powerpoint/2010/main" val="3218203247"/>
              </p:ext>
            </p:extLst>
          </p:nvPr>
        </p:nvGraphicFramePr>
        <p:xfrm>
          <a:off x="874713" y="2595250"/>
          <a:ext cx="10440000" cy="3992880"/>
        </p:xfrm>
        <a:graphic>
          <a:graphicData uri="http://schemas.openxmlformats.org/drawingml/2006/table">
            <a:tbl>
              <a:tblPr firstRow="1" bandRow="1">
                <a:tableStyleId>{5940675A-B579-460E-94D1-54222C63F5DA}</a:tableStyleId>
              </a:tblPr>
              <a:tblGrid>
                <a:gridCol w="2088000">
                  <a:extLst>
                    <a:ext uri="{9D8B030D-6E8A-4147-A177-3AD203B41FA5}">
                      <a16:colId xmlns:a16="http://schemas.microsoft.com/office/drawing/2014/main" val="1550902124"/>
                    </a:ext>
                  </a:extLst>
                </a:gridCol>
                <a:gridCol w="8352000">
                  <a:extLst>
                    <a:ext uri="{9D8B030D-6E8A-4147-A177-3AD203B41FA5}">
                      <a16:colId xmlns:a16="http://schemas.microsoft.com/office/drawing/2014/main" val="3507309672"/>
                    </a:ext>
                  </a:extLst>
                </a:gridCol>
              </a:tblGrid>
              <a:tr h="0">
                <a:tc>
                  <a:txBody>
                    <a:bodyPr/>
                    <a:lstStyle/>
                    <a:p>
                      <a:pPr algn="ctr">
                        <a:spcBef>
                          <a:spcPts val="800"/>
                        </a:spcBef>
                      </a:pPr>
                      <a:r>
                        <a:rPr kumimoji="1" lang="ja-JP" altLang="en-US" sz="1400" dirty="0">
                          <a:latin typeface="+mn-ea"/>
                          <a:ea typeface="+mn-ea"/>
                        </a:rPr>
                        <a:t>主な特徴</a:t>
                      </a:r>
                    </a:p>
                  </a:txBody>
                  <a:tcPr anchor="ctr"/>
                </a:tc>
                <a:tc>
                  <a:txBody>
                    <a:bodyPr/>
                    <a:lstStyle/>
                    <a:p>
                      <a:pPr>
                        <a:spcBef>
                          <a:spcPts val="800"/>
                        </a:spcBef>
                      </a:pPr>
                      <a:r>
                        <a:rPr kumimoji="1" lang="ja-JP" altLang="en-US" sz="1400" dirty="0">
                          <a:latin typeface="+mn-ea"/>
                          <a:ea typeface="+mn-ea"/>
                        </a:rPr>
                        <a:t>体脂肪が全体的または部分的に減少・消失</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6961774"/>
                  </a:ext>
                </a:extLst>
              </a:tr>
              <a:tr h="0">
                <a:tc>
                  <a:txBody>
                    <a:bodyPr/>
                    <a:lstStyle/>
                    <a:p>
                      <a:pPr algn="ctr">
                        <a:spcBef>
                          <a:spcPts val="800"/>
                        </a:spcBef>
                      </a:pPr>
                      <a:r>
                        <a:rPr kumimoji="1" lang="ja-JP" altLang="en-US" sz="1400" dirty="0">
                          <a:latin typeface="+mn-ea"/>
                          <a:ea typeface="+mn-ea"/>
                        </a:rPr>
                        <a:t>身体的特徴</a:t>
                      </a:r>
                    </a:p>
                  </a:txBody>
                  <a:tcPr marT="144000"/>
                </a:tc>
                <a:tc>
                  <a:txBody>
                    <a:bodyPr/>
                    <a:lstStyle/>
                    <a:p>
                      <a:pPr marL="174625" indent="-174625">
                        <a:spcBef>
                          <a:spcPts val="0"/>
                        </a:spcBef>
                        <a:buClr>
                          <a:srgbClr val="BC136B"/>
                        </a:buClr>
                        <a:buFont typeface="Wingdings" panose="05000000000000000000" pitchFamily="2" charset="2"/>
                        <a:buChar char="l"/>
                      </a:pPr>
                      <a:r>
                        <a:rPr kumimoji="1" lang="ja-JP" altLang="en-US" sz="1400" dirty="0">
                          <a:latin typeface="+mn-ea"/>
                          <a:ea typeface="+mn-ea"/>
                        </a:rPr>
                        <a:t>発育不全（乳児および小児）</a:t>
                      </a:r>
                      <a:endParaRPr kumimoji="1" lang="en-US" altLang="ja-JP" sz="1400" dirty="0">
                        <a:latin typeface="+mn-ea"/>
                        <a:ea typeface="+mn-ea"/>
                      </a:endParaRPr>
                    </a:p>
                    <a:p>
                      <a:pPr marL="174625" indent="-174625">
                        <a:spcBef>
                          <a:spcPts val="0"/>
                        </a:spcBef>
                        <a:buClr>
                          <a:srgbClr val="BC136B"/>
                        </a:buClr>
                        <a:buFont typeface="Wingdings" panose="05000000000000000000" pitchFamily="2" charset="2"/>
                        <a:buChar char="l"/>
                      </a:pPr>
                      <a:r>
                        <a:rPr kumimoji="1" lang="ja-JP" altLang="en-US" sz="1400" dirty="0">
                          <a:latin typeface="+mn-ea"/>
                          <a:ea typeface="+mn-ea"/>
                        </a:rPr>
                        <a:t>筋肉が目立つ</a:t>
                      </a:r>
                      <a:endParaRPr kumimoji="1" lang="en-US" altLang="ja-JP" sz="1400" dirty="0">
                        <a:latin typeface="+mn-ea"/>
                        <a:ea typeface="+mn-ea"/>
                      </a:endParaRPr>
                    </a:p>
                    <a:p>
                      <a:pPr marL="174625" indent="-174625">
                        <a:spcBef>
                          <a:spcPts val="0"/>
                        </a:spcBef>
                        <a:buClr>
                          <a:srgbClr val="BC136B"/>
                        </a:buClr>
                        <a:buFont typeface="Wingdings" panose="05000000000000000000" pitchFamily="2" charset="2"/>
                        <a:buChar char="l"/>
                      </a:pPr>
                      <a:r>
                        <a:rPr kumimoji="1" lang="ja-JP" altLang="en-US" sz="1400" dirty="0">
                          <a:latin typeface="+mn-ea"/>
                          <a:ea typeface="+mn-ea"/>
                        </a:rPr>
                        <a:t>静脈が突出している（静脈肥大）</a:t>
                      </a:r>
                      <a:endParaRPr kumimoji="1" lang="en-US" altLang="ja-JP" sz="1400" dirty="0">
                        <a:latin typeface="+mn-ea"/>
                        <a:ea typeface="+mn-ea"/>
                      </a:endParaRPr>
                    </a:p>
                    <a:p>
                      <a:pPr marL="174625" indent="-174625">
                        <a:spcBef>
                          <a:spcPts val="0"/>
                        </a:spcBef>
                        <a:buClr>
                          <a:srgbClr val="BC136B"/>
                        </a:buClr>
                        <a:buFont typeface="Wingdings" panose="05000000000000000000" pitchFamily="2" charset="2"/>
                        <a:buChar char="l"/>
                      </a:pPr>
                      <a:r>
                        <a:rPr kumimoji="1" lang="ja-JP" altLang="en-US" sz="1400" dirty="0">
                          <a:latin typeface="+mn-ea"/>
                          <a:ea typeface="+mn-ea"/>
                        </a:rPr>
                        <a:t>重度の黒色表皮腫</a:t>
                      </a:r>
                      <a:endParaRPr kumimoji="1" lang="en-US" altLang="ja-JP" sz="1400" dirty="0">
                        <a:latin typeface="+mn-ea"/>
                        <a:ea typeface="+mn-ea"/>
                      </a:endParaRPr>
                    </a:p>
                    <a:p>
                      <a:pPr marL="174625" indent="-174625">
                        <a:spcBef>
                          <a:spcPts val="0"/>
                        </a:spcBef>
                        <a:buClr>
                          <a:srgbClr val="BC136B"/>
                        </a:buClr>
                        <a:buFont typeface="Wingdings" panose="05000000000000000000" pitchFamily="2" charset="2"/>
                        <a:buChar char="l"/>
                      </a:pPr>
                      <a:r>
                        <a:rPr kumimoji="1" lang="ja-JP" altLang="en-US" sz="1400" dirty="0">
                          <a:latin typeface="+mn-ea"/>
                          <a:ea typeface="+mn-ea"/>
                        </a:rPr>
                        <a:t>発疹性黄色腫</a:t>
                      </a:r>
                      <a:endParaRPr kumimoji="1" lang="en-US" altLang="ja-JP" sz="1400" dirty="0">
                        <a:latin typeface="+mn-ea"/>
                        <a:ea typeface="+mn-ea"/>
                      </a:endParaRPr>
                    </a:p>
                    <a:p>
                      <a:pPr marL="174625" indent="-174625">
                        <a:spcBef>
                          <a:spcPts val="0"/>
                        </a:spcBef>
                        <a:buClr>
                          <a:srgbClr val="BC136B"/>
                        </a:buClr>
                        <a:buFont typeface="Wingdings" panose="05000000000000000000" pitchFamily="2" charset="2"/>
                        <a:buChar char="l"/>
                      </a:pPr>
                      <a:r>
                        <a:rPr kumimoji="1" lang="ja-JP" altLang="en-US" sz="1400" dirty="0">
                          <a:latin typeface="+mn-ea"/>
                          <a:ea typeface="+mn-ea"/>
                        </a:rPr>
                        <a:t>クッシング様外観</a:t>
                      </a:r>
                      <a:endParaRPr kumimoji="1" lang="en-US" altLang="ja-JP" sz="1400" dirty="0">
                        <a:latin typeface="+mn-ea"/>
                        <a:ea typeface="+mn-ea"/>
                      </a:endParaRPr>
                    </a:p>
                    <a:p>
                      <a:pPr marL="174625" indent="-174625">
                        <a:spcBef>
                          <a:spcPts val="0"/>
                        </a:spcBef>
                        <a:buClr>
                          <a:srgbClr val="BC136B"/>
                        </a:buClr>
                        <a:buFont typeface="Wingdings" panose="05000000000000000000" pitchFamily="2" charset="2"/>
                        <a:buChar char="l"/>
                      </a:pPr>
                      <a:r>
                        <a:rPr kumimoji="1" lang="ja-JP" altLang="en-US" sz="1400" dirty="0">
                          <a:latin typeface="+mn-ea"/>
                          <a:ea typeface="+mn-ea"/>
                        </a:rPr>
                        <a:t>先端巨大症（アクロメガリー）の外観</a:t>
                      </a:r>
                      <a:endParaRPr kumimoji="1" lang="en-US" altLang="ja-JP" sz="1400" dirty="0">
                        <a:latin typeface="+mn-ea"/>
                        <a:ea typeface="+mn-ea"/>
                      </a:endParaRPr>
                    </a:p>
                    <a:p>
                      <a:pPr marL="174625" indent="-174625">
                        <a:spcBef>
                          <a:spcPts val="0"/>
                        </a:spcBef>
                        <a:buClr>
                          <a:srgbClr val="BC136B"/>
                        </a:buClr>
                        <a:buFont typeface="Wingdings" panose="05000000000000000000" pitchFamily="2" charset="2"/>
                        <a:buChar char="l"/>
                      </a:pPr>
                      <a:r>
                        <a:rPr kumimoji="1" lang="ja-JP" altLang="en-US" sz="1400" dirty="0">
                          <a:latin typeface="+mn-ea"/>
                          <a:ea typeface="+mn-ea"/>
                        </a:rPr>
                        <a:t>早老症の症状</a:t>
                      </a: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546752921"/>
                  </a:ext>
                </a:extLst>
              </a:tr>
              <a:tr h="0">
                <a:tc>
                  <a:txBody>
                    <a:bodyPr/>
                    <a:lstStyle/>
                    <a:p>
                      <a:pPr algn="ctr">
                        <a:spcBef>
                          <a:spcPts val="800"/>
                        </a:spcBef>
                      </a:pPr>
                      <a:r>
                        <a:rPr kumimoji="1" lang="ja-JP" altLang="en-US" sz="1400" dirty="0">
                          <a:latin typeface="+mn-ea"/>
                          <a:ea typeface="+mn-ea"/>
                        </a:rPr>
                        <a:t>併存疾患</a:t>
                      </a:r>
                    </a:p>
                  </a:txBody>
                  <a:tcPr marT="144000"/>
                </a:tc>
                <a:tc>
                  <a:txBody>
                    <a:bodyPr/>
                    <a:lstStyle/>
                    <a:p>
                      <a:pPr marL="174625" indent="-174625">
                        <a:lnSpc>
                          <a:spcPct val="100000"/>
                        </a:lnSpc>
                        <a:spcBef>
                          <a:spcPts val="0"/>
                        </a:spcBef>
                        <a:spcAft>
                          <a:spcPts val="0"/>
                        </a:spcAft>
                        <a:buClr>
                          <a:srgbClr val="BC136B"/>
                        </a:buClr>
                        <a:buFont typeface="Wingdings" panose="05000000000000000000" pitchFamily="2" charset="2"/>
                        <a:buChar char="l"/>
                      </a:pPr>
                      <a:r>
                        <a:rPr lang="ja-JP" altLang="en-US" sz="1400" dirty="0">
                          <a:solidFill>
                            <a:schemeClr val="tx1"/>
                          </a:solidFill>
                          <a:latin typeface="+mn-ea"/>
                          <a:ea typeface="+mn-ea"/>
                        </a:rPr>
                        <a:t>インスリンの必要量が多い糖尿病</a:t>
                      </a:r>
                      <a:r>
                        <a:rPr lang="ja-JP" altLang="en-US" sz="1400" kern="1200" dirty="0">
                          <a:solidFill>
                            <a:schemeClr val="tx1"/>
                          </a:solidFill>
                          <a:latin typeface="+mn-ea"/>
                          <a:ea typeface="+mn-ea"/>
                        </a:rPr>
                        <a:t>（</a:t>
                      </a:r>
                      <a:r>
                        <a:rPr lang="en-GB" altLang="ja-JP" sz="1400" kern="1200" dirty="0">
                          <a:solidFill>
                            <a:srgbClr val="000000"/>
                          </a:solidFill>
                          <a:latin typeface="+mn-ea"/>
                          <a:ea typeface="+mn-ea"/>
                        </a:rPr>
                        <a:t>≥200</a:t>
                      </a:r>
                      <a:r>
                        <a:rPr lang="ja-JP" altLang="en-US" sz="1400" kern="1200" dirty="0">
                          <a:solidFill>
                            <a:srgbClr val="000000"/>
                          </a:solidFill>
                          <a:latin typeface="+mn-ea"/>
                          <a:ea typeface="+mn-ea"/>
                        </a:rPr>
                        <a:t>単位</a:t>
                      </a:r>
                      <a:r>
                        <a:rPr lang="en-GB" altLang="ja-JP" sz="1400" kern="1200" dirty="0">
                          <a:solidFill>
                            <a:srgbClr val="000000"/>
                          </a:solidFill>
                          <a:latin typeface="+mn-ea"/>
                          <a:ea typeface="+mn-ea"/>
                        </a:rPr>
                        <a:t>/</a:t>
                      </a:r>
                      <a:r>
                        <a:rPr lang="ja-JP" altLang="en-US" sz="1400" kern="1200" dirty="0">
                          <a:solidFill>
                            <a:srgbClr val="000000"/>
                          </a:solidFill>
                          <a:latin typeface="+mn-ea"/>
                          <a:ea typeface="+mn-ea"/>
                        </a:rPr>
                        <a:t>日、</a:t>
                      </a:r>
                      <a:r>
                        <a:rPr lang="en-GB" altLang="ja-JP" sz="1400" kern="1200" dirty="0">
                          <a:solidFill>
                            <a:srgbClr val="000000"/>
                          </a:solidFill>
                          <a:latin typeface="+mn-ea"/>
                          <a:ea typeface="+mn-ea"/>
                        </a:rPr>
                        <a:t>≥2</a:t>
                      </a:r>
                      <a:r>
                        <a:rPr lang="ja-JP" altLang="en-US" sz="1400" kern="1200" dirty="0">
                          <a:solidFill>
                            <a:srgbClr val="000000"/>
                          </a:solidFill>
                          <a:latin typeface="+mn-ea"/>
                          <a:ea typeface="+mn-ea"/>
                        </a:rPr>
                        <a:t>単位</a:t>
                      </a:r>
                      <a:r>
                        <a:rPr lang="en-GB" altLang="ja-JP" sz="1400" kern="1200" dirty="0">
                          <a:solidFill>
                            <a:srgbClr val="000000"/>
                          </a:solidFill>
                          <a:latin typeface="+mn-ea"/>
                          <a:ea typeface="+mn-ea"/>
                        </a:rPr>
                        <a:t>/kg/</a:t>
                      </a:r>
                      <a:r>
                        <a:rPr lang="ja-JP" altLang="en-US" sz="1400" kern="1200" dirty="0">
                          <a:solidFill>
                            <a:srgbClr val="000000"/>
                          </a:solidFill>
                          <a:latin typeface="+mn-ea"/>
                          <a:ea typeface="+mn-ea"/>
                        </a:rPr>
                        <a:t>日、</a:t>
                      </a:r>
                      <a:r>
                        <a:rPr lang="en-GB" altLang="ja-JP" sz="1400" kern="1200" dirty="0">
                          <a:solidFill>
                            <a:srgbClr val="000000"/>
                          </a:solidFill>
                          <a:latin typeface="+mn-ea"/>
                          <a:ea typeface="+mn-ea"/>
                        </a:rPr>
                        <a:t>U-500</a:t>
                      </a:r>
                      <a:r>
                        <a:rPr lang="ja-JP" altLang="en-US" sz="1400" kern="1200" dirty="0">
                          <a:solidFill>
                            <a:srgbClr val="000000"/>
                          </a:solidFill>
                          <a:latin typeface="+mn-ea"/>
                          <a:ea typeface="+mn-ea"/>
                        </a:rPr>
                        <a:t>インスリンが必要）</a:t>
                      </a:r>
                      <a:endParaRPr lang="en-GB" altLang="ja-JP" sz="1400" kern="1200" dirty="0">
                        <a:solidFill>
                          <a:srgbClr val="000000"/>
                        </a:solidFill>
                        <a:latin typeface="+mn-ea"/>
                        <a:ea typeface="+mn-ea"/>
                        <a:cs typeface="+mn-cs"/>
                      </a:endParaRPr>
                    </a:p>
                    <a:p>
                      <a:pPr marL="174625" indent="-174625">
                        <a:lnSpc>
                          <a:spcPct val="100000"/>
                        </a:lnSpc>
                        <a:spcBef>
                          <a:spcPts val="0"/>
                        </a:spcBef>
                        <a:spcAft>
                          <a:spcPts val="0"/>
                        </a:spcAft>
                        <a:buClr>
                          <a:srgbClr val="BC136B"/>
                        </a:buClr>
                        <a:buFont typeface="Wingdings" panose="05000000000000000000" pitchFamily="2" charset="2"/>
                        <a:buChar char="l"/>
                      </a:pPr>
                      <a:r>
                        <a:rPr lang="ja-JP" altLang="en-US" sz="1400" dirty="0">
                          <a:solidFill>
                            <a:schemeClr val="tx1"/>
                          </a:solidFill>
                          <a:latin typeface="+mn-ea"/>
                          <a:ea typeface="+mn-ea"/>
                        </a:rPr>
                        <a:t>重度の高中性脂肪血症</a:t>
                      </a:r>
                      <a:r>
                        <a:rPr lang="ja-JP" altLang="en-US" sz="1400" kern="1200" dirty="0">
                          <a:solidFill>
                            <a:schemeClr val="tx1"/>
                          </a:solidFill>
                          <a:latin typeface="+mn-ea"/>
                          <a:ea typeface="+mn-ea"/>
                        </a:rPr>
                        <a:t>（</a:t>
                      </a:r>
                      <a:r>
                        <a:rPr lang="ja-JP" altLang="en-US" sz="1400" kern="1200" dirty="0">
                          <a:solidFill>
                            <a:srgbClr val="000000"/>
                          </a:solidFill>
                          <a:latin typeface="+mn-ea"/>
                          <a:ea typeface="+mn-ea"/>
                        </a:rPr>
                        <a:t>治療の有無にかかわらず</a:t>
                      </a:r>
                      <a:r>
                        <a:rPr lang="en-GB" altLang="ja-JP" sz="1400" kern="1200" dirty="0">
                          <a:solidFill>
                            <a:srgbClr val="000000"/>
                          </a:solidFill>
                          <a:latin typeface="+mn-ea"/>
                          <a:ea typeface="+mn-ea"/>
                        </a:rPr>
                        <a:t>500mg/dL</a:t>
                      </a:r>
                      <a:r>
                        <a:rPr lang="ja-JP" altLang="en-US" sz="1400" kern="1200" dirty="0">
                          <a:solidFill>
                            <a:srgbClr val="000000"/>
                          </a:solidFill>
                          <a:latin typeface="+mn-ea"/>
                          <a:ea typeface="+mn-ea"/>
                        </a:rPr>
                        <a:t>以上、食事療法や薬物療法にもかかわらず</a:t>
                      </a:r>
                      <a:r>
                        <a:rPr lang="en-US" altLang="ja-JP" sz="1400" kern="1200" dirty="0">
                          <a:solidFill>
                            <a:srgbClr val="000000"/>
                          </a:solidFill>
                          <a:latin typeface="+mn-ea"/>
                          <a:ea typeface="+mn-ea"/>
                        </a:rPr>
                        <a:t>250mg/dL</a:t>
                      </a:r>
                      <a:r>
                        <a:rPr lang="ja-JP" altLang="en-US" sz="1400" kern="1200" dirty="0">
                          <a:solidFill>
                            <a:srgbClr val="000000"/>
                          </a:solidFill>
                          <a:latin typeface="+mn-ea"/>
                          <a:ea typeface="+mn-ea"/>
                        </a:rPr>
                        <a:t>以上、高中性脂肪血症に起因する急性膵炎の既往歴）</a:t>
                      </a:r>
                      <a:endParaRPr lang="en-GB" altLang="ja-JP" sz="1400" kern="1200" dirty="0">
                        <a:solidFill>
                          <a:srgbClr val="000000"/>
                        </a:solidFill>
                        <a:latin typeface="+mn-ea"/>
                        <a:ea typeface="+mn-ea"/>
                        <a:cs typeface="+mn-cs"/>
                      </a:endParaRPr>
                    </a:p>
                    <a:p>
                      <a:pPr marL="174625" marR="0" lvl="0" indent="-174625" algn="l" defTabSz="914400" rtl="0" eaLnBrk="1" fontAlgn="auto" latinLnBrk="0" hangingPunct="1">
                        <a:lnSpc>
                          <a:spcPct val="100000"/>
                        </a:lnSpc>
                        <a:spcBef>
                          <a:spcPts val="0"/>
                        </a:spcBef>
                        <a:spcAft>
                          <a:spcPts val="0"/>
                        </a:spcAft>
                        <a:buClr>
                          <a:srgbClr val="BC136B"/>
                        </a:buClr>
                        <a:buSzTx/>
                        <a:buFont typeface="Wingdings" panose="05000000000000000000" pitchFamily="2" charset="2"/>
                        <a:buChar char="l"/>
                        <a:tabLst/>
                        <a:defRPr/>
                      </a:pPr>
                      <a:r>
                        <a:rPr lang="ja-JP" altLang="en-US" sz="1400" dirty="0">
                          <a:solidFill>
                            <a:schemeClr val="tx1"/>
                          </a:solidFill>
                          <a:latin typeface="+mn-ea"/>
                          <a:ea typeface="+mn-ea"/>
                        </a:rPr>
                        <a:t>非肥満者における非アルコール性脂肪肝炎</a:t>
                      </a:r>
                      <a:endParaRPr lang="en-GB" altLang="ja-JP" sz="1400" dirty="0">
                        <a:solidFill>
                          <a:schemeClr val="tx1"/>
                        </a:solidFill>
                        <a:latin typeface="+mn-ea"/>
                        <a:ea typeface="+mn-ea"/>
                      </a:endParaRPr>
                    </a:p>
                    <a:p>
                      <a:pPr marL="174625" marR="0" lvl="0" indent="-174625" algn="l" defTabSz="914400" rtl="0" eaLnBrk="1" fontAlgn="auto" latinLnBrk="0" hangingPunct="1">
                        <a:lnSpc>
                          <a:spcPct val="100000"/>
                        </a:lnSpc>
                        <a:spcBef>
                          <a:spcPts val="0"/>
                        </a:spcBef>
                        <a:spcAft>
                          <a:spcPts val="0"/>
                        </a:spcAft>
                        <a:buClr>
                          <a:srgbClr val="BC136B"/>
                        </a:buClr>
                        <a:buSzTx/>
                        <a:buFont typeface="Wingdings" panose="05000000000000000000" pitchFamily="2" charset="2"/>
                        <a:buChar char="l"/>
                        <a:tabLst/>
                        <a:defRPr/>
                      </a:pPr>
                      <a:r>
                        <a:rPr lang="ja-JP" altLang="en-US" sz="1400" dirty="0">
                          <a:solidFill>
                            <a:schemeClr val="tx1"/>
                          </a:solidFill>
                          <a:latin typeface="+mn-ea"/>
                          <a:ea typeface="+mn-ea"/>
                        </a:rPr>
                        <a:t>早期発症型心筋症</a:t>
                      </a:r>
                      <a:endParaRPr lang="en-GB" altLang="ja-JP" sz="1400" dirty="0">
                        <a:solidFill>
                          <a:schemeClr val="tx1"/>
                        </a:solidFill>
                        <a:latin typeface="+mn-ea"/>
                        <a:ea typeface="+mn-ea"/>
                      </a:endParaRPr>
                    </a:p>
                    <a:p>
                      <a:pPr marL="174625" marR="0" lvl="0" indent="-174625" algn="l" defTabSz="914400" rtl="0" eaLnBrk="1" fontAlgn="auto" latinLnBrk="0" hangingPunct="1">
                        <a:lnSpc>
                          <a:spcPct val="100000"/>
                        </a:lnSpc>
                        <a:spcBef>
                          <a:spcPts val="0"/>
                        </a:spcBef>
                        <a:spcAft>
                          <a:spcPts val="0"/>
                        </a:spcAft>
                        <a:buClr>
                          <a:srgbClr val="BC136B"/>
                        </a:buClr>
                        <a:buSzTx/>
                        <a:buFont typeface="Wingdings" panose="05000000000000000000" pitchFamily="2" charset="2"/>
                        <a:buChar char="l"/>
                        <a:tabLst/>
                        <a:defRPr/>
                      </a:pPr>
                      <a:r>
                        <a:rPr lang="ja-JP" altLang="en-US" sz="1400" b="0" i="0" kern="1200" dirty="0">
                          <a:solidFill>
                            <a:schemeClr val="tx1"/>
                          </a:solidFill>
                          <a:effectLst/>
                          <a:latin typeface="+mn-ea"/>
                          <a:ea typeface="+mn-ea"/>
                          <a:cs typeface="+mn-cs"/>
                        </a:rPr>
                        <a:t>多嚢胞性卵巣症候群（</a:t>
                      </a:r>
                      <a:r>
                        <a:rPr lang="en-US" altLang="ja-JP" sz="1400" b="0" i="0" kern="1200" dirty="0">
                          <a:solidFill>
                            <a:schemeClr val="tx1"/>
                          </a:solidFill>
                          <a:effectLst/>
                          <a:latin typeface="+mn-ea"/>
                          <a:ea typeface="+mn-ea"/>
                          <a:cs typeface="+mn-cs"/>
                        </a:rPr>
                        <a:t>PCOS</a:t>
                      </a:r>
                      <a:r>
                        <a:rPr lang="ja-JP" altLang="en-US" sz="1400" b="0" i="0" kern="1200" dirty="0">
                          <a:solidFill>
                            <a:schemeClr val="tx1"/>
                          </a:solidFill>
                          <a:effectLst/>
                          <a:latin typeface="+mn-ea"/>
                          <a:ea typeface="+mn-ea"/>
                          <a:cs typeface="+mn-cs"/>
                        </a:rPr>
                        <a:t>）</a:t>
                      </a:r>
                      <a:endParaRPr lang="en-GB" altLang="ja-JP" sz="1400" dirty="0">
                        <a:solidFill>
                          <a:schemeClr val="tx1"/>
                        </a:solidFill>
                        <a:latin typeface="+mn-ea"/>
                        <a:ea typeface="+mn-ea"/>
                      </a:endParaRPr>
                    </a:p>
                  </a:txBody>
                  <a:tcPr anchor="ctr"/>
                </a:tc>
                <a:extLst>
                  <a:ext uri="{0D108BD9-81ED-4DB2-BD59-A6C34878D82A}">
                    <a16:rowId xmlns:a16="http://schemas.microsoft.com/office/drawing/2014/main" val="3419625633"/>
                  </a:ext>
                </a:extLst>
              </a:tr>
              <a:tr h="0">
                <a:tc>
                  <a:txBody>
                    <a:bodyPr/>
                    <a:lstStyle/>
                    <a:p>
                      <a:pPr algn="ctr">
                        <a:spcBef>
                          <a:spcPts val="800"/>
                        </a:spcBef>
                      </a:pPr>
                      <a:r>
                        <a:rPr kumimoji="1" lang="ja-JP" altLang="en-US" sz="1400" dirty="0">
                          <a:latin typeface="+mn-ea"/>
                          <a:ea typeface="+mn-ea"/>
                        </a:rPr>
                        <a:t>その他</a:t>
                      </a:r>
                    </a:p>
                  </a:txBody>
                  <a:tcPr anchor="ctr"/>
                </a:tc>
                <a:tc>
                  <a:txBody>
                    <a:bodyPr/>
                    <a:lstStyle/>
                    <a:p>
                      <a:pPr marL="174625" marR="0" lvl="0" indent="-174625" algn="l" defTabSz="914400" rtl="0" eaLnBrk="1" fontAlgn="auto" latinLnBrk="0" hangingPunct="1">
                        <a:lnSpc>
                          <a:spcPct val="100000"/>
                        </a:lnSpc>
                        <a:spcBef>
                          <a:spcPts val="0"/>
                        </a:spcBef>
                        <a:spcAft>
                          <a:spcPts val="0"/>
                        </a:spcAft>
                        <a:buClr>
                          <a:srgbClr val="BC136B"/>
                        </a:buClr>
                        <a:buSzTx/>
                        <a:buFont typeface="Wingdings" panose="05000000000000000000" pitchFamily="2" charset="2"/>
                        <a:buChar char="l"/>
                        <a:tabLst/>
                        <a:defRPr/>
                      </a:pPr>
                      <a:r>
                        <a:rPr lang="ja-JP" altLang="en-US" sz="1400" dirty="0">
                          <a:solidFill>
                            <a:schemeClr val="tx1"/>
                          </a:solidFill>
                          <a:latin typeface="+mn-ea"/>
                          <a:ea typeface="+mn-ea"/>
                        </a:rPr>
                        <a:t>類似した身体的特徴または代謝合併症がある（常染色体顕性または潜性）</a:t>
                      </a:r>
                      <a:endParaRPr lang="en-GB" altLang="ja-JP" sz="1400" dirty="0">
                        <a:solidFill>
                          <a:schemeClr val="tx1"/>
                        </a:solidFill>
                        <a:latin typeface="+mn-ea"/>
                        <a:ea typeface="+mn-ea"/>
                      </a:endParaRPr>
                    </a:p>
                    <a:p>
                      <a:pPr marL="174625" indent="-174625">
                        <a:lnSpc>
                          <a:spcPct val="100000"/>
                        </a:lnSpc>
                        <a:spcBef>
                          <a:spcPts val="0"/>
                        </a:spcBef>
                        <a:spcAft>
                          <a:spcPts val="0"/>
                        </a:spcAft>
                        <a:buClr>
                          <a:srgbClr val="BC136B"/>
                        </a:buClr>
                        <a:buFont typeface="Wingdings" panose="05000000000000000000" pitchFamily="2" charset="2"/>
                        <a:buChar char="l"/>
                      </a:pPr>
                      <a:r>
                        <a:rPr lang="ja-JP" altLang="en-US" sz="1400" b="0" i="0" kern="1200" dirty="0">
                          <a:solidFill>
                            <a:schemeClr val="tx1"/>
                          </a:solidFill>
                          <a:effectLst/>
                          <a:latin typeface="+mn-ea"/>
                          <a:ea typeface="+mn-ea"/>
                          <a:cs typeface="+mn-cs"/>
                        </a:rPr>
                        <a:t>著しい過食（乳児</a:t>
                      </a:r>
                      <a:r>
                        <a:rPr lang="en-US" altLang="ja-JP" sz="1400" b="0" i="0" kern="1200" dirty="0">
                          <a:solidFill>
                            <a:schemeClr val="tx1"/>
                          </a:solidFill>
                          <a:effectLst/>
                          <a:latin typeface="+mn-ea"/>
                          <a:ea typeface="+mn-ea"/>
                          <a:cs typeface="+mn-cs"/>
                        </a:rPr>
                        <a:t>/</a:t>
                      </a:r>
                      <a:r>
                        <a:rPr lang="ja-JP" altLang="en-US" sz="1400" b="0" i="0" kern="1200" dirty="0">
                          <a:solidFill>
                            <a:schemeClr val="tx1"/>
                          </a:solidFill>
                          <a:effectLst/>
                          <a:latin typeface="+mn-ea"/>
                          <a:ea typeface="+mn-ea"/>
                          <a:cs typeface="+mn-cs"/>
                        </a:rPr>
                        <a:t>小児ではイライラ</a:t>
                      </a:r>
                      <a:r>
                        <a:rPr lang="en-US" altLang="ja-JP" sz="1400" b="0" i="0" kern="1200" dirty="0">
                          <a:solidFill>
                            <a:schemeClr val="tx1"/>
                          </a:solidFill>
                          <a:effectLst/>
                          <a:latin typeface="+mn-ea"/>
                          <a:ea typeface="+mn-ea"/>
                          <a:cs typeface="+mn-cs"/>
                        </a:rPr>
                        <a:t>/</a:t>
                      </a:r>
                      <a:r>
                        <a:rPr lang="ja-JP" altLang="en-US" sz="1400" b="0" i="0" kern="1200" dirty="0">
                          <a:solidFill>
                            <a:schemeClr val="tx1"/>
                          </a:solidFill>
                          <a:effectLst/>
                          <a:latin typeface="+mn-ea"/>
                          <a:ea typeface="+mn-ea"/>
                          <a:cs typeface="+mn-cs"/>
                        </a:rPr>
                        <a:t>攻撃性として現れることがある）</a:t>
                      </a:r>
                      <a:endParaRPr kumimoji="1" lang="ja-JP" altLang="en-US" sz="1400" dirty="0">
                        <a:latin typeface="+mn-ea"/>
                        <a:ea typeface="+mn-ea"/>
                      </a:endParaRPr>
                    </a:p>
                  </a:txBody>
                  <a:tcPr anchor="ctr"/>
                </a:tc>
                <a:extLst>
                  <a:ext uri="{0D108BD9-81ED-4DB2-BD59-A6C34878D82A}">
                    <a16:rowId xmlns:a16="http://schemas.microsoft.com/office/drawing/2014/main" val="1460623475"/>
                  </a:ext>
                </a:extLst>
              </a:tr>
            </a:tbl>
          </a:graphicData>
        </a:graphic>
      </p:graphicFrame>
      <p:pic>
        <p:nvPicPr>
          <p:cNvPr id="5" name="図 4" descr="抽象, シルエット が含まれている画像&#10;&#10;AI によって生成されたコンテンツは間違っている可能性があります。">
            <a:extLst>
              <a:ext uri="{FF2B5EF4-FFF2-40B4-BE49-F238E27FC236}">
                <a16:creationId xmlns:a16="http://schemas.microsoft.com/office/drawing/2014/main" id="{4765A099-54BE-3961-58D5-1EA0642452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372" y="3264031"/>
            <a:ext cx="927261" cy="1389155"/>
          </a:xfrm>
          <a:prstGeom prst="rect">
            <a:avLst/>
          </a:prstGeom>
        </p:spPr>
      </p:pic>
      <p:pic>
        <p:nvPicPr>
          <p:cNvPr id="6" name="図 5" descr="抽象, シルエット が含まれている画像&#10;&#10;AI によって生成されたコンテンツは間違っている可能性があります。">
            <a:extLst>
              <a:ext uri="{FF2B5EF4-FFF2-40B4-BE49-F238E27FC236}">
                <a16:creationId xmlns:a16="http://schemas.microsoft.com/office/drawing/2014/main" id="{710FAA6F-F23F-E709-CEB5-6F32F5E262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35026" y="3264030"/>
            <a:ext cx="927261" cy="1389155"/>
          </a:xfrm>
          <a:prstGeom prst="rect">
            <a:avLst/>
          </a:prstGeom>
        </p:spPr>
      </p:pic>
      <p:grpSp>
        <p:nvGrpSpPr>
          <p:cNvPr id="7" name="グループ化 6">
            <a:extLst>
              <a:ext uri="{FF2B5EF4-FFF2-40B4-BE49-F238E27FC236}">
                <a16:creationId xmlns:a16="http://schemas.microsoft.com/office/drawing/2014/main" id="{FFB35AD4-A3DD-2AE2-5370-24A96A61488A}"/>
              </a:ext>
            </a:extLst>
          </p:cNvPr>
          <p:cNvGrpSpPr>
            <a:grpSpLocks noChangeAspect="1"/>
          </p:cNvGrpSpPr>
          <p:nvPr/>
        </p:nvGrpSpPr>
        <p:grpSpPr>
          <a:xfrm>
            <a:off x="1926802" y="5154378"/>
            <a:ext cx="779840" cy="779701"/>
            <a:chOff x="4148135" y="1796978"/>
            <a:chExt cx="1300480" cy="1300248"/>
          </a:xfrm>
        </p:grpSpPr>
        <p:sp>
          <p:nvSpPr>
            <p:cNvPr id="11" name="Freeform: Shape 33">
              <a:extLst>
                <a:ext uri="{FF2B5EF4-FFF2-40B4-BE49-F238E27FC236}">
                  <a16:creationId xmlns:a16="http://schemas.microsoft.com/office/drawing/2014/main" id="{B67F54AE-B310-8606-8819-79E2CE10AEA9}"/>
                </a:ext>
              </a:extLst>
            </p:cNvPr>
            <p:cNvSpPr>
              <a:spLocks noChangeAspect="1"/>
            </p:cNvSpPr>
            <p:nvPr/>
          </p:nvSpPr>
          <p:spPr>
            <a:xfrm>
              <a:off x="4148135" y="1796978"/>
              <a:ext cx="1300480" cy="1300248"/>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a:solidFill>
              <a:schemeClr val="bg1"/>
            </a:solidFill>
            <a:ln>
              <a:solidFill>
                <a:srgbClr val="BEBEBE"/>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4737" tIns="294741" rIns="294738" bIns="294740" numCol="1" spcCol="1270" anchor="ctr" anchorCtr="0">
              <a:noAutofit/>
            </a:bodyPr>
            <a:lstStyle/>
            <a:p>
              <a:pPr marL="0" lvl="0" indent="0" algn="ctr" defTabSz="1644650">
                <a:lnSpc>
                  <a:spcPct val="90000"/>
                </a:lnSpc>
                <a:spcBef>
                  <a:spcPct val="0"/>
                </a:spcBef>
                <a:spcAft>
                  <a:spcPct val="35000"/>
                </a:spcAft>
                <a:buNone/>
              </a:pPr>
              <a:endParaRPr lang="en-GB" sz="1100" kern="1200" dirty="0"/>
            </a:p>
          </p:txBody>
        </p:sp>
        <p:grpSp>
          <p:nvGrpSpPr>
            <p:cNvPr id="12" name="Group 110">
              <a:extLst>
                <a:ext uri="{FF2B5EF4-FFF2-40B4-BE49-F238E27FC236}">
                  <a16:creationId xmlns:a16="http://schemas.microsoft.com/office/drawing/2014/main" id="{F6E788CD-D5DC-8443-F0AC-AC173AAAAB40}"/>
                </a:ext>
              </a:extLst>
            </p:cNvPr>
            <p:cNvGrpSpPr/>
            <p:nvPr/>
          </p:nvGrpSpPr>
          <p:grpSpPr>
            <a:xfrm>
              <a:off x="4428022" y="2013180"/>
              <a:ext cx="740708" cy="867846"/>
              <a:chOff x="4853207" y="2070646"/>
              <a:chExt cx="694477" cy="813679"/>
            </a:xfrm>
          </p:grpSpPr>
          <p:grpSp>
            <p:nvGrpSpPr>
              <p:cNvPr id="13" name="Group 81">
                <a:extLst>
                  <a:ext uri="{FF2B5EF4-FFF2-40B4-BE49-F238E27FC236}">
                    <a16:creationId xmlns:a16="http://schemas.microsoft.com/office/drawing/2014/main" id="{E16C1A73-7620-3450-519E-BC5271459E97}"/>
                  </a:ext>
                </a:extLst>
              </p:cNvPr>
              <p:cNvGrpSpPr/>
              <p:nvPr/>
            </p:nvGrpSpPr>
            <p:grpSpPr>
              <a:xfrm>
                <a:off x="4853207" y="2070646"/>
                <a:ext cx="622794" cy="752912"/>
                <a:chOff x="6914963" y="3198389"/>
                <a:chExt cx="543756" cy="657363"/>
              </a:xfrm>
            </p:grpSpPr>
            <p:grpSp>
              <p:nvGrpSpPr>
                <p:cNvPr id="20" name="Group 82">
                  <a:extLst>
                    <a:ext uri="{FF2B5EF4-FFF2-40B4-BE49-F238E27FC236}">
                      <a16:creationId xmlns:a16="http://schemas.microsoft.com/office/drawing/2014/main" id="{0FA045B6-19D3-ADA0-F1FC-E7837FB3E145}"/>
                    </a:ext>
                  </a:extLst>
                </p:cNvPr>
                <p:cNvGrpSpPr/>
                <p:nvPr/>
              </p:nvGrpSpPr>
              <p:grpSpPr>
                <a:xfrm>
                  <a:off x="6914963" y="3198389"/>
                  <a:ext cx="543756" cy="657363"/>
                  <a:chOff x="1868210" y="1506458"/>
                  <a:chExt cx="3462894" cy="4186396"/>
                </a:xfrm>
              </p:grpSpPr>
              <p:sp>
                <p:nvSpPr>
                  <p:cNvPr id="22" name="Freeform: Shape 84">
                    <a:extLst>
                      <a:ext uri="{FF2B5EF4-FFF2-40B4-BE49-F238E27FC236}">
                        <a16:creationId xmlns:a16="http://schemas.microsoft.com/office/drawing/2014/main" id="{E37AF751-20C5-03FD-EE65-0964AA420F9E}"/>
                      </a:ext>
                    </a:extLst>
                  </p:cNvPr>
                  <p:cNvSpPr/>
                  <p:nvPr/>
                </p:nvSpPr>
                <p:spPr>
                  <a:xfrm>
                    <a:off x="1868210" y="1506458"/>
                    <a:ext cx="3462894" cy="4186396"/>
                  </a:xfrm>
                  <a:custGeom>
                    <a:avLst/>
                    <a:gdLst>
                      <a:gd name="connsiteX0" fmla="*/ 455066 w 910851"/>
                      <a:gd name="connsiteY0" fmla="*/ -27 h 1101156"/>
                      <a:gd name="connsiteX1" fmla="*/ 133668 w 910851"/>
                      <a:gd name="connsiteY1" fmla="*/ 323370 h 1101156"/>
                      <a:gd name="connsiteX2" fmla="*/ 133061 w 910851"/>
                      <a:gd name="connsiteY2" fmla="*/ 967438 h 1101156"/>
                      <a:gd name="connsiteX3" fmla="*/ 777131 w 910851"/>
                      <a:gd name="connsiteY3" fmla="*/ 968038 h 1101156"/>
                      <a:gd name="connsiteX4" fmla="*/ 777738 w 910851"/>
                      <a:gd name="connsiteY4" fmla="*/ 323977 h 1101156"/>
                      <a:gd name="connsiteX5" fmla="*/ 777131 w 910851"/>
                      <a:gd name="connsiteY5" fmla="*/ 323370 h 1101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851" h="1101156">
                        <a:moveTo>
                          <a:pt x="455066" y="-27"/>
                        </a:moveTo>
                        <a:lnTo>
                          <a:pt x="133668" y="323370"/>
                        </a:lnTo>
                        <a:cubicBezTo>
                          <a:pt x="-44354" y="501059"/>
                          <a:pt x="-44628" y="789416"/>
                          <a:pt x="133061" y="967438"/>
                        </a:cubicBezTo>
                        <a:cubicBezTo>
                          <a:pt x="310750" y="1145460"/>
                          <a:pt x="599109" y="1145726"/>
                          <a:pt x="777131" y="968038"/>
                        </a:cubicBezTo>
                        <a:cubicBezTo>
                          <a:pt x="955154" y="790356"/>
                          <a:pt x="955420" y="501999"/>
                          <a:pt x="777738" y="323977"/>
                        </a:cubicBezTo>
                        <a:cubicBezTo>
                          <a:pt x="777538" y="323770"/>
                          <a:pt x="777331" y="323570"/>
                          <a:pt x="777131" y="323370"/>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pic>
                <p:nvPicPr>
                  <p:cNvPr id="23" name="Graphic 85">
                    <a:extLst>
                      <a:ext uri="{FF2B5EF4-FFF2-40B4-BE49-F238E27FC236}">
                        <a16:creationId xmlns:a16="http://schemas.microsoft.com/office/drawing/2014/main" id="{315F86E9-EB13-3E60-9841-24DEF4BD47B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91649" y="3519454"/>
                    <a:ext cx="1016014" cy="712992"/>
                  </a:xfrm>
                  <a:prstGeom prst="rect">
                    <a:avLst/>
                  </a:prstGeom>
                </p:spPr>
              </p:pic>
            </p:grpSp>
            <p:pic>
              <p:nvPicPr>
                <p:cNvPr id="21" name="Graphic 1" descr="Arrow: Straight with solid fill">
                  <a:extLst>
                    <a:ext uri="{FF2B5EF4-FFF2-40B4-BE49-F238E27FC236}">
                      <a16:creationId xmlns:a16="http://schemas.microsoft.com/office/drawing/2014/main" id="{554BD4A1-999E-6FBA-F99A-A1C85241559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6200000">
                  <a:off x="7080612" y="3252794"/>
                  <a:ext cx="212461" cy="196994"/>
                </a:xfrm>
                <a:prstGeom prst="rect">
                  <a:avLst/>
                </a:prstGeom>
              </p:spPr>
            </p:pic>
          </p:grpSp>
          <p:grpSp>
            <p:nvGrpSpPr>
              <p:cNvPr id="14" name="Group 96">
                <a:extLst>
                  <a:ext uri="{FF2B5EF4-FFF2-40B4-BE49-F238E27FC236}">
                    <a16:creationId xmlns:a16="http://schemas.microsoft.com/office/drawing/2014/main" id="{37EE1276-A956-265D-F843-609E9D875447}"/>
                  </a:ext>
                </a:extLst>
              </p:cNvPr>
              <p:cNvGrpSpPr/>
              <p:nvPr/>
            </p:nvGrpSpPr>
            <p:grpSpPr>
              <a:xfrm>
                <a:off x="5255968" y="2592609"/>
                <a:ext cx="291716" cy="291716"/>
                <a:chOff x="1658431" y="3689055"/>
                <a:chExt cx="1834189" cy="1834186"/>
              </a:xfrm>
            </p:grpSpPr>
            <p:sp>
              <p:nvSpPr>
                <p:cNvPr id="15" name="Freeform: Shape 91">
                  <a:extLst>
                    <a:ext uri="{FF2B5EF4-FFF2-40B4-BE49-F238E27FC236}">
                      <a16:creationId xmlns:a16="http://schemas.microsoft.com/office/drawing/2014/main" id="{61565710-1FF5-EA69-E2AD-62C497A10D07}"/>
                    </a:ext>
                  </a:extLst>
                </p:cNvPr>
                <p:cNvSpPr/>
                <p:nvPr/>
              </p:nvSpPr>
              <p:spPr>
                <a:xfrm>
                  <a:off x="1658431" y="3689055"/>
                  <a:ext cx="1834189" cy="1834186"/>
                </a:xfrm>
                <a:custGeom>
                  <a:avLst/>
                  <a:gdLst>
                    <a:gd name="connsiteX0" fmla="*/ 1834190 w 1834189"/>
                    <a:gd name="connsiteY0" fmla="*/ 917093 h 1834186"/>
                    <a:gd name="connsiteX1" fmla="*/ 917095 w 1834189"/>
                    <a:gd name="connsiteY1" fmla="*/ 1834186 h 1834186"/>
                    <a:gd name="connsiteX2" fmla="*/ 0 w 1834189"/>
                    <a:gd name="connsiteY2" fmla="*/ 917093 h 1834186"/>
                    <a:gd name="connsiteX3" fmla="*/ 917095 w 1834189"/>
                    <a:gd name="connsiteY3" fmla="*/ 0 h 1834186"/>
                    <a:gd name="connsiteX4" fmla="*/ 1834190 w 1834189"/>
                    <a:gd name="connsiteY4" fmla="*/ 917093 h 1834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189" h="1834186">
                      <a:moveTo>
                        <a:pt x="1834190" y="917093"/>
                      </a:moveTo>
                      <a:cubicBezTo>
                        <a:pt x="1834190" y="1423590"/>
                        <a:pt x="1423592" y="1834186"/>
                        <a:pt x="917095" y="1834186"/>
                      </a:cubicBezTo>
                      <a:cubicBezTo>
                        <a:pt x="410597" y="1834186"/>
                        <a:pt x="0" y="1423590"/>
                        <a:pt x="0" y="917093"/>
                      </a:cubicBezTo>
                      <a:cubicBezTo>
                        <a:pt x="0" y="410596"/>
                        <a:pt x="410597" y="0"/>
                        <a:pt x="917095" y="0"/>
                      </a:cubicBezTo>
                      <a:cubicBezTo>
                        <a:pt x="1423593" y="0"/>
                        <a:pt x="1834190" y="410596"/>
                        <a:pt x="1834190" y="917093"/>
                      </a:cubicBezTo>
                      <a:close/>
                    </a:path>
                  </a:pathLst>
                </a:custGeom>
                <a:solidFill>
                  <a:srgbClr val="B90066"/>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16" name="Freeform: Shape 92">
                  <a:extLst>
                    <a:ext uri="{FF2B5EF4-FFF2-40B4-BE49-F238E27FC236}">
                      <a16:creationId xmlns:a16="http://schemas.microsoft.com/office/drawing/2014/main" id="{9D4231E6-3496-DB94-3A3B-68C73CD22962}"/>
                    </a:ext>
                  </a:extLst>
                </p:cNvPr>
                <p:cNvSpPr/>
                <p:nvPr/>
              </p:nvSpPr>
              <p:spPr>
                <a:xfrm>
                  <a:off x="2529121" y="4307360"/>
                  <a:ext cx="684518" cy="683752"/>
                </a:xfrm>
                <a:custGeom>
                  <a:avLst/>
                  <a:gdLst>
                    <a:gd name="connsiteX0" fmla="*/ 412489 w 684518"/>
                    <a:gd name="connsiteY0" fmla="*/ 683721 h 683752"/>
                    <a:gd name="connsiteX1" fmla="*/ 220313 w 684518"/>
                    <a:gd name="connsiteY1" fmla="*/ 604661 h 683752"/>
                    <a:gd name="connsiteX2" fmla="*/ 9892 w 684518"/>
                    <a:gd name="connsiteY2" fmla="*/ 394240 h 683752"/>
                    <a:gd name="connsiteX3" fmla="*/ 9892 w 684518"/>
                    <a:gd name="connsiteY3" fmla="*/ 346196 h 683752"/>
                    <a:gd name="connsiteX4" fmla="*/ 346201 w 684518"/>
                    <a:gd name="connsiteY4" fmla="*/ 9888 h 683752"/>
                    <a:gd name="connsiteX5" fmla="*/ 394245 w 684518"/>
                    <a:gd name="connsiteY5" fmla="*/ 9888 h 683752"/>
                    <a:gd name="connsiteX6" fmla="*/ 604666 w 684518"/>
                    <a:gd name="connsiteY6" fmla="*/ 220309 h 683752"/>
                    <a:gd name="connsiteX7" fmla="*/ 604666 w 684518"/>
                    <a:gd name="connsiteY7" fmla="*/ 220309 h 683752"/>
                    <a:gd name="connsiteX8" fmla="*/ 605438 w 684518"/>
                    <a:gd name="connsiteY8" fmla="*/ 603895 h 683752"/>
                    <a:gd name="connsiteX9" fmla="*/ 412489 w 684518"/>
                    <a:gd name="connsiteY9" fmla="*/ 683721 h 683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518" h="683752">
                      <a:moveTo>
                        <a:pt x="412489" y="683721"/>
                      </a:moveTo>
                      <a:cubicBezTo>
                        <a:pt x="340435" y="684128"/>
                        <a:pt x="271221" y="655655"/>
                        <a:pt x="220313" y="604661"/>
                      </a:cubicBezTo>
                      <a:lnTo>
                        <a:pt x="9892" y="394240"/>
                      </a:lnTo>
                      <a:cubicBezTo>
                        <a:pt x="-3329" y="380952"/>
                        <a:pt x="-3329" y="359484"/>
                        <a:pt x="9892" y="346196"/>
                      </a:cubicBezTo>
                      <a:lnTo>
                        <a:pt x="346201" y="9888"/>
                      </a:lnTo>
                      <a:cubicBezTo>
                        <a:pt x="359489" y="-3333"/>
                        <a:pt x="380956" y="-3333"/>
                        <a:pt x="394245" y="9888"/>
                      </a:cubicBezTo>
                      <a:lnTo>
                        <a:pt x="604666" y="220309"/>
                      </a:lnTo>
                      <a:lnTo>
                        <a:pt x="604666" y="220309"/>
                      </a:lnTo>
                      <a:cubicBezTo>
                        <a:pt x="710801" y="326018"/>
                        <a:pt x="711147" y="497754"/>
                        <a:pt x="605438" y="603895"/>
                      </a:cubicBezTo>
                      <a:cubicBezTo>
                        <a:pt x="554347" y="655186"/>
                        <a:pt x="484878" y="683927"/>
                        <a:pt x="412489" y="683721"/>
                      </a:cubicBezTo>
                      <a:close/>
                    </a:path>
                  </a:pathLst>
                </a:custGeom>
                <a:solidFill>
                  <a:srgbClr val="FFFFFF"/>
                </a:solid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17" name="Freeform: Shape 93">
                  <a:extLst>
                    <a:ext uri="{FF2B5EF4-FFF2-40B4-BE49-F238E27FC236}">
                      <a16:creationId xmlns:a16="http://schemas.microsoft.com/office/drawing/2014/main" id="{F2235CEE-D49B-9732-C3FA-8F5049D1E264}"/>
                    </a:ext>
                  </a:extLst>
                </p:cNvPr>
                <p:cNvSpPr/>
                <p:nvPr/>
              </p:nvSpPr>
              <p:spPr>
                <a:xfrm>
                  <a:off x="2243368" y="4021608"/>
                  <a:ext cx="703624" cy="703744"/>
                </a:xfrm>
                <a:custGeom>
                  <a:avLst/>
                  <a:gdLst>
                    <a:gd name="connsiteX0" fmla="*/ 305375 w 703624"/>
                    <a:gd name="connsiteY0" fmla="*/ 703711 h 703744"/>
                    <a:gd name="connsiteX1" fmla="*/ 281657 w 703624"/>
                    <a:gd name="connsiteY1" fmla="*/ 693981 h 703744"/>
                    <a:gd name="connsiteX2" fmla="*/ 85224 w 703624"/>
                    <a:gd name="connsiteY2" fmla="*/ 497547 h 703744"/>
                    <a:gd name="connsiteX3" fmla="*/ 85224 w 703624"/>
                    <a:gd name="connsiteY3" fmla="*/ 85220 h 703744"/>
                    <a:gd name="connsiteX4" fmla="*/ 497552 w 703624"/>
                    <a:gd name="connsiteY4" fmla="*/ 85220 h 703744"/>
                    <a:gd name="connsiteX5" fmla="*/ 693985 w 703624"/>
                    <a:gd name="connsiteY5" fmla="*/ 281653 h 703744"/>
                    <a:gd name="connsiteX6" fmla="*/ 693985 w 703624"/>
                    <a:gd name="connsiteY6" fmla="*/ 329089 h 703744"/>
                    <a:gd name="connsiteX7" fmla="*/ 329093 w 703624"/>
                    <a:gd name="connsiteY7" fmla="*/ 693981 h 703744"/>
                    <a:gd name="connsiteX8" fmla="*/ 305375 w 703624"/>
                    <a:gd name="connsiteY8" fmla="*/ 703711 h 703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24" h="703744">
                      <a:moveTo>
                        <a:pt x="305375" y="703711"/>
                      </a:moveTo>
                      <a:cubicBezTo>
                        <a:pt x="296478" y="703814"/>
                        <a:pt x="287921" y="700305"/>
                        <a:pt x="281657" y="693981"/>
                      </a:cubicBezTo>
                      <a:lnTo>
                        <a:pt x="85224" y="497547"/>
                      </a:lnTo>
                      <a:cubicBezTo>
                        <a:pt x="-28440" y="383604"/>
                        <a:pt x="-28440" y="199163"/>
                        <a:pt x="85224" y="85220"/>
                      </a:cubicBezTo>
                      <a:cubicBezTo>
                        <a:pt x="199167" y="-28444"/>
                        <a:pt x="383608" y="-28444"/>
                        <a:pt x="497552" y="85220"/>
                      </a:cubicBezTo>
                      <a:lnTo>
                        <a:pt x="693985" y="281653"/>
                      </a:lnTo>
                      <a:cubicBezTo>
                        <a:pt x="706805" y="294868"/>
                        <a:pt x="706805" y="315874"/>
                        <a:pt x="693985" y="329089"/>
                      </a:cubicBezTo>
                      <a:lnTo>
                        <a:pt x="329093" y="693981"/>
                      </a:lnTo>
                      <a:cubicBezTo>
                        <a:pt x="322872" y="700366"/>
                        <a:pt x="314285" y="703887"/>
                        <a:pt x="305375" y="703711"/>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18" name="Freeform: Shape 94">
                  <a:extLst>
                    <a:ext uri="{FF2B5EF4-FFF2-40B4-BE49-F238E27FC236}">
                      <a16:creationId xmlns:a16="http://schemas.microsoft.com/office/drawing/2014/main" id="{41D026EA-7C47-25FA-10B4-256F5C0D63E5}"/>
                    </a:ext>
                  </a:extLst>
                </p:cNvPr>
                <p:cNvSpPr/>
                <p:nvPr/>
              </p:nvSpPr>
              <p:spPr>
                <a:xfrm>
                  <a:off x="1938680" y="4506467"/>
                  <a:ext cx="684069" cy="683508"/>
                </a:xfrm>
                <a:custGeom>
                  <a:avLst/>
                  <a:gdLst>
                    <a:gd name="connsiteX0" fmla="*/ 394777 w 684069"/>
                    <a:gd name="connsiteY0" fmla="*/ 683479 h 683508"/>
                    <a:gd name="connsiteX1" fmla="*/ -24 w 684069"/>
                    <a:gd name="connsiteY1" fmla="*/ 288898 h 683508"/>
                    <a:gd name="connsiteX2" fmla="*/ 115635 w 684069"/>
                    <a:gd name="connsiteY2" fmla="*/ 9646 h 683508"/>
                    <a:gd name="connsiteX3" fmla="*/ 163679 w 684069"/>
                    <a:gd name="connsiteY3" fmla="*/ 9646 h 683508"/>
                    <a:gd name="connsiteX4" fmla="*/ 673919 w 684069"/>
                    <a:gd name="connsiteY4" fmla="*/ 520494 h 683508"/>
                    <a:gd name="connsiteX5" fmla="*/ 674922 w 684069"/>
                    <a:gd name="connsiteY5" fmla="*/ 566927 h 683508"/>
                    <a:gd name="connsiteX6" fmla="*/ 673919 w 684069"/>
                    <a:gd name="connsiteY6" fmla="*/ 567930 h 683508"/>
                    <a:gd name="connsiteX7" fmla="*/ 394777 w 684069"/>
                    <a:gd name="connsiteY7" fmla="*/ 683479 h 683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069" h="683508">
                      <a:moveTo>
                        <a:pt x="394777" y="683479"/>
                      </a:moveTo>
                      <a:cubicBezTo>
                        <a:pt x="176796" y="683540"/>
                        <a:pt x="37" y="506878"/>
                        <a:pt x="-24" y="288898"/>
                      </a:cubicBezTo>
                      <a:cubicBezTo>
                        <a:pt x="-48" y="184156"/>
                        <a:pt x="41555" y="83695"/>
                        <a:pt x="115635" y="9646"/>
                      </a:cubicBezTo>
                      <a:cubicBezTo>
                        <a:pt x="129050" y="-3252"/>
                        <a:pt x="150263" y="-3252"/>
                        <a:pt x="163679" y="9646"/>
                      </a:cubicBezTo>
                      <a:lnTo>
                        <a:pt x="673919" y="520494"/>
                      </a:lnTo>
                      <a:cubicBezTo>
                        <a:pt x="687019" y="533040"/>
                        <a:pt x="687469" y="553827"/>
                        <a:pt x="674922" y="566927"/>
                      </a:cubicBezTo>
                      <a:cubicBezTo>
                        <a:pt x="674594" y="567268"/>
                        <a:pt x="674260" y="567602"/>
                        <a:pt x="673919" y="567930"/>
                      </a:cubicBezTo>
                      <a:cubicBezTo>
                        <a:pt x="600029" y="642173"/>
                        <a:pt x="499519" y="683777"/>
                        <a:pt x="394777" y="683479"/>
                      </a:cubicBezTo>
                      <a:close/>
                    </a:path>
                  </a:pathLst>
                </a:custGeom>
                <a:solidFill>
                  <a:srgbClr val="FFFFFF"/>
                </a:solid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19" name="Freeform: Shape 95">
                  <a:extLst>
                    <a:ext uri="{FF2B5EF4-FFF2-40B4-BE49-F238E27FC236}">
                      <a16:creationId xmlns:a16="http://schemas.microsoft.com/office/drawing/2014/main" id="{05CC0A8F-4E56-DFA4-FF92-96BBF06812AF}"/>
                    </a:ext>
                  </a:extLst>
                </p:cNvPr>
                <p:cNvSpPr/>
                <p:nvPr/>
              </p:nvSpPr>
              <p:spPr>
                <a:xfrm>
                  <a:off x="2044423" y="4400485"/>
                  <a:ext cx="683606" cy="684279"/>
                </a:xfrm>
                <a:custGeom>
                  <a:avLst/>
                  <a:gdLst>
                    <a:gd name="connsiteX0" fmla="*/ 544458 w 683606"/>
                    <a:gd name="connsiteY0" fmla="*/ 684252 h 684279"/>
                    <a:gd name="connsiteX1" fmla="*/ 520132 w 683606"/>
                    <a:gd name="connsiteY1" fmla="*/ 673913 h 684279"/>
                    <a:gd name="connsiteX2" fmla="*/ 9892 w 683606"/>
                    <a:gd name="connsiteY2" fmla="*/ 163673 h 684279"/>
                    <a:gd name="connsiteX3" fmla="*/ 9892 w 683606"/>
                    <a:gd name="connsiteY3" fmla="*/ 115629 h 684279"/>
                    <a:gd name="connsiteX4" fmla="*/ 568067 w 683606"/>
                    <a:gd name="connsiteY4" fmla="*/ 115520 h 684279"/>
                    <a:gd name="connsiteX5" fmla="*/ 568176 w 683606"/>
                    <a:gd name="connsiteY5" fmla="*/ 115629 h 684279"/>
                    <a:gd name="connsiteX6" fmla="*/ 568176 w 683606"/>
                    <a:gd name="connsiteY6" fmla="*/ 115629 h 684279"/>
                    <a:gd name="connsiteX7" fmla="*/ 568176 w 683606"/>
                    <a:gd name="connsiteY7" fmla="*/ 673913 h 684279"/>
                    <a:gd name="connsiteX8" fmla="*/ 544458 w 683606"/>
                    <a:gd name="connsiteY8" fmla="*/ 684252 h 68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606" h="684279">
                      <a:moveTo>
                        <a:pt x="544458" y="684252"/>
                      </a:moveTo>
                      <a:cubicBezTo>
                        <a:pt x="535287" y="684221"/>
                        <a:pt x="526518" y="680493"/>
                        <a:pt x="520132" y="673913"/>
                      </a:cubicBezTo>
                      <a:lnTo>
                        <a:pt x="9892" y="163673"/>
                      </a:lnTo>
                      <a:cubicBezTo>
                        <a:pt x="-3329" y="150385"/>
                        <a:pt x="-3329" y="128918"/>
                        <a:pt x="9892" y="115629"/>
                      </a:cubicBezTo>
                      <a:cubicBezTo>
                        <a:pt x="163998" y="-38537"/>
                        <a:pt x="413906" y="-38586"/>
                        <a:pt x="568067" y="115520"/>
                      </a:cubicBezTo>
                      <a:cubicBezTo>
                        <a:pt x="568103" y="115556"/>
                        <a:pt x="568140" y="115593"/>
                        <a:pt x="568176" y="115629"/>
                      </a:cubicBezTo>
                      <a:lnTo>
                        <a:pt x="568176" y="115629"/>
                      </a:lnTo>
                      <a:cubicBezTo>
                        <a:pt x="722051" y="269917"/>
                        <a:pt x="722051" y="519625"/>
                        <a:pt x="568176" y="673913"/>
                      </a:cubicBezTo>
                      <a:cubicBezTo>
                        <a:pt x="561937" y="680347"/>
                        <a:pt x="553416" y="684057"/>
                        <a:pt x="544458" y="684252"/>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grpSp>
      <p:grpSp>
        <p:nvGrpSpPr>
          <p:cNvPr id="24" name="グループ化 23">
            <a:extLst>
              <a:ext uri="{FF2B5EF4-FFF2-40B4-BE49-F238E27FC236}">
                <a16:creationId xmlns:a16="http://schemas.microsoft.com/office/drawing/2014/main" id="{BCA749A9-6C4D-14FC-3EDC-951CB0B13569}"/>
              </a:ext>
            </a:extLst>
          </p:cNvPr>
          <p:cNvGrpSpPr>
            <a:grpSpLocks noChangeAspect="1"/>
          </p:cNvGrpSpPr>
          <p:nvPr/>
        </p:nvGrpSpPr>
        <p:grpSpPr>
          <a:xfrm>
            <a:off x="1169523" y="5154379"/>
            <a:ext cx="779840" cy="779701"/>
            <a:chOff x="6041316" y="1796978"/>
            <a:chExt cx="1300480" cy="1300248"/>
          </a:xfrm>
        </p:grpSpPr>
        <p:sp>
          <p:nvSpPr>
            <p:cNvPr id="25" name="Freeform: Shape 41">
              <a:extLst>
                <a:ext uri="{FF2B5EF4-FFF2-40B4-BE49-F238E27FC236}">
                  <a16:creationId xmlns:a16="http://schemas.microsoft.com/office/drawing/2014/main" id="{042B9BD4-2256-23AA-60C3-B59035505A9A}"/>
                </a:ext>
              </a:extLst>
            </p:cNvPr>
            <p:cNvSpPr>
              <a:spLocks noChangeAspect="1"/>
            </p:cNvSpPr>
            <p:nvPr/>
          </p:nvSpPr>
          <p:spPr>
            <a:xfrm>
              <a:off x="6041316" y="1796978"/>
              <a:ext cx="1300480" cy="1300248"/>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a:solidFill>
              <a:schemeClr val="bg1"/>
            </a:solidFill>
            <a:ln>
              <a:solidFill>
                <a:srgbClr val="BEBEBE"/>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4737" tIns="294741" rIns="294738" bIns="294740" numCol="1" spcCol="1270" anchor="ctr" anchorCtr="0">
              <a:noAutofit/>
            </a:bodyPr>
            <a:lstStyle/>
            <a:p>
              <a:pPr marL="0" lvl="0" indent="0" algn="ctr" defTabSz="1644650">
                <a:lnSpc>
                  <a:spcPct val="90000"/>
                </a:lnSpc>
                <a:spcBef>
                  <a:spcPct val="0"/>
                </a:spcBef>
                <a:spcAft>
                  <a:spcPct val="35000"/>
                </a:spcAft>
                <a:buNone/>
              </a:pPr>
              <a:endParaRPr lang="en-GB" sz="1100" kern="1200" dirty="0"/>
            </a:p>
          </p:txBody>
        </p:sp>
        <p:grpSp>
          <p:nvGrpSpPr>
            <p:cNvPr id="26" name="Group 76">
              <a:extLst>
                <a:ext uri="{FF2B5EF4-FFF2-40B4-BE49-F238E27FC236}">
                  <a16:creationId xmlns:a16="http://schemas.microsoft.com/office/drawing/2014/main" id="{85A937CC-4EE8-79CD-6B0B-6885D965D1E9}"/>
                </a:ext>
              </a:extLst>
            </p:cNvPr>
            <p:cNvGrpSpPr/>
            <p:nvPr/>
          </p:nvGrpSpPr>
          <p:grpSpPr>
            <a:xfrm>
              <a:off x="6301107" y="2014787"/>
              <a:ext cx="658933" cy="796602"/>
              <a:chOff x="1868210" y="1506458"/>
              <a:chExt cx="3462894" cy="4186396"/>
            </a:xfrm>
          </p:grpSpPr>
          <p:sp>
            <p:nvSpPr>
              <p:cNvPr id="33" name="Freeform: Shape 79">
                <a:extLst>
                  <a:ext uri="{FF2B5EF4-FFF2-40B4-BE49-F238E27FC236}">
                    <a16:creationId xmlns:a16="http://schemas.microsoft.com/office/drawing/2014/main" id="{CD598CA2-0FCE-F987-DA8A-2081697A23D6}"/>
                  </a:ext>
                </a:extLst>
              </p:cNvPr>
              <p:cNvSpPr/>
              <p:nvPr/>
            </p:nvSpPr>
            <p:spPr>
              <a:xfrm>
                <a:off x="1868210" y="1506458"/>
                <a:ext cx="3462894" cy="4186396"/>
              </a:xfrm>
              <a:custGeom>
                <a:avLst/>
                <a:gdLst>
                  <a:gd name="connsiteX0" fmla="*/ 455066 w 910851"/>
                  <a:gd name="connsiteY0" fmla="*/ -27 h 1101156"/>
                  <a:gd name="connsiteX1" fmla="*/ 133668 w 910851"/>
                  <a:gd name="connsiteY1" fmla="*/ 323370 h 1101156"/>
                  <a:gd name="connsiteX2" fmla="*/ 133061 w 910851"/>
                  <a:gd name="connsiteY2" fmla="*/ 967438 h 1101156"/>
                  <a:gd name="connsiteX3" fmla="*/ 777131 w 910851"/>
                  <a:gd name="connsiteY3" fmla="*/ 968038 h 1101156"/>
                  <a:gd name="connsiteX4" fmla="*/ 777738 w 910851"/>
                  <a:gd name="connsiteY4" fmla="*/ 323977 h 1101156"/>
                  <a:gd name="connsiteX5" fmla="*/ 777131 w 910851"/>
                  <a:gd name="connsiteY5" fmla="*/ 323370 h 1101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851" h="1101156">
                    <a:moveTo>
                      <a:pt x="455066" y="-27"/>
                    </a:moveTo>
                    <a:lnTo>
                      <a:pt x="133668" y="323370"/>
                    </a:lnTo>
                    <a:cubicBezTo>
                      <a:pt x="-44354" y="501059"/>
                      <a:pt x="-44628" y="789416"/>
                      <a:pt x="133061" y="967438"/>
                    </a:cubicBezTo>
                    <a:cubicBezTo>
                      <a:pt x="310750" y="1145460"/>
                      <a:pt x="599109" y="1145726"/>
                      <a:pt x="777131" y="968038"/>
                    </a:cubicBezTo>
                    <a:cubicBezTo>
                      <a:pt x="955154" y="790356"/>
                      <a:pt x="955420" y="501999"/>
                      <a:pt x="777738" y="323977"/>
                    </a:cubicBezTo>
                    <a:cubicBezTo>
                      <a:pt x="777538" y="323770"/>
                      <a:pt x="777331" y="323570"/>
                      <a:pt x="777131" y="323370"/>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pic>
            <p:nvPicPr>
              <p:cNvPr id="34" name="Graphic 80">
                <a:extLst>
                  <a:ext uri="{FF2B5EF4-FFF2-40B4-BE49-F238E27FC236}">
                    <a16:creationId xmlns:a16="http://schemas.microsoft.com/office/drawing/2014/main" id="{FD6C9FE4-F1C0-98F2-893D-50E3546448A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351920" y="3519454"/>
                <a:ext cx="2495472" cy="712992"/>
              </a:xfrm>
              <a:prstGeom prst="rect">
                <a:avLst/>
              </a:prstGeom>
            </p:spPr>
          </p:pic>
        </p:grpSp>
        <p:grpSp>
          <p:nvGrpSpPr>
            <p:cNvPr id="27" name="Group 103">
              <a:extLst>
                <a:ext uri="{FF2B5EF4-FFF2-40B4-BE49-F238E27FC236}">
                  <a16:creationId xmlns:a16="http://schemas.microsoft.com/office/drawing/2014/main" id="{57D12F41-6E98-FBE9-CAAD-FE284B93A3B6}"/>
                </a:ext>
              </a:extLst>
            </p:cNvPr>
            <p:cNvGrpSpPr/>
            <p:nvPr/>
          </p:nvGrpSpPr>
          <p:grpSpPr>
            <a:xfrm>
              <a:off x="6770872" y="2568281"/>
              <a:ext cx="311135" cy="311136"/>
              <a:chOff x="1658431" y="3689055"/>
              <a:chExt cx="1834189" cy="1834186"/>
            </a:xfrm>
          </p:grpSpPr>
          <p:sp>
            <p:nvSpPr>
              <p:cNvPr id="28" name="Freeform: Shape 104">
                <a:extLst>
                  <a:ext uri="{FF2B5EF4-FFF2-40B4-BE49-F238E27FC236}">
                    <a16:creationId xmlns:a16="http://schemas.microsoft.com/office/drawing/2014/main" id="{2226CFC6-6B93-4C97-4B46-06ED29734427}"/>
                  </a:ext>
                </a:extLst>
              </p:cNvPr>
              <p:cNvSpPr/>
              <p:nvPr/>
            </p:nvSpPr>
            <p:spPr>
              <a:xfrm>
                <a:off x="1658431" y="3689055"/>
                <a:ext cx="1834189" cy="1834186"/>
              </a:xfrm>
              <a:custGeom>
                <a:avLst/>
                <a:gdLst>
                  <a:gd name="connsiteX0" fmla="*/ 1834190 w 1834189"/>
                  <a:gd name="connsiteY0" fmla="*/ 917093 h 1834186"/>
                  <a:gd name="connsiteX1" fmla="*/ 917095 w 1834189"/>
                  <a:gd name="connsiteY1" fmla="*/ 1834186 h 1834186"/>
                  <a:gd name="connsiteX2" fmla="*/ 0 w 1834189"/>
                  <a:gd name="connsiteY2" fmla="*/ 917093 h 1834186"/>
                  <a:gd name="connsiteX3" fmla="*/ 917095 w 1834189"/>
                  <a:gd name="connsiteY3" fmla="*/ 0 h 1834186"/>
                  <a:gd name="connsiteX4" fmla="*/ 1834190 w 1834189"/>
                  <a:gd name="connsiteY4" fmla="*/ 917093 h 1834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189" h="1834186">
                    <a:moveTo>
                      <a:pt x="1834190" y="917093"/>
                    </a:moveTo>
                    <a:cubicBezTo>
                      <a:pt x="1834190" y="1423590"/>
                      <a:pt x="1423592" y="1834186"/>
                      <a:pt x="917095" y="1834186"/>
                    </a:cubicBezTo>
                    <a:cubicBezTo>
                      <a:pt x="410597" y="1834186"/>
                      <a:pt x="0" y="1423590"/>
                      <a:pt x="0" y="917093"/>
                    </a:cubicBezTo>
                    <a:cubicBezTo>
                      <a:pt x="0" y="410596"/>
                      <a:pt x="410597" y="0"/>
                      <a:pt x="917095" y="0"/>
                    </a:cubicBezTo>
                    <a:cubicBezTo>
                      <a:pt x="1423593" y="0"/>
                      <a:pt x="1834190" y="410596"/>
                      <a:pt x="1834190" y="917093"/>
                    </a:cubicBezTo>
                    <a:close/>
                  </a:path>
                </a:pathLst>
              </a:custGeom>
              <a:solidFill>
                <a:srgbClr val="B90066"/>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29" name="Freeform: Shape 105">
                <a:extLst>
                  <a:ext uri="{FF2B5EF4-FFF2-40B4-BE49-F238E27FC236}">
                    <a16:creationId xmlns:a16="http://schemas.microsoft.com/office/drawing/2014/main" id="{658F8045-0EDC-79F5-7A3F-D451AF2F846C}"/>
                  </a:ext>
                </a:extLst>
              </p:cNvPr>
              <p:cNvSpPr/>
              <p:nvPr/>
            </p:nvSpPr>
            <p:spPr>
              <a:xfrm>
                <a:off x="2529121" y="4307360"/>
                <a:ext cx="684518" cy="683752"/>
              </a:xfrm>
              <a:custGeom>
                <a:avLst/>
                <a:gdLst>
                  <a:gd name="connsiteX0" fmla="*/ 412489 w 684518"/>
                  <a:gd name="connsiteY0" fmla="*/ 683721 h 683752"/>
                  <a:gd name="connsiteX1" fmla="*/ 220313 w 684518"/>
                  <a:gd name="connsiteY1" fmla="*/ 604661 h 683752"/>
                  <a:gd name="connsiteX2" fmla="*/ 9892 w 684518"/>
                  <a:gd name="connsiteY2" fmla="*/ 394240 h 683752"/>
                  <a:gd name="connsiteX3" fmla="*/ 9892 w 684518"/>
                  <a:gd name="connsiteY3" fmla="*/ 346196 h 683752"/>
                  <a:gd name="connsiteX4" fmla="*/ 346201 w 684518"/>
                  <a:gd name="connsiteY4" fmla="*/ 9888 h 683752"/>
                  <a:gd name="connsiteX5" fmla="*/ 394245 w 684518"/>
                  <a:gd name="connsiteY5" fmla="*/ 9888 h 683752"/>
                  <a:gd name="connsiteX6" fmla="*/ 604666 w 684518"/>
                  <a:gd name="connsiteY6" fmla="*/ 220309 h 683752"/>
                  <a:gd name="connsiteX7" fmla="*/ 604666 w 684518"/>
                  <a:gd name="connsiteY7" fmla="*/ 220309 h 683752"/>
                  <a:gd name="connsiteX8" fmla="*/ 605438 w 684518"/>
                  <a:gd name="connsiteY8" fmla="*/ 603895 h 683752"/>
                  <a:gd name="connsiteX9" fmla="*/ 412489 w 684518"/>
                  <a:gd name="connsiteY9" fmla="*/ 683721 h 683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518" h="683752">
                    <a:moveTo>
                      <a:pt x="412489" y="683721"/>
                    </a:moveTo>
                    <a:cubicBezTo>
                      <a:pt x="340435" y="684128"/>
                      <a:pt x="271221" y="655655"/>
                      <a:pt x="220313" y="604661"/>
                    </a:cubicBezTo>
                    <a:lnTo>
                      <a:pt x="9892" y="394240"/>
                    </a:lnTo>
                    <a:cubicBezTo>
                      <a:pt x="-3329" y="380952"/>
                      <a:pt x="-3329" y="359484"/>
                      <a:pt x="9892" y="346196"/>
                    </a:cubicBezTo>
                    <a:lnTo>
                      <a:pt x="346201" y="9888"/>
                    </a:lnTo>
                    <a:cubicBezTo>
                      <a:pt x="359489" y="-3333"/>
                      <a:pt x="380956" y="-3333"/>
                      <a:pt x="394245" y="9888"/>
                    </a:cubicBezTo>
                    <a:lnTo>
                      <a:pt x="604666" y="220309"/>
                    </a:lnTo>
                    <a:lnTo>
                      <a:pt x="604666" y="220309"/>
                    </a:lnTo>
                    <a:cubicBezTo>
                      <a:pt x="710801" y="326018"/>
                      <a:pt x="711147" y="497754"/>
                      <a:pt x="605438" y="603895"/>
                    </a:cubicBezTo>
                    <a:cubicBezTo>
                      <a:pt x="554347" y="655186"/>
                      <a:pt x="484878" y="683927"/>
                      <a:pt x="412489" y="683721"/>
                    </a:cubicBezTo>
                    <a:close/>
                  </a:path>
                </a:pathLst>
              </a:custGeom>
              <a:solidFill>
                <a:srgbClr val="FFFFFF"/>
              </a:solid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30" name="Freeform: Shape 106">
                <a:extLst>
                  <a:ext uri="{FF2B5EF4-FFF2-40B4-BE49-F238E27FC236}">
                    <a16:creationId xmlns:a16="http://schemas.microsoft.com/office/drawing/2014/main" id="{46E2759A-9432-80C9-5F7B-BE70116A24EF}"/>
                  </a:ext>
                </a:extLst>
              </p:cNvPr>
              <p:cNvSpPr/>
              <p:nvPr/>
            </p:nvSpPr>
            <p:spPr>
              <a:xfrm>
                <a:off x="2243368" y="4021608"/>
                <a:ext cx="703624" cy="703744"/>
              </a:xfrm>
              <a:custGeom>
                <a:avLst/>
                <a:gdLst>
                  <a:gd name="connsiteX0" fmla="*/ 305375 w 703624"/>
                  <a:gd name="connsiteY0" fmla="*/ 703711 h 703744"/>
                  <a:gd name="connsiteX1" fmla="*/ 281657 w 703624"/>
                  <a:gd name="connsiteY1" fmla="*/ 693981 h 703744"/>
                  <a:gd name="connsiteX2" fmla="*/ 85224 w 703624"/>
                  <a:gd name="connsiteY2" fmla="*/ 497547 h 703744"/>
                  <a:gd name="connsiteX3" fmla="*/ 85224 w 703624"/>
                  <a:gd name="connsiteY3" fmla="*/ 85220 h 703744"/>
                  <a:gd name="connsiteX4" fmla="*/ 497552 w 703624"/>
                  <a:gd name="connsiteY4" fmla="*/ 85220 h 703744"/>
                  <a:gd name="connsiteX5" fmla="*/ 693985 w 703624"/>
                  <a:gd name="connsiteY5" fmla="*/ 281653 h 703744"/>
                  <a:gd name="connsiteX6" fmla="*/ 693985 w 703624"/>
                  <a:gd name="connsiteY6" fmla="*/ 329089 h 703744"/>
                  <a:gd name="connsiteX7" fmla="*/ 329093 w 703624"/>
                  <a:gd name="connsiteY7" fmla="*/ 693981 h 703744"/>
                  <a:gd name="connsiteX8" fmla="*/ 305375 w 703624"/>
                  <a:gd name="connsiteY8" fmla="*/ 703711 h 703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24" h="703744">
                    <a:moveTo>
                      <a:pt x="305375" y="703711"/>
                    </a:moveTo>
                    <a:cubicBezTo>
                      <a:pt x="296478" y="703814"/>
                      <a:pt x="287921" y="700305"/>
                      <a:pt x="281657" y="693981"/>
                    </a:cubicBezTo>
                    <a:lnTo>
                      <a:pt x="85224" y="497547"/>
                    </a:lnTo>
                    <a:cubicBezTo>
                      <a:pt x="-28440" y="383604"/>
                      <a:pt x="-28440" y="199163"/>
                      <a:pt x="85224" y="85220"/>
                    </a:cubicBezTo>
                    <a:cubicBezTo>
                      <a:pt x="199167" y="-28444"/>
                      <a:pt x="383608" y="-28444"/>
                      <a:pt x="497552" y="85220"/>
                    </a:cubicBezTo>
                    <a:lnTo>
                      <a:pt x="693985" y="281653"/>
                    </a:lnTo>
                    <a:cubicBezTo>
                      <a:pt x="706805" y="294868"/>
                      <a:pt x="706805" y="315874"/>
                      <a:pt x="693985" y="329089"/>
                    </a:cubicBezTo>
                    <a:lnTo>
                      <a:pt x="329093" y="693981"/>
                    </a:lnTo>
                    <a:cubicBezTo>
                      <a:pt x="322872" y="700366"/>
                      <a:pt x="314285" y="703887"/>
                      <a:pt x="305375" y="703711"/>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31" name="Freeform: Shape 107">
                <a:extLst>
                  <a:ext uri="{FF2B5EF4-FFF2-40B4-BE49-F238E27FC236}">
                    <a16:creationId xmlns:a16="http://schemas.microsoft.com/office/drawing/2014/main" id="{14ABE53E-DE9F-B1DA-0A5E-F154A374B1E7}"/>
                  </a:ext>
                </a:extLst>
              </p:cNvPr>
              <p:cNvSpPr/>
              <p:nvPr/>
            </p:nvSpPr>
            <p:spPr>
              <a:xfrm>
                <a:off x="1938680" y="4506467"/>
                <a:ext cx="684069" cy="683508"/>
              </a:xfrm>
              <a:custGeom>
                <a:avLst/>
                <a:gdLst>
                  <a:gd name="connsiteX0" fmla="*/ 394777 w 684069"/>
                  <a:gd name="connsiteY0" fmla="*/ 683479 h 683508"/>
                  <a:gd name="connsiteX1" fmla="*/ -24 w 684069"/>
                  <a:gd name="connsiteY1" fmla="*/ 288898 h 683508"/>
                  <a:gd name="connsiteX2" fmla="*/ 115635 w 684069"/>
                  <a:gd name="connsiteY2" fmla="*/ 9646 h 683508"/>
                  <a:gd name="connsiteX3" fmla="*/ 163679 w 684069"/>
                  <a:gd name="connsiteY3" fmla="*/ 9646 h 683508"/>
                  <a:gd name="connsiteX4" fmla="*/ 673919 w 684069"/>
                  <a:gd name="connsiteY4" fmla="*/ 520494 h 683508"/>
                  <a:gd name="connsiteX5" fmla="*/ 674922 w 684069"/>
                  <a:gd name="connsiteY5" fmla="*/ 566927 h 683508"/>
                  <a:gd name="connsiteX6" fmla="*/ 673919 w 684069"/>
                  <a:gd name="connsiteY6" fmla="*/ 567930 h 683508"/>
                  <a:gd name="connsiteX7" fmla="*/ 394777 w 684069"/>
                  <a:gd name="connsiteY7" fmla="*/ 683479 h 683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069" h="683508">
                    <a:moveTo>
                      <a:pt x="394777" y="683479"/>
                    </a:moveTo>
                    <a:cubicBezTo>
                      <a:pt x="176796" y="683540"/>
                      <a:pt x="37" y="506878"/>
                      <a:pt x="-24" y="288898"/>
                    </a:cubicBezTo>
                    <a:cubicBezTo>
                      <a:pt x="-48" y="184156"/>
                      <a:pt x="41555" y="83695"/>
                      <a:pt x="115635" y="9646"/>
                    </a:cubicBezTo>
                    <a:cubicBezTo>
                      <a:pt x="129050" y="-3252"/>
                      <a:pt x="150263" y="-3252"/>
                      <a:pt x="163679" y="9646"/>
                    </a:cubicBezTo>
                    <a:lnTo>
                      <a:pt x="673919" y="520494"/>
                    </a:lnTo>
                    <a:cubicBezTo>
                      <a:pt x="687019" y="533040"/>
                      <a:pt x="687469" y="553827"/>
                      <a:pt x="674922" y="566927"/>
                    </a:cubicBezTo>
                    <a:cubicBezTo>
                      <a:pt x="674594" y="567268"/>
                      <a:pt x="674260" y="567602"/>
                      <a:pt x="673919" y="567930"/>
                    </a:cubicBezTo>
                    <a:cubicBezTo>
                      <a:pt x="600029" y="642173"/>
                      <a:pt x="499519" y="683777"/>
                      <a:pt x="394777" y="683479"/>
                    </a:cubicBezTo>
                    <a:close/>
                  </a:path>
                </a:pathLst>
              </a:custGeom>
              <a:solidFill>
                <a:srgbClr val="FFFFFF"/>
              </a:solid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32" name="Freeform: Shape 108">
                <a:extLst>
                  <a:ext uri="{FF2B5EF4-FFF2-40B4-BE49-F238E27FC236}">
                    <a16:creationId xmlns:a16="http://schemas.microsoft.com/office/drawing/2014/main" id="{0FAFCA3A-F733-0FD9-8CC9-898668842CCB}"/>
                  </a:ext>
                </a:extLst>
              </p:cNvPr>
              <p:cNvSpPr/>
              <p:nvPr/>
            </p:nvSpPr>
            <p:spPr>
              <a:xfrm>
                <a:off x="2044423" y="4400485"/>
                <a:ext cx="683606" cy="684279"/>
              </a:xfrm>
              <a:custGeom>
                <a:avLst/>
                <a:gdLst>
                  <a:gd name="connsiteX0" fmla="*/ 544458 w 683606"/>
                  <a:gd name="connsiteY0" fmla="*/ 684252 h 684279"/>
                  <a:gd name="connsiteX1" fmla="*/ 520132 w 683606"/>
                  <a:gd name="connsiteY1" fmla="*/ 673913 h 684279"/>
                  <a:gd name="connsiteX2" fmla="*/ 9892 w 683606"/>
                  <a:gd name="connsiteY2" fmla="*/ 163673 h 684279"/>
                  <a:gd name="connsiteX3" fmla="*/ 9892 w 683606"/>
                  <a:gd name="connsiteY3" fmla="*/ 115629 h 684279"/>
                  <a:gd name="connsiteX4" fmla="*/ 568067 w 683606"/>
                  <a:gd name="connsiteY4" fmla="*/ 115520 h 684279"/>
                  <a:gd name="connsiteX5" fmla="*/ 568176 w 683606"/>
                  <a:gd name="connsiteY5" fmla="*/ 115629 h 684279"/>
                  <a:gd name="connsiteX6" fmla="*/ 568176 w 683606"/>
                  <a:gd name="connsiteY6" fmla="*/ 115629 h 684279"/>
                  <a:gd name="connsiteX7" fmla="*/ 568176 w 683606"/>
                  <a:gd name="connsiteY7" fmla="*/ 673913 h 684279"/>
                  <a:gd name="connsiteX8" fmla="*/ 544458 w 683606"/>
                  <a:gd name="connsiteY8" fmla="*/ 684252 h 68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606" h="684279">
                    <a:moveTo>
                      <a:pt x="544458" y="684252"/>
                    </a:moveTo>
                    <a:cubicBezTo>
                      <a:pt x="535287" y="684221"/>
                      <a:pt x="526518" y="680493"/>
                      <a:pt x="520132" y="673913"/>
                    </a:cubicBezTo>
                    <a:lnTo>
                      <a:pt x="9892" y="163673"/>
                    </a:lnTo>
                    <a:cubicBezTo>
                      <a:pt x="-3329" y="150385"/>
                      <a:pt x="-3329" y="128918"/>
                      <a:pt x="9892" y="115629"/>
                    </a:cubicBezTo>
                    <a:cubicBezTo>
                      <a:pt x="163998" y="-38537"/>
                      <a:pt x="413906" y="-38586"/>
                      <a:pt x="568067" y="115520"/>
                    </a:cubicBezTo>
                    <a:cubicBezTo>
                      <a:pt x="568103" y="115556"/>
                      <a:pt x="568140" y="115593"/>
                      <a:pt x="568176" y="115629"/>
                    </a:cubicBezTo>
                    <a:lnTo>
                      <a:pt x="568176" y="115629"/>
                    </a:lnTo>
                    <a:cubicBezTo>
                      <a:pt x="722051" y="269917"/>
                      <a:pt x="722051" y="519625"/>
                      <a:pt x="568176" y="673913"/>
                    </a:cubicBezTo>
                    <a:cubicBezTo>
                      <a:pt x="561937" y="680347"/>
                      <a:pt x="553416" y="684057"/>
                      <a:pt x="544458" y="684252"/>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spTree>
    <p:extLst>
      <p:ext uri="{BB962C8B-B14F-4D97-AF65-F5344CB8AC3E}">
        <p14:creationId xmlns:p14="http://schemas.microsoft.com/office/powerpoint/2010/main" val="20144234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10A6D-6F88-214D-B646-1C54A6E17DB4}"/>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6FD6A463-F859-1591-2A82-6B928A7C3AD3}"/>
              </a:ext>
            </a:extLst>
          </p:cNvPr>
          <p:cNvSpPr>
            <a:spLocks noGrp="1"/>
          </p:cNvSpPr>
          <p:nvPr>
            <p:ph type="title"/>
          </p:nvPr>
        </p:nvSpPr>
        <p:spPr/>
        <p:txBody>
          <a:bodyPr/>
          <a:lstStyle/>
          <a:p>
            <a:r>
              <a:rPr lang="ja-JP" altLang="en-US" sz="2600" b="1" dirty="0">
                <a:latin typeface="+mj-ea"/>
              </a:rPr>
              <a:t>脂肪萎縮症のガイドライン</a:t>
            </a:r>
            <a:r>
              <a:rPr lang="en-US" altLang="ja-JP" sz="2600" b="1" dirty="0">
                <a:latin typeface="+mj-ea"/>
              </a:rPr>
              <a:t>‐</a:t>
            </a:r>
            <a:r>
              <a:rPr lang="ja-JP" altLang="en-US" sz="2600" b="1" dirty="0">
                <a:latin typeface="+mj-ea"/>
              </a:rPr>
              <a:t>多学会共同診療ガイドライン（</a:t>
            </a:r>
            <a:r>
              <a:rPr lang="en-US" altLang="ja-JP" sz="2600" b="1" dirty="0">
                <a:latin typeface="+mj-ea"/>
              </a:rPr>
              <a:t>2016</a:t>
            </a:r>
            <a:r>
              <a:rPr lang="ja-JP" altLang="en-US" sz="2600" b="1" dirty="0">
                <a:latin typeface="+mj-ea"/>
              </a:rPr>
              <a:t>年、海外）</a:t>
            </a:r>
          </a:p>
        </p:txBody>
      </p:sp>
      <p:sp>
        <p:nvSpPr>
          <p:cNvPr id="3" name="スライド番号プレースホルダー 2">
            <a:extLst>
              <a:ext uri="{FF2B5EF4-FFF2-40B4-BE49-F238E27FC236}">
                <a16:creationId xmlns:a16="http://schemas.microsoft.com/office/drawing/2014/main" id="{756DC20D-E268-1488-C127-5E942CC05780}"/>
              </a:ext>
            </a:extLst>
          </p:cNvPr>
          <p:cNvSpPr>
            <a:spLocks noGrp="1"/>
          </p:cNvSpPr>
          <p:nvPr>
            <p:ph type="sldNum" sz="quarter" idx="10"/>
          </p:nvPr>
        </p:nvSpPr>
        <p:spPr/>
        <p:txBody>
          <a:bodyPr/>
          <a:lstStyle/>
          <a:p>
            <a:fld id="{3C22E879-25C1-4BAC-8729-693BB4353F20}" type="slidenum">
              <a:rPr kumimoji="1" lang="ja-JP" altLang="en-US" smtClean="0"/>
              <a:t>36</a:t>
            </a:fld>
            <a:endParaRPr kumimoji="1" lang="ja-JP" altLang="en-US" dirty="0"/>
          </a:p>
        </p:txBody>
      </p:sp>
      <p:sp>
        <p:nvSpPr>
          <p:cNvPr id="2" name="テキスト プレースホルダー 3">
            <a:extLst>
              <a:ext uri="{FF2B5EF4-FFF2-40B4-BE49-F238E27FC236}">
                <a16:creationId xmlns:a16="http://schemas.microsoft.com/office/drawing/2014/main" id="{D62E24AD-EB89-3AEA-0B3D-5B56671A5CB3}"/>
              </a:ext>
            </a:extLst>
          </p:cNvPr>
          <p:cNvSpPr txBox="1">
            <a:spLocks/>
          </p:cNvSpPr>
          <p:nvPr/>
        </p:nvSpPr>
        <p:spPr>
          <a:xfrm>
            <a:off x="695324" y="916016"/>
            <a:ext cx="10804793" cy="400110"/>
          </a:xfrm>
          <a:prstGeom prst="rect">
            <a:avLst/>
          </a:prstGeom>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脂肪萎縮症診断におけるポイントを示す。それぞれエビデンスの分類とレベルが記されている</a:t>
            </a:r>
          </a:p>
        </p:txBody>
      </p:sp>
      <p:sp>
        <p:nvSpPr>
          <p:cNvPr id="10" name="テキスト ボックス 9">
            <a:extLst>
              <a:ext uri="{FF2B5EF4-FFF2-40B4-BE49-F238E27FC236}">
                <a16:creationId xmlns:a16="http://schemas.microsoft.com/office/drawing/2014/main" id="{CF57BAB5-676E-36FB-27D0-2B177E3826FC}"/>
              </a:ext>
            </a:extLst>
          </p:cNvPr>
          <p:cNvSpPr txBox="1"/>
          <p:nvPr/>
        </p:nvSpPr>
        <p:spPr>
          <a:xfrm>
            <a:off x="8068235" y="6688723"/>
            <a:ext cx="3431882" cy="169277"/>
          </a:xfrm>
          <a:prstGeom prst="rect">
            <a:avLst/>
          </a:prstGeom>
          <a:noFill/>
        </p:spPr>
        <p:txBody>
          <a:bodyPr wrap="square" lIns="0" tIns="0" rIns="0" anchor="b">
            <a:spAutoFit/>
          </a:bodyPr>
          <a:lstStyle/>
          <a:p>
            <a:pPr marL="131763" indent="-131763" algn="l">
              <a:buFont typeface="+mj-lt"/>
              <a:buAutoNum type="arabicPeriod"/>
            </a:pPr>
            <a:r>
              <a:rPr lang="nl-NL" altLang="ja-JP" sz="800" b="0" i="0" dirty="0">
                <a:solidFill>
                  <a:srgbClr val="212121"/>
                </a:solidFill>
                <a:effectLst/>
                <a:latin typeface="+mn-ea"/>
                <a:ea typeface="+mn-ea"/>
              </a:rPr>
              <a:t>Brown RJ, et al. J Clin Endocrinol Metab. 2016; 101: 4500-4511.</a:t>
            </a:r>
          </a:p>
        </p:txBody>
      </p:sp>
      <p:sp>
        <p:nvSpPr>
          <p:cNvPr id="8" name="テキスト ボックス 7">
            <a:extLst>
              <a:ext uri="{FF2B5EF4-FFF2-40B4-BE49-F238E27FC236}">
                <a16:creationId xmlns:a16="http://schemas.microsoft.com/office/drawing/2014/main" id="{0857DD3F-BCD1-A987-336E-168E207B68C9}"/>
              </a:ext>
            </a:extLst>
          </p:cNvPr>
          <p:cNvSpPr txBox="1"/>
          <p:nvPr/>
        </p:nvSpPr>
        <p:spPr>
          <a:xfrm>
            <a:off x="885730" y="1446443"/>
            <a:ext cx="2012089" cy="369332"/>
          </a:xfrm>
          <a:prstGeom prst="rect">
            <a:avLst/>
          </a:prstGeom>
          <a:noFill/>
        </p:spPr>
        <p:txBody>
          <a:bodyPr wrap="none">
            <a:spAutoFit/>
          </a:bodyPr>
          <a:lstStyle/>
          <a:p>
            <a:r>
              <a:rPr lang="ja-JP" altLang="en-US" sz="1800" b="1" i="0" dirty="0">
                <a:latin typeface="+mn-ea"/>
                <a:ea typeface="+mn-ea"/>
              </a:rPr>
              <a:t>脂肪萎縮症の診断</a:t>
            </a:r>
            <a:endParaRPr lang="ja-JP" altLang="en-US" sz="1800" b="1" dirty="0">
              <a:latin typeface="+mn-ea"/>
              <a:ea typeface="+mn-ea"/>
            </a:endParaRPr>
          </a:p>
        </p:txBody>
      </p:sp>
      <p:sp>
        <p:nvSpPr>
          <p:cNvPr id="5" name="テキスト ボックス 4">
            <a:extLst>
              <a:ext uri="{FF2B5EF4-FFF2-40B4-BE49-F238E27FC236}">
                <a16:creationId xmlns:a16="http://schemas.microsoft.com/office/drawing/2014/main" id="{1340E795-0F6D-9119-531B-1F69E92B88C2}"/>
              </a:ext>
            </a:extLst>
          </p:cNvPr>
          <p:cNvSpPr txBox="1"/>
          <p:nvPr/>
        </p:nvSpPr>
        <p:spPr>
          <a:xfrm>
            <a:off x="885731" y="1848905"/>
            <a:ext cx="10431558" cy="3200876"/>
          </a:xfrm>
          <a:prstGeom prst="rect">
            <a:avLst/>
          </a:prstGeom>
          <a:noFill/>
        </p:spPr>
        <p:txBody>
          <a:bodyPr wrap="square" rtlCol="0">
            <a:spAutoFit/>
          </a:bodyPr>
          <a:lstStyle/>
          <a:p>
            <a:pPr marL="285750" indent="-196850" algn="l">
              <a:lnSpc>
                <a:spcPct val="90000"/>
              </a:lnSpc>
              <a:spcBef>
                <a:spcPts val="1200"/>
              </a:spcBef>
              <a:buClr>
                <a:srgbClr val="BC136B"/>
              </a:buClr>
              <a:buFont typeface="Arial" panose="020B0604020202020204" pitchFamily="34" charset="0"/>
              <a:buChar char="•"/>
            </a:pPr>
            <a:r>
              <a:rPr lang="ja-JP" altLang="en-US" sz="1800" b="0" i="0" dirty="0">
                <a:solidFill>
                  <a:srgbClr val="1B1B1B"/>
                </a:solidFill>
                <a:effectLst/>
                <a:latin typeface="+mn-ea"/>
                <a:ea typeface="+mn-ea"/>
              </a:rPr>
              <a:t>脂肪萎縮症の診断は、病歴、身体検査、臨床検査、代謝検査に基づいて行われる</a:t>
            </a:r>
            <a:br>
              <a:rPr lang="en-US" altLang="ja-JP" sz="1800" b="0" i="0" dirty="0">
                <a:solidFill>
                  <a:srgbClr val="1B1B1B"/>
                </a:solidFill>
                <a:effectLst/>
                <a:latin typeface="+mn-ea"/>
                <a:ea typeface="+mn-ea"/>
              </a:rPr>
            </a:br>
            <a:r>
              <a:rPr lang="ja-JP" altLang="en-US" sz="1800" b="0" i="0" dirty="0">
                <a:solidFill>
                  <a:srgbClr val="1B1B1B"/>
                </a:solidFill>
                <a:effectLst/>
                <a:latin typeface="+mn-ea"/>
                <a:ea typeface="+mn-ea"/>
              </a:rPr>
              <a:t>（クラス </a:t>
            </a:r>
            <a:r>
              <a:rPr lang="en-US" altLang="ja-JP" sz="1800" b="0" i="0" dirty="0">
                <a:solidFill>
                  <a:srgbClr val="1B1B1B"/>
                </a:solidFill>
                <a:effectLst/>
                <a:latin typeface="+mn-ea"/>
                <a:ea typeface="+mn-ea"/>
              </a:rPr>
              <a:t>I</a:t>
            </a:r>
            <a:r>
              <a:rPr lang="ja-JP" altLang="en-US" sz="1800" b="0" i="0" dirty="0">
                <a:solidFill>
                  <a:srgbClr val="1B1B1B"/>
                </a:solidFill>
                <a:effectLst/>
                <a:latin typeface="+mn-ea"/>
                <a:ea typeface="+mn-ea"/>
              </a:rPr>
              <a:t>、レベル </a:t>
            </a:r>
            <a:r>
              <a:rPr lang="en-US" altLang="ja-JP" sz="1800" b="0" i="0" dirty="0">
                <a:solidFill>
                  <a:srgbClr val="1B1B1B"/>
                </a:solidFill>
                <a:effectLst/>
                <a:latin typeface="+mn-ea"/>
                <a:ea typeface="+mn-ea"/>
              </a:rPr>
              <a:t>B</a:t>
            </a:r>
            <a:r>
              <a:rPr lang="ja-JP" altLang="en-US" sz="1800" b="0" i="0" dirty="0">
                <a:solidFill>
                  <a:srgbClr val="1B1B1B"/>
                </a:solidFill>
                <a:effectLst/>
                <a:latin typeface="+mn-ea"/>
                <a:ea typeface="+mn-ea"/>
              </a:rPr>
              <a:t>）</a:t>
            </a:r>
            <a:endParaRPr lang="en-US" altLang="ja-JP" sz="1800" b="0" i="0" dirty="0">
              <a:solidFill>
                <a:srgbClr val="1B1B1B"/>
              </a:solidFill>
              <a:effectLst/>
              <a:latin typeface="+mn-ea"/>
              <a:ea typeface="+mn-ea"/>
            </a:endParaRPr>
          </a:p>
          <a:p>
            <a:pPr marL="285750" indent="-196850" algn="l">
              <a:lnSpc>
                <a:spcPct val="90000"/>
              </a:lnSpc>
              <a:spcBef>
                <a:spcPts val="1200"/>
              </a:spcBef>
              <a:buClr>
                <a:srgbClr val="BC136B"/>
              </a:buClr>
              <a:buFont typeface="Arial" panose="020B0604020202020204" pitchFamily="34" charset="0"/>
              <a:buChar char="•"/>
            </a:pPr>
            <a:r>
              <a:rPr lang="ja-JP" altLang="en-US" sz="1800" b="0" i="0" dirty="0">
                <a:solidFill>
                  <a:srgbClr val="1B1B1B"/>
                </a:solidFill>
                <a:effectLst/>
                <a:latin typeface="+mn-ea"/>
                <a:ea typeface="+mn-ea"/>
              </a:rPr>
              <a:t>脂肪萎縮症を確定診断または除外する血清レプチン値は定義されていない</a:t>
            </a:r>
            <a:br>
              <a:rPr lang="en-US" altLang="ja-JP" sz="1800" b="0" i="0" dirty="0">
                <a:solidFill>
                  <a:srgbClr val="1B1B1B"/>
                </a:solidFill>
                <a:effectLst/>
                <a:latin typeface="+mn-ea"/>
                <a:ea typeface="+mn-ea"/>
              </a:rPr>
            </a:br>
            <a:r>
              <a:rPr lang="ja-JP" altLang="en-US" sz="1800" b="0" i="0" dirty="0">
                <a:solidFill>
                  <a:srgbClr val="1B1B1B"/>
                </a:solidFill>
                <a:effectLst/>
                <a:latin typeface="+mn-ea"/>
                <a:ea typeface="+mn-ea"/>
              </a:rPr>
              <a:t>（クラス </a:t>
            </a:r>
            <a:r>
              <a:rPr lang="en-US" altLang="ja-JP" sz="1800" b="0" i="0" dirty="0" err="1">
                <a:solidFill>
                  <a:srgbClr val="1B1B1B"/>
                </a:solidFill>
                <a:effectLst/>
                <a:latin typeface="+mn-ea"/>
                <a:ea typeface="+mn-ea"/>
              </a:rPr>
              <a:t>IIa</a:t>
            </a:r>
            <a:r>
              <a:rPr lang="ja-JP" altLang="en-US" sz="1800" b="0" i="0" dirty="0">
                <a:solidFill>
                  <a:srgbClr val="1B1B1B"/>
                </a:solidFill>
                <a:effectLst/>
                <a:latin typeface="+mn-ea"/>
                <a:ea typeface="+mn-ea"/>
              </a:rPr>
              <a:t>、レベル </a:t>
            </a:r>
            <a:r>
              <a:rPr lang="en-US" altLang="ja-JP" sz="1800" b="0" i="0" dirty="0">
                <a:solidFill>
                  <a:srgbClr val="1B1B1B"/>
                </a:solidFill>
                <a:effectLst/>
                <a:latin typeface="+mn-ea"/>
                <a:ea typeface="+mn-ea"/>
              </a:rPr>
              <a:t>C</a:t>
            </a:r>
            <a:r>
              <a:rPr lang="ja-JP" altLang="en-US" sz="1800" b="0" i="0" dirty="0">
                <a:solidFill>
                  <a:srgbClr val="1B1B1B"/>
                </a:solidFill>
                <a:effectLst/>
                <a:latin typeface="+mn-ea"/>
                <a:ea typeface="+mn-ea"/>
              </a:rPr>
              <a:t>）</a:t>
            </a:r>
            <a:endParaRPr lang="en-US" altLang="ja-JP" sz="1800" b="0" i="0" dirty="0">
              <a:solidFill>
                <a:srgbClr val="1B1B1B"/>
              </a:solidFill>
              <a:effectLst/>
              <a:latin typeface="+mn-ea"/>
              <a:ea typeface="+mn-ea"/>
            </a:endParaRPr>
          </a:p>
          <a:p>
            <a:pPr marL="285750" indent="-196850" algn="l">
              <a:lnSpc>
                <a:spcPct val="90000"/>
              </a:lnSpc>
              <a:spcBef>
                <a:spcPts val="1200"/>
              </a:spcBef>
              <a:buClr>
                <a:srgbClr val="BC136B"/>
              </a:buClr>
              <a:buFont typeface="Arial" panose="020B0604020202020204" pitchFamily="34" charset="0"/>
              <a:buChar char="•"/>
            </a:pPr>
            <a:r>
              <a:rPr lang="ja-JP" altLang="en-US" sz="1800" b="0" i="0" dirty="0">
                <a:solidFill>
                  <a:srgbClr val="1B1B1B"/>
                </a:solidFill>
                <a:effectLst/>
                <a:latin typeface="+mn-ea"/>
                <a:ea typeface="+mn-ea"/>
              </a:rPr>
              <a:t>家族性脂肪萎縮症が疑われる場合、遺伝子検査が役立つ</a:t>
            </a:r>
            <a:br>
              <a:rPr lang="en-US" altLang="ja-JP" sz="1800" b="0" i="0" dirty="0">
                <a:solidFill>
                  <a:srgbClr val="1B1B1B"/>
                </a:solidFill>
                <a:effectLst/>
                <a:latin typeface="+mn-ea"/>
                <a:ea typeface="+mn-ea"/>
              </a:rPr>
            </a:br>
            <a:r>
              <a:rPr lang="ja-JP" altLang="en-US" sz="1800" b="0" i="0" dirty="0">
                <a:solidFill>
                  <a:srgbClr val="1B1B1B"/>
                </a:solidFill>
                <a:effectLst/>
                <a:latin typeface="+mn-ea"/>
                <a:ea typeface="+mn-ea"/>
              </a:rPr>
              <a:t>（クラス </a:t>
            </a:r>
            <a:r>
              <a:rPr lang="en-US" altLang="ja-JP" sz="1800" b="0" i="0" dirty="0">
                <a:solidFill>
                  <a:srgbClr val="1B1B1B"/>
                </a:solidFill>
                <a:effectLst/>
                <a:latin typeface="+mn-ea"/>
                <a:ea typeface="+mn-ea"/>
              </a:rPr>
              <a:t>I</a:t>
            </a:r>
            <a:r>
              <a:rPr lang="ja-JP" altLang="en-US" sz="1800" b="0" i="0" dirty="0">
                <a:solidFill>
                  <a:srgbClr val="1B1B1B"/>
                </a:solidFill>
                <a:effectLst/>
                <a:latin typeface="+mn-ea"/>
                <a:ea typeface="+mn-ea"/>
              </a:rPr>
              <a:t>、レベル </a:t>
            </a:r>
            <a:r>
              <a:rPr lang="en-US" altLang="ja-JP" sz="1800" b="0" i="0" dirty="0">
                <a:solidFill>
                  <a:srgbClr val="1B1B1B"/>
                </a:solidFill>
                <a:effectLst/>
                <a:latin typeface="+mn-ea"/>
                <a:ea typeface="+mn-ea"/>
              </a:rPr>
              <a:t>A</a:t>
            </a:r>
            <a:r>
              <a:rPr lang="ja-JP" altLang="en-US" sz="1800" b="0" i="0" dirty="0">
                <a:solidFill>
                  <a:srgbClr val="1B1B1B"/>
                </a:solidFill>
                <a:effectLst/>
                <a:latin typeface="+mn-ea"/>
                <a:ea typeface="+mn-ea"/>
              </a:rPr>
              <a:t>）</a:t>
            </a:r>
          </a:p>
          <a:p>
            <a:pPr marL="285750" indent="-196850" algn="l">
              <a:lnSpc>
                <a:spcPct val="90000"/>
              </a:lnSpc>
              <a:spcBef>
                <a:spcPts val="1200"/>
              </a:spcBef>
              <a:buClr>
                <a:srgbClr val="BC136B"/>
              </a:buClr>
              <a:buFont typeface="Arial" panose="020B0604020202020204" pitchFamily="34" charset="0"/>
              <a:buChar char="•"/>
            </a:pPr>
            <a:r>
              <a:rPr lang="ja-JP" altLang="en-US" sz="1800" b="0" i="0" dirty="0">
                <a:solidFill>
                  <a:srgbClr val="1B1B1B"/>
                </a:solidFill>
                <a:effectLst/>
                <a:latin typeface="+mn-ea"/>
                <a:ea typeface="+mn-ea"/>
              </a:rPr>
              <a:t>リスクのある家族に対しては遺伝子検査を検討すべきである</a:t>
            </a:r>
            <a:br>
              <a:rPr lang="en-US" altLang="ja-JP" sz="1800" b="0" i="0" dirty="0">
                <a:solidFill>
                  <a:srgbClr val="1B1B1B"/>
                </a:solidFill>
                <a:effectLst/>
                <a:latin typeface="+mn-ea"/>
                <a:ea typeface="+mn-ea"/>
              </a:rPr>
            </a:br>
            <a:r>
              <a:rPr lang="ja-JP" altLang="en-US" sz="1800" b="0" i="0" dirty="0">
                <a:solidFill>
                  <a:srgbClr val="1B1B1B"/>
                </a:solidFill>
                <a:effectLst/>
                <a:latin typeface="+mn-ea"/>
                <a:ea typeface="+mn-ea"/>
              </a:rPr>
              <a:t>（クラス </a:t>
            </a:r>
            <a:r>
              <a:rPr lang="en-US" altLang="ja-JP" sz="1800" b="0" i="0" dirty="0" err="1">
                <a:solidFill>
                  <a:srgbClr val="1B1B1B"/>
                </a:solidFill>
                <a:effectLst/>
                <a:latin typeface="+mn-ea"/>
                <a:ea typeface="+mn-ea"/>
              </a:rPr>
              <a:t>IIa</a:t>
            </a:r>
            <a:r>
              <a:rPr lang="ja-JP" altLang="en-US" sz="1800" b="0" i="0" dirty="0">
                <a:solidFill>
                  <a:srgbClr val="1B1B1B"/>
                </a:solidFill>
                <a:effectLst/>
                <a:latin typeface="+mn-ea"/>
                <a:ea typeface="+mn-ea"/>
              </a:rPr>
              <a:t>、レベル </a:t>
            </a:r>
            <a:r>
              <a:rPr lang="en-US" altLang="ja-JP" sz="1800" b="0" i="0" dirty="0">
                <a:solidFill>
                  <a:srgbClr val="1B1B1B"/>
                </a:solidFill>
                <a:effectLst/>
                <a:latin typeface="+mn-ea"/>
                <a:ea typeface="+mn-ea"/>
              </a:rPr>
              <a:t>C</a:t>
            </a:r>
            <a:r>
              <a:rPr lang="ja-JP" altLang="en-US" sz="1800" b="0" i="0" dirty="0">
                <a:solidFill>
                  <a:srgbClr val="1B1B1B"/>
                </a:solidFill>
                <a:effectLst/>
                <a:latin typeface="+mn-ea"/>
                <a:ea typeface="+mn-ea"/>
              </a:rPr>
              <a:t>）</a:t>
            </a:r>
          </a:p>
          <a:p>
            <a:pPr marL="285750" indent="-196850" algn="l">
              <a:lnSpc>
                <a:spcPct val="90000"/>
              </a:lnSpc>
              <a:spcBef>
                <a:spcPts val="1200"/>
              </a:spcBef>
              <a:buClr>
                <a:srgbClr val="BC136B"/>
              </a:buClr>
              <a:buFont typeface="Arial" panose="020B0604020202020204" pitchFamily="34" charset="0"/>
              <a:buChar char="•"/>
            </a:pPr>
            <a:r>
              <a:rPr lang="ja-JP" altLang="en-US" sz="1800" b="0" i="0" dirty="0">
                <a:solidFill>
                  <a:srgbClr val="1B1B1B"/>
                </a:solidFill>
                <a:effectLst/>
                <a:latin typeface="+mn-ea"/>
                <a:ea typeface="+mn-ea"/>
              </a:rPr>
              <a:t>血中補体レベルと自己抗体は、後天性脂肪萎縮症の診断を裏付ける可能性がある</a:t>
            </a:r>
            <a:br>
              <a:rPr lang="en-US" altLang="ja-JP" sz="1800" b="0" i="0" dirty="0">
                <a:solidFill>
                  <a:srgbClr val="1B1B1B"/>
                </a:solidFill>
                <a:effectLst/>
                <a:latin typeface="+mn-ea"/>
                <a:ea typeface="+mn-ea"/>
              </a:rPr>
            </a:br>
            <a:r>
              <a:rPr lang="ja-JP" altLang="en-US" sz="1800" b="0" i="0" dirty="0">
                <a:solidFill>
                  <a:srgbClr val="1B1B1B"/>
                </a:solidFill>
                <a:effectLst/>
                <a:latin typeface="+mn-ea"/>
                <a:ea typeface="+mn-ea"/>
              </a:rPr>
              <a:t>（クラス </a:t>
            </a:r>
            <a:r>
              <a:rPr lang="en-US" altLang="ja-JP" sz="1800" b="0" i="0" dirty="0" err="1">
                <a:solidFill>
                  <a:srgbClr val="1B1B1B"/>
                </a:solidFill>
                <a:effectLst/>
                <a:latin typeface="+mn-ea"/>
                <a:ea typeface="+mn-ea"/>
              </a:rPr>
              <a:t>IIa</a:t>
            </a:r>
            <a:r>
              <a:rPr lang="ja-JP" altLang="en-US" sz="1800" b="0" i="0" dirty="0">
                <a:solidFill>
                  <a:srgbClr val="1B1B1B"/>
                </a:solidFill>
                <a:effectLst/>
                <a:latin typeface="+mn-ea"/>
                <a:ea typeface="+mn-ea"/>
              </a:rPr>
              <a:t>、レベル </a:t>
            </a:r>
            <a:r>
              <a:rPr lang="en-US" altLang="ja-JP" sz="1800" b="0" i="0" dirty="0">
                <a:solidFill>
                  <a:srgbClr val="1B1B1B"/>
                </a:solidFill>
                <a:effectLst/>
                <a:latin typeface="+mn-ea"/>
                <a:ea typeface="+mn-ea"/>
              </a:rPr>
              <a:t>B</a:t>
            </a:r>
            <a:r>
              <a:rPr lang="ja-JP" altLang="en-US" sz="1800" b="0" i="0" dirty="0">
                <a:solidFill>
                  <a:srgbClr val="1B1B1B"/>
                </a:solidFill>
                <a:effectLst/>
                <a:latin typeface="+mn-ea"/>
                <a:ea typeface="+mn-ea"/>
              </a:rPr>
              <a:t>）</a:t>
            </a:r>
          </a:p>
        </p:txBody>
      </p:sp>
      <p:graphicFrame>
        <p:nvGraphicFramePr>
          <p:cNvPr id="16" name="表 15">
            <a:extLst>
              <a:ext uri="{FF2B5EF4-FFF2-40B4-BE49-F238E27FC236}">
                <a16:creationId xmlns:a16="http://schemas.microsoft.com/office/drawing/2014/main" id="{483A2E9C-499A-9744-106F-71EA68038005}"/>
              </a:ext>
            </a:extLst>
          </p:cNvPr>
          <p:cNvGraphicFramePr>
            <a:graphicFrameLocks noGrp="1"/>
          </p:cNvGraphicFramePr>
          <p:nvPr/>
        </p:nvGraphicFramePr>
        <p:xfrm>
          <a:off x="1019303" y="5591975"/>
          <a:ext cx="4464000" cy="822960"/>
        </p:xfrm>
        <a:graphic>
          <a:graphicData uri="http://schemas.openxmlformats.org/drawingml/2006/table">
            <a:tbl>
              <a:tblPr firstRow="1" bandRow="1">
                <a:tableStyleId>{5940675A-B579-460E-94D1-54222C63F5DA}</a:tableStyleId>
              </a:tblPr>
              <a:tblGrid>
                <a:gridCol w="396000">
                  <a:extLst>
                    <a:ext uri="{9D8B030D-6E8A-4147-A177-3AD203B41FA5}">
                      <a16:colId xmlns:a16="http://schemas.microsoft.com/office/drawing/2014/main" val="3381308541"/>
                    </a:ext>
                  </a:extLst>
                </a:gridCol>
                <a:gridCol w="4068000">
                  <a:extLst>
                    <a:ext uri="{9D8B030D-6E8A-4147-A177-3AD203B41FA5}">
                      <a16:colId xmlns:a16="http://schemas.microsoft.com/office/drawing/2014/main" val="3422826528"/>
                    </a:ext>
                  </a:extLst>
                </a:gridCol>
              </a:tblGrid>
              <a:tr h="547911">
                <a:tc>
                  <a:txBody>
                    <a:bodyPr/>
                    <a:lstStyle/>
                    <a:p>
                      <a:pPr>
                        <a:lnSpc>
                          <a:spcPct val="100000"/>
                        </a:lnSpc>
                      </a:pPr>
                      <a:r>
                        <a:rPr kumimoji="1" lang="en-US" altLang="ja-JP" sz="1200" dirty="0">
                          <a:latin typeface="+mn-ea"/>
                          <a:ea typeface="+mn-ea"/>
                        </a:rPr>
                        <a:t>Ⅰ</a:t>
                      </a:r>
                      <a:endParaRPr kumimoji="1" lang="ja-JP" altLang="en-US" sz="1200" dirty="0">
                        <a:latin typeface="+mn-ea"/>
                        <a:ea typeface="+mn-ea"/>
                      </a:endParaRPr>
                    </a:p>
                    <a:p>
                      <a:pPr>
                        <a:lnSpc>
                          <a:spcPct val="100000"/>
                        </a:lnSpc>
                      </a:pPr>
                      <a:r>
                        <a:rPr kumimoji="1" lang="en-US" altLang="ja-JP" sz="1200" dirty="0" err="1">
                          <a:latin typeface="+mn-ea"/>
                          <a:ea typeface="+mn-ea"/>
                        </a:rPr>
                        <a:t>Ⅱa</a:t>
                      </a:r>
                      <a:endParaRPr kumimoji="1" lang="ja-JP" altLang="en-US" sz="1200" dirty="0">
                        <a:latin typeface="+mn-ea"/>
                        <a:ea typeface="+mn-ea"/>
                      </a:endParaRPr>
                    </a:p>
                    <a:p>
                      <a:pPr>
                        <a:lnSpc>
                          <a:spcPct val="100000"/>
                        </a:lnSpc>
                      </a:pPr>
                      <a:r>
                        <a:rPr kumimoji="1" lang="en-US" altLang="ja-JP" sz="1200" dirty="0" err="1">
                          <a:latin typeface="+mn-ea"/>
                          <a:ea typeface="+mn-ea"/>
                        </a:rPr>
                        <a:t>Ⅱb</a:t>
                      </a:r>
                      <a:endParaRPr kumimoji="1" lang="ja-JP" altLang="en-US" sz="1200" dirty="0">
                        <a:latin typeface="+mn-ea"/>
                        <a:ea typeface="+mn-ea"/>
                      </a:endParaRPr>
                    </a:p>
                    <a:p>
                      <a:pPr>
                        <a:lnSpc>
                          <a:spcPct val="100000"/>
                        </a:lnSpc>
                      </a:pPr>
                      <a:r>
                        <a:rPr kumimoji="1" lang="en-US" altLang="ja-JP" sz="1200" dirty="0">
                          <a:latin typeface="+mn-ea"/>
                          <a:ea typeface="+mn-ea"/>
                        </a:rPr>
                        <a:t>Ⅲ</a:t>
                      </a:r>
                      <a:endParaRPr kumimoji="1" lang="ja-JP" altLang="en-US" sz="1200" dirty="0">
                        <a:latin typeface="+mn-ea"/>
                        <a:ea typeface="+mn-ea"/>
                      </a:endParaRPr>
                    </a:p>
                  </a:txBody>
                  <a:tcPr marL="36000" marR="36000">
                    <a:lnL w="12700" cmpd="sng">
                      <a:noFill/>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nSpc>
                          <a:spcPct val="100000"/>
                        </a:lnSpc>
                      </a:pPr>
                      <a:r>
                        <a:rPr kumimoji="1" lang="ja-JP" altLang="en-US" sz="1200" dirty="0">
                          <a:latin typeface="+mn-ea"/>
                          <a:ea typeface="+mn-ea"/>
                        </a:rPr>
                        <a:t>介入は有用かつ有効的である</a:t>
                      </a:r>
                    </a:p>
                    <a:p>
                      <a:pPr>
                        <a:lnSpc>
                          <a:spcPct val="100000"/>
                        </a:lnSpc>
                      </a:pPr>
                      <a:r>
                        <a:rPr kumimoji="1" lang="ja-JP" altLang="en-US" sz="1200" dirty="0">
                          <a:latin typeface="+mn-ea"/>
                          <a:ea typeface="+mn-ea"/>
                        </a:rPr>
                        <a:t>エビデンス</a:t>
                      </a:r>
                      <a:r>
                        <a:rPr kumimoji="1" lang="en-US" altLang="ja-JP" sz="1200" dirty="0">
                          <a:latin typeface="+mn-ea"/>
                          <a:ea typeface="+mn-ea"/>
                        </a:rPr>
                        <a:t>/</a:t>
                      </a:r>
                      <a:r>
                        <a:rPr kumimoji="1" lang="ja-JP" altLang="en-US" sz="1200" dirty="0">
                          <a:latin typeface="+mn-ea"/>
                          <a:ea typeface="+mn-ea"/>
                        </a:rPr>
                        <a:t>見解の重みが有用性</a:t>
                      </a:r>
                      <a:r>
                        <a:rPr kumimoji="1" lang="en-US" altLang="ja-JP" sz="1200" dirty="0">
                          <a:latin typeface="+mn-ea"/>
                          <a:ea typeface="+mn-ea"/>
                        </a:rPr>
                        <a:t>/</a:t>
                      </a:r>
                      <a:r>
                        <a:rPr kumimoji="1" lang="ja-JP" altLang="en-US" sz="1200" dirty="0">
                          <a:latin typeface="+mn-ea"/>
                          <a:ea typeface="+mn-ea"/>
                        </a:rPr>
                        <a:t>有効性を支持する</a:t>
                      </a:r>
                    </a:p>
                    <a:p>
                      <a:pPr>
                        <a:lnSpc>
                          <a:spcPct val="100000"/>
                        </a:lnSpc>
                      </a:pPr>
                      <a:r>
                        <a:rPr kumimoji="1" lang="ja-JP" altLang="en-US" sz="1200" dirty="0">
                          <a:latin typeface="+mn-ea"/>
                          <a:ea typeface="+mn-ea"/>
                        </a:rPr>
                        <a:t>有用性</a:t>
                      </a:r>
                      <a:r>
                        <a:rPr kumimoji="1" lang="en-US" altLang="ja-JP" sz="1200" dirty="0">
                          <a:latin typeface="+mn-ea"/>
                          <a:ea typeface="+mn-ea"/>
                        </a:rPr>
                        <a:t>/</a:t>
                      </a:r>
                      <a:r>
                        <a:rPr kumimoji="1" lang="ja-JP" altLang="en-US" sz="1200" dirty="0">
                          <a:latin typeface="+mn-ea"/>
                          <a:ea typeface="+mn-ea"/>
                        </a:rPr>
                        <a:t>有効性がエビデンス</a:t>
                      </a:r>
                      <a:r>
                        <a:rPr kumimoji="1" lang="en-US" altLang="ja-JP" sz="1200" dirty="0">
                          <a:latin typeface="+mn-ea"/>
                          <a:ea typeface="+mn-ea"/>
                        </a:rPr>
                        <a:t>/</a:t>
                      </a:r>
                      <a:r>
                        <a:rPr kumimoji="1" lang="ja-JP" altLang="en-US" sz="1200" dirty="0">
                          <a:latin typeface="+mn-ea"/>
                          <a:ea typeface="+mn-ea"/>
                        </a:rPr>
                        <a:t>見解によって十分に確立されていない</a:t>
                      </a:r>
                    </a:p>
                    <a:p>
                      <a:pPr>
                        <a:lnSpc>
                          <a:spcPct val="100000"/>
                        </a:lnSpc>
                      </a:pPr>
                      <a:r>
                        <a:rPr kumimoji="1" lang="ja-JP" altLang="en-US" sz="1200" dirty="0">
                          <a:latin typeface="+mn-ea"/>
                          <a:ea typeface="+mn-ea"/>
                        </a:rPr>
                        <a:t>介入は有用</a:t>
                      </a:r>
                      <a:r>
                        <a:rPr kumimoji="1" lang="en-US" altLang="ja-JP" sz="1200" dirty="0">
                          <a:latin typeface="+mn-ea"/>
                          <a:ea typeface="+mn-ea"/>
                        </a:rPr>
                        <a:t>/</a:t>
                      </a:r>
                      <a:r>
                        <a:rPr kumimoji="1" lang="ja-JP" altLang="en-US" sz="1200" dirty="0">
                          <a:latin typeface="+mn-ea"/>
                          <a:ea typeface="+mn-ea"/>
                        </a:rPr>
                        <a:t>有効的でなく、有害となる可能性がある</a:t>
                      </a:r>
                    </a:p>
                  </a:txBody>
                  <a:tcPr marL="36000" marR="36000">
                    <a:lnL w="12700" cap="flat" cmpd="sng" algn="ctr">
                      <a:solidFill>
                        <a:schemeClr val="bg1"/>
                      </a:solidFill>
                      <a:prstDash val="solid"/>
                      <a:round/>
                      <a:headEnd type="none" w="med" len="med"/>
                      <a:tailEnd type="none" w="med" len="med"/>
                    </a:lnL>
                    <a:lnR w="12700" cmpd="sng">
                      <a:noFill/>
                    </a:lnR>
                  </a:tcPr>
                </a:tc>
                <a:extLst>
                  <a:ext uri="{0D108BD9-81ED-4DB2-BD59-A6C34878D82A}">
                    <a16:rowId xmlns:a16="http://schemas.microsoft.com/office/drawing/2014/main" val="2608338543"/>
                  </a:ext>
                </a:extLst>
              </a:tr>
            </a:tbl>
          </a:graphicData>
        </a:graphic>
      </p:graphicFrame>
      <p:graphicFrame>
        <p:nvGraphicFramePr>
          <p:cNvPr id="18" name="表 17">
            <a:extLst>
              <a:ext uri="{FF2B5EF4-FFF2-40B4-BE49-F238E27FC236}">
                <a16:creationId xmlns:a16="http://schemas.microsoft.com/office/drawing/2014/main" id="{5A18C82E-8035-8908-5861-2C477538F033}"/>
              </a:ext>
            </a:extLst>
          </p:cNvPr>
          <p:cNvGraphicFramePr>
            <a:graphicFrameLocks noGrp="1"/>
          </p:cNvGraphicFramePr>
          <p:nvPr/>
        </p:nvGraphicFramePr>
        <p:xfrm>
          <a:off x="5656780" y="5591246"/>
          <a:ext cx="5580000" cy="640080"/>
        </p:xfrm>
        <a:graphic>
          <a:graphicData uri="http://schemas.openxmlformats.org/drawingml/2006/table">
            <a:tbl>
              <a:tblPr firstRow="1" bandRow="1">
                <a:tableStyleId>{5940675A-B579-460E-94D1-54222C63F5DA}</a:tableStyleId>
              </a:tblPr>
              <a:tblGrid>
                <a:gridCol w="216000">
                  <a:extLst>
                    <a:ext uri="{9D8B030D-6E8A-4147-A177-3AD203B41FA5}">
                      <a16:colId xmlns:a16="http://schemas.microsoft.com/office/drawing/2014/main" val="3381308541"/>
                    </a:ext>
                  </a:extLst>
                </a:gridCol>
                <a:gridCol w="5364000">
                  <a:extLst>
                    <a:ext uri="{9D8B030D-6E8A-4147-A177-3AD203B41FA5}">
                      <a16:colId xmlns:a16="http://schemas.microsoft.com/office/drawing/2014/main" val="3422826528"/>
                    </a:ext>
                  </a:extLst>
                </a:gridCol>
              </a:tblGrid>
              <a:tr h="315245">
                <a:tc>
                  <a:txBody>
                    <a:bodyPr/>
                    <a:lstStyle/>
                    <a:p>
                      <a:pPr>
                        <a:lnSpc>
                          <a:spcPct val="100000"/>
                        </a:lnSpc>
                      </a:pPr>
                      <a:r>
                        <a:rPr kumimoji="1" lang="en-US" altLang="ja-JP" sz="1200" dirty="0">
                          <a:latin typeface="+mn-ea"/>
                          <a:ea typeface="+mn-ea"/>
                        </a:rPr>
                        <a:t>A</a:t>
                      </a:r>
                      <a:endParaRPr kumimoji="1" lang="ja-JP" altLang="en-US" sz="1200" dirty="0">
                        <a:latin typeface="+mn-ea"/>
                        <a:ea typeface="+mn-ea"/>
                      </a:endParaRPr>
                    </a:p>
                    <a:p>
                      <a:pPr>
                        <a:lnSpc>
                          <a:spcPct val="100000"/>
                        </a:lnSpc>
                      </a:pPr>
                      <a:r>
                        <a:rPr kumimoji="1" lang="en-US" altLang="ja-JP" sz="1200" dirty="0">
                          <a:latin typeface="+mn-ea"/>
                          <a:ea typeface="+mn-ea"/>
                        </a:rPr>
                        <a:t>B</a:t>
                      </a:r>
                      <a:endParaRPr kumimoji="1" lang="ja-JP" altLang="en-US" sz="1200" dirty="0">
                        <a:latin typeface="+mn-ea"/>
                        <a:ea typeface="+mn-ea"/>
                      </a:endParaRPr>
                    </a:p>
                    <a:p>
                      <a:pPr>
                        <a:lnSpc>
                          <a:spcPct val="100000"/>
                        </a:lnSpc>
                      </a:pPr>
                      <a:r>
                        <a:rPr kumimoji="1" lang="en-US" altLang="ja-JP" sz="1200" dirty="0">
                          <a:latin typeface="+mn-ea"/>
                          <a:ea typeface="+mn-ea"/>
                        </a:rPr>
                        <a:t>C</a:t>
                      </a:r>
                      <a:endParaRPr kumimoji="1" lang="ja-JP" altLang="en-US" sz="1200" dirty="0">
                        <a:latin typeface="+mn-ea"/>
                        <a:ea typeface="+mn-ea"/>
                      </a:endParaRPr>
                    </a:p>
                  </a:txBody>
                  <a:tcPr marL="36000" marR="36000">
                    <a:lnL w="12700" cmpd="sng">
                      <a:noFill/>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nSpc>
                          <a:spcPct val="100000"/>
                        </a:lnSpc>
                      </a:pPr>
                      <a:r>
                        <a:rPr kumimoji="1" lang="ja-JP" altLang="en-US" sz="1200" dirty="0">
                          <a:latin typeface="+mn-ea"/>
                          <a:ea typeface="+mn-ea"/>
                        </a:rPr>
                        <a:t>複数のランダム化試験から十分なエビデンスが得られている</a:t>
                      </a:r>
                    </a:p>
                    <a:p>
                      <a:pPr>
                        <a:lnSpc>
                          <a:spcPct val="100000"/>
                        </a:lnSpc>
                      </a:pPr>
                      <a:r>
                        <a:rPr kumimoji="1" lang="ja-JP" altLang="en-US" sz="1200" dirty="0">
                          <a:latin typeface="+mn-ea"/>
                          <a:ea typeface="+mn-ea"/>
                        </a:rPr>
                        <a:t>単一のランダム化試験または他の非ランダム化試験から得られた限られたエビデンスである</a:t>
                      </a:r>
                    </a:p>
                    <a:p>
                      <a:pPr>
                        <a:lnSpc>
                          <a:spcPct val="100000"/>
                        </a:lnSpc>
                      </a:pPr>
                      <a:r>
                        <a:rPr kumimoji="1" lang="ja-JP" altLang="en-US" sz="1200" dirty="0">
                          <a:latin typeface="+mn-ea"/>
                          <a:ea typeface="+mn-ea"/>
                        </a:rPr>
                        <a:t>専門家の意見、ケーススタディ、または標準治療に基づく</a:t>
                      </a:r>
                    </a:p>
                  </a:txBody>
                  <a:tcPr marL="36000" marR="36000">
                    <a:lnL w="12700" cap="flat" cmpd="sng" algn="ctr">
                      <a:solidFill>
                        <a:schemeClr val="bg1"/>
                      </a:solidFill>
                      <a:prstDash val="solid"/>
                      <a:round/>
                      <a:headEnd type="none" w="med" len="med"/>
                      <a:tailEnd type="none" w="med" len="med"/>
                    </a:lnL>
                    <a:lnR w="12700" cmpd="sng">
                      <a:noFill/>
                    </a:lnR>
                  </a:tcPr>
                </a:tc>
                <a:extLst>
                  <a:ext uri="{0D108BD9-81ED-4DB2-BD59-A6C34878D82A}">
                    <a16:rowId xmlns:a16="http://schemas.microsoft.com/office/drawing/2014/main" val="2608338543"/>
                  </a:ext>
                </a:extLst>
              </a:tr>
            </a:tbl>
          </a:graphicData>
        </a:graphic>
      </p:graphicFrame>
      <p:sp>
        <p:nvSpPr>
          <p:cNvPr id="20" name="正方形/長方形 19">
            <a:extLst>
              <a:ext uri="{FF2B5EF4-FFF2-40B4-BE49-F238E27FC236}">
                <a16:creationId xmlns:a16="http://schemas.microsoft.com/office/drawing/2014/main" id="{992F1C0C-ECA9-B242-E058-DD69CD1BB6D9}"/>
              </a:ext>
            </a:extLst>
          </p:cNvPr>
          <p:cNvSpPr/>
          <p:nvPr/>
        </p:nvSpPr>
        <p:spPr bwMode="auto">
          <a:xfrm>
            <a:off x="885730" y="5241392"/>
            <a:ext cx="10431558" cy="1306338"/>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b="0" i="0" u="none" strike="noStrike" cap="none" normalizeH="0" baseline="0">
              <a:ln>
                <a:noFill/>
              </a:ln>
              <a:solidFill>
                <a:schemeClr val="tx1"/>
              </a:solidFill>
              <a:effectLst/>
              <a:latin typeface="+mn-ea"/>
              <a:ea typeface="+mn-ea"/>
            </a:endParaRPr>
          </a:p>
        </p:txBody>
      </p:sp>
      <p:sp>
        <p:nvSpPr>
          <p:cNvPr id="21" name="テキスト ボックス 20">
            <a:extLst>
              <a:ext uri="{FF2B5EF4-FFF2-40B4-BE49-F238E27FC236}">
                <a16:creationId xmlns:a16="http://schemas.microsoft.com/office/drawing/2014/main" id="{704A6412-055B-E403-8803-1B7D32670836}"/>
              </a:ext>
            </a:extLst>
          </p:cNvPr>
          <p:cNvSpPr txBox="1"/>
          <p:nvPr/>
        </p:nvSpPr>
        <p:spPr>
          <a:xfrm>
            <a:off x="977038" y="5090376"/>
            <a:ext cx="1834156" cy="307777"/>
          </a:xfrm>
          <a:prstGeom prst="rect">
            <a:avLst/>
          </a:prstGeom>
          <a:solidFill>
            <a:srgbClr val="FFFFFF"/>
          </a:solidFill>
        </p:spPr>
        <p:txBody>
          <a:bodyPr wrap="none">
            <a:spAutoFit/>
          </a:bodyPr>
          <a:lstStyle/>
          <a:p>
            <a:r>
              <a:rPr lang="ja-JP" altLang="en-US" sz="1400" b="1" i="0" dirty="0">
                <a:solidFill>
                  <a:srgbClr val="1B1B1B"/>
                </a:solidFill>
                <a:effectLst/>
                <a:latin typeface="+mn-ea"/>
                <a:ea typeface="+mn-ea"/>
              </a:rPr>
              <a:t>エビデンス評価システム</a:t>
            </a:r>
            <a:endParaRPr lang="en-US" altLang="ja-JP" sz="1400" b="1" i="0" dirty="0">
              <a:solidFill>
                <a:srgbClr val="1B1B1B"/>
              </a:solidFill>
              <a:effectLst/>
              <a:latin typeface="+mn-ea"/>
              <a:ea typeface="+mn-ea"/>
            </a:endParaRPr>
          </a:p>
        </p:txBody>
      </p:sp>
      <p:sp>
        <p:nvSpPr>
          <p:cNvPr id="17" name="テキスト ボックス 16">
            <a:extLst>
              <a:ext uri="{FF2B5EF4-FFF2-40B4-BE49-F238E27FC236}">
                <a16:creationId xmlns:a16="http://schemas.microsoft.com/office/drawing/2014/main" id="{D16ACCE4-743B-CF00-8D1C-8B764703F4CF}"/>
              </a:ext>
            </a:extLst>
          </p:cNvPr>
          <p:cNvSpPr txBox="1"/>
          <p:nvPr/>
        </p:nvSpPr>
        <p:spPr>
          <a:xfrm>
            <a:off x="5543570" y="5322436"/>
            <a:ext cx="1258678" cy="276999"/>
          </a:xfrm>
          <a:prstGeom prst="rect">
            <a:avLst/>
          </a:prstGeom>
          <a:noFill/>
        </p:spPr>
        <p:txBody>
          <a:bodyPr wrap="none">
            <a:spAutoFit/>
          </a:bodyPr>
          <a:lstStyle/>
          <a:p>
            <a:r>
              <a:rPr lang="ja-JP" altLang="en-US" b="0" i="0" dirty="0">
                <a:solidFill>
                  <a:srgbClr val="1B1B1B"/>
                </a:solidFill>
                <a:effectLst/>
                <a:latin typeface="+mn-ea"/>
                <a:ea typeface="+mn-ea"/>
              </a:rPr>
              <a:t>エビデンスのレベル</a:t>
            </a:r>
            <a:endParaRPr lang="en-US" altLang="ja-JP" b="0" i="0" dirty="0">
              <a:solidFill>
                <a:srgbClr val="1B1B1B"/>
              </a:solidFill>
              <a:effectLst/>
              <a:latin typeface="+mn-ea"/>
              <a:ea typeface="+mn-ea"/>
            </a:endParaRPr>
          </a:p>
        </p:txBody>
      </p:sp>
      <p:sp>
        <p:nvSpPr>
          <p:cNvPr id="19" name="テキスト ボックス 18">
            <a:extLst>
              <a:ext uri="{FF2B5EF4-FFF2-40B4-BE49-F238E27FC236}">
                <a16:creationId xmlns:a16="http://schemas.microsoft.com/office/drawing/2014/main" id="{410F13AB-D6F0-201E-C06D-666D06023F0F}"/>
              </a:ext>
            </a:extLst>
          </p:cNvPr>
          <p:cNvSpPr txBox="1"/>
          <p:nvPr/>
        </p:nvSpPr>
        <p:spPr>
          <a:xfrm>
            <a:off x="927287" y="5331736"/>
            <a:ext cx="492443" cy="276999"/>
          </a:xfrm>
          <a:prstGeom prst="rect">
            <a:avLst/>
          </a:prstGeom>
          <a:noFill/>
        </p:spPr>
        <p:txBody>
          <a:bodyPr wrap="none">
            <a:spAutoFit/>
          </a:bodyPr>
          <a:lstStyle/>
          <a:p>
            <a:r>
              <a:rPr lang="ja-JP" altLang="en-US" b="0" i="0" dirty="0">
                <a:solidFill>
                  <a:srgbClr val="1B1B1B"/>
                </a:solidFill>
                <a:effectLst/>
                <a:latin typeface="+mn-ea"/>
                <a:ea typeface="+mn-ea"/>
              </a:rPr>
              <a:t>分類</a:t>
            </a:r>
            <a:endParaRPr lang="en-US" altLang="ja-JP" b="0" i="0" dirty="0">
              <a:solidFill>
                <a:srgbClr val="1B1B1B"/>
              </a:solidFill>
              <a:effectLst/>
              <a:latin typeface="+mn-ea"/>
              <a:ea typeface="+mn-ea"/>
            </a:endParaRPr>
          </a:p>
        </p:txBody>
      </p:sp>
      <p:pic>
        <p:nvPicPr>
          <p:cNvPr id="12" name="図 11">
            <a:extLst>
              <a:ext uri="{FF2B5EF4-FFF2-40B4-BE49-F238E27FC236}">
                <a16:creationId xmlns:a16="http://schemas.microsoft.com/office/drawing/2014/main" id="{F9061829-77C6-A910-6FFB-F021C9E90CFB}"/>
              </a:ext>
            </a:extLst>
          </p:cNvPr>
          <p:cNvPicPr>
            <a:picLocks noChangeAspect="1"/>
          </p:cNvPicPr>
          <p:nvPr/>
        </p:nvPicPr>
        <p:blipFill>
          <a:blip r:embed="rId3" cstate="print">
            <a:extLst>
              <a:ext uri="{28A0092B-C50C-407E-A947-70E740481C1C}">
                <a14:useLocalDpi xmlns:a14="http://schemas.microsoft.com/office/drawing/2010/main" val="0"/>
              </a:ext>
            </a:extLst>
          </a:blip>
          <a:srcRect l="12578" t="11234" r="14188" b="13459"/>
          <a:stretch/>
        </p:blipFill>
        <p:spPr>
          <a:xfrm>
            <a:off x="8832333" y="2394094"/>
            <a:ext cx="2473936" cy="1907984"/>
          </a:xfrm>
          <a:prstGeom prst="rect">
            <a:avLst/>
          </a:prstGeom>
        </p:spPr>
      </p:pic>
    </p:spTree>
    <p:extLst>
      <p:ext uri="{BB962C8B-B14F-4D97-AF65-F5344CB8AC3E}">
        <p14:creationId xmlns:p14="http://schemas.microsoft.com/office/powerpoint/2010/main" val="40198715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385E7-6314-8877-D21F-6D38A1DA919D}"/>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D1AF667A-14C0-12A2-13C6-AC814562C174}"/>
              </a:ext>
            </a:extLst>
          </p:cNvPr>
          <p:cNvSpPr>
            <a:spLocks noGrp="1"/>
          </p:cNvSpPr>
          <p:nvPr>
            <p:ph type="title"/>
          </p:nvPr>
        </p:nvSpPr>
        <p:spPr/>
        <p:txBody>
          <a:bodyPr/>
          <a:lstStyle/>
          <a:p>
            <a:r>
              <a:rPr lang="ja-JP" altLang="en-US" sz="2600" b="1" dirty="0">
                <a:latin typeface="+mj-ea"/>
              </a:rPr>
              <a:t>脂肪萎縮症のガイドライン</a:t>
            </a:r>
            <a:r>
              <a:rPr lang="en-US" altLang="ja-JP" sz="2600" b="1" dirty="0">
                <a:latin typeface="+mj-ea"/>
              </a:rPr>
              <a:t>‐</a:t>
            </a:r>
            <a:r>
              <a:rPr lang="ja-JP" altLang="en-US" sz="2600" b="1" dirty="0">
                <a:latin typeface="+mj-ea"/>
              </a:rPr>
              <a:t>多学会共同診療ガイドライン（</a:t>
            </a:r>
            <a:r>
              <a:rPr lang="en-US" altLang="ja-JP" sz="2600" b="1" dirty="0">
                <a:latin typeface="+mj-ea"/>
              </a:rPr>
              <a:t>2016</a:t>
            </a:r>
            <a:r>
              <a:rPr lang="ja-JP" altLang="en-US" sz="2600" b="1" dirty="0">
                <a:latin typeface="+mj-ea"/>
              </a:rPr>
              <a:t>年、海外）</a:t>
            </a:r>
          </a:p>
        </p:txBody>
      </p:sp>
      <p:sp>
        <p:nvSpPr>
          <p:cNvPr id="3" name="スライド番号プレースホルダー 2">
            <a:extLst>
              <a:ext uri="{FF2B5EF4-FFF2-40B4-BE49-F238E27FC236}">
                <a16:creationId xmlns:a16="http://schemas.microsoft.com/office/drawing/2014/main" id="{B7907558-9D6D-FD59-5010-B4FF1B59A20C}"/>
              </a:ext>
            </a:extLst>
          </p:cNvPr>
          <p:cNvSpPr>
            <a:spLocks noGrp="1"/>
          </p:cNvSpPr>
          <p:nvPr>
            <p:ph type="sldNum" sz="quarter" idx="10"/>
          </p:nvPr>
        </p:nvSpPr>
        <p:spPr/>
        <p:txBody>
          <a:bodyPr/>
          <a:lstStyle/>
          <a:p>
            <a:fld id="{3C22E879-25C1-4BAC-8729-693BB4353F20}" type="slidenum">
              <a:rPr kumimoji="1" lang="ja-JP" altLang="en-US" smtClean="0"/>
              <a:t>37</a:t>
            </a:fld>
            <a:endParaRPr kumimoji="1" lang="ja-JP" altLang="en-US" dirty="0"/>
          </a:p>
        </p:txBody>
      </p:sp>
      <p:sp>
        <p:nvSpPr>
          <p:cNvPr id="2" name="テキスト プレースホルダー 3">
            <a:extLst>
              <a:ext uri="{FF2B5EF4-FFF2-40B4-BE49-F238E27FC236}">
                <a16:creationId xmlns:a16="http://schemas.microsoft.com/office/drawing/2014/main" id="{EF93EBDB-5A21-AABF-D49A-D82E76BF1CF4}"/>
              </a:ext>
            </a:extLst>
          </p:cNvPr>
          <p:cNvSpPr txBox="1">
            <a:spLocks/>
          </p:cNvSpPr>
          <p:nvPr/>
        </p:nvSpPr>
        <p:spPr>
          <a:xfrm>
            <a:off x="695324" y="916016"/>
            <a:ext cx="10887076" cy="1311128"/>
          </a:xfrm>
          <a:prstGeom prst="rect">
            <a:avLst/>
          </a:prstGeom>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1800" i="0" spc="-100" dirty="0">
                <a:latin typeface="+mn-ea"/>
              </a:rPr>
              <a:t>併存疾患のスクリーニングについて示されている</a:t>
            </a:r>
          </a:p>
          <a:p>
            <a:pPr>
              <a:buClr>
                <a:srgbClr val="BC136B"/>
              </a:buClr>
              <a:buFont typeface="Wingdings" panose="05000000000000000000" pitchFamily="2" charset="2"/>
              <a:buChar char="l"/>
            </a:pPr>
            <a:r>
              <a:rPr lang="ja-JP" altLang="en-US" sz="1800" b="0" i="0" dirty="0">
                <a:solidFill>
                  <a:srgbClr val="1B1B1B"/>
                </a:solidFill>
                <a:effectLst/>
                <a:latin typeface="+mn-ea"/>
                <a:ea typeface="+mn-ea"/>
              </a:rPr>
              <a:t>全ての脂肪萎縮症患者は、糖尿病、脂質異常症、肝臓、心血管および生殖機能障害の検査を受ける</a:t>
            </a:r>
            <a:r>
              <a:rPr lang="ja-JP" altLang="en-US" sz="1800" dirty="0">
                <a:solidFill>
                  <a:srgbClr val="1B1B1B"/>
                </a:solidFill>
                <a:latin typeface="+mn-ea"/>
              </a:rPr>
              <a:t>必要がある</a:t>
            </a:r>
            <a:endParaRPr lang="en-US" altLang="ja-JP" sz="1800" dirty="0">
              <a:solidFill>
                <a:srgbClr val="1B1B1B"/>
              </a:solidFill>
              <a:latin typeface="+mn-ea"/>
            </a:endParaRPr>
          </a:p>
          <a:p>
            <a:pPr>
              <a:buClr>
                <a:srgbClr val="BC136B"/>
              </a:buClr>
              <a:buFont typeface="Wingdings" panose="05000000000000000000" pitchFamily="2" charset="2"/>
              <a:buChar char="l"/>
            </a:pPr>
            <a:r>
              <a:rPr kumimoji="1" lang="ja-JP" altLang="en-US" sz="1800" dirty="0">
                <a:latin typeface="+mn-ea"/>
                <a:ea typeface="+mn-ea"/>
              </a:rPr>
              <a:t>後天性部分性脂肪萎縮症（</a:t>
            </a:r>
            <a:r>
              <a:rPr kumimoji="1" lang="en-US" altLang="ja-JP" sz="1800" dirty="0">
                <a:latin typeface="+mn-ea"/>
                <a:ea typeface="+mn-ea"/>
              </a:rPr>
              <a:t>APL</a:t>
            </a:r>
            <a:r>
              <a:rPr kumimoji="1" lang="ja-JP" altLang="en-US" sz="1800" dirty="0">
                <a:latin typeface="+mn-ea"/>
                <a:ea typeface="+mn-ea"/>
              </a:rPr>
              <a:t>）</a:t>
            </a:r>
            <a:r>
              <a:rPr lang="ja-JP" altLang="en-US" sz="1800" dirty="0">
                <a:latin typeface="+mn-ea"/>
                <a:ea typeface="+mn-ea"/>
              </a:rPr>
              <a:t>患者は代謝合併症のリスクが低いため、臨床的な判断に基づいてフォローアップ検査</a:t>
            </a:r>
            <a:r>
              <a:rPr lang="ja-JP" altLang="en-US" sz="1800" dirty="0">
                <a:latin typeface="+mn-ea"/>
              </a:rPr>
              <a:t>を実施</a:t>
            </a:r>
            <a:endParaRPr lang="en-US" altLang="ja-JP" sz="1800" b="0" i="0" dirty="0">
              <a:solidFill>
                <a:srgbClr val="1B1B1B"/>
              </a:solidFill>
              <a:effectLst/>
              <a:latin typeface="+mn-ea"/>
              <a:ea typeface="+mn-ea"/>
            </a:endParaRPr>
          </a:p>
        </p:txBody>
      </p:sp>
      <p:sp>
        <p:nvSpPr>
          <p:cNvPr id="10" name="テキスト ボックス 9">
            <a:extLst>
              <a:ext uri="{FF2B5EF4-FFF2-40B4-BE49-F238E27FC236}">
                <a16:creationId xmlns:a16="http://schemas.microsoft.com/office/drawing/2014/main" id="{A02A5FAD-FE26-7BAA-32B4-6B2C8375E68B}"/>
              </a:ext>
            </a:extLst>
          </p:cNvPr>
          <p:cNvSpPr txBox="1"/>
          <p:nvPr/>
        </p:nvSpPr>
        <p:spPr>
          <a:xfrm>
            <a:off x="8068235" y="6688723"/>
            <a:ext cx="3431882" cy="169277"/>
          </a:xfrm>
          <a:prstGeom prst="rect">
            <a:avLst/>
          </a:prstGeom>
          <a:noFill/>
        </p:spPr>
        <p:txBody>
          <a:bodyPr wrap="square" lIns="0" tIns="0" rIns="0" anchor="b">
            <a:spAutoFit/>
          </a:bodyPr>
          <a:lstStyle/>
          <a:p>
            <a:pPr marL="131763" indent="-131763" algn="l">
              <a:buFont typeface="+mj-lt"/>
              <a:buAutoNum type="arabicPeriod"/>
            </a:pPr>
            <a:r>
              <a:rPr lang="nl-NL" altLang="ja-JP" sz="800" b="0" i="0" dirty="0">
                <a:solidFill>
                  <a:srgbClr val="212121"/>
                </a:solidFill>
                <a:effectLst/>
                <a:latin typeface="+mn-ea"/>
                <a:ea typeface="+mn-ea"/>
              </a:rPr>
              <a:t>Brown RJ, et al. J Clin Endocrinol Metab. 2016; 101: 4500-4511.</a:t>
            </a:r>
          </a:p>
        </p:txBody>
      </p:sp>
      <p:sp>
        <p:nvSpPr>
          <p:cNvPr id="5" name="テキスト ボックス 4">
            <a:extLst>
              <a:ext uri="{FF2B5EF4-FFF2-40B4-BE49-F238E27FC236}">
                <a16:creationId xmlns:a16="http://schemas.microsoft.com/office/drawing/2014/main" id="{3DD38C2B-51F6-ED56-7E43-876003EBF1EB}"/>
              </a:ext>
            </a:extLst>
          </p:cNvPr>
          <p:cNvSpPr txBox="1"/>
          <p:nvPr/>
        </p:nvSpPr>
        <p:spPr>
          <a:xfrm>
            <a:off x="874713" y="2145298"/>
            <a:ext cx="2373312" cy="338554"/>
          </a:xfrm>
          <a:prstGeom prst="rect">
            <a:avLst/>
          </a:prstGeom>
          <a:noFill/>
        </p:spPr>
        <p:txBody>
          <a:bodyPr wrap="square">
            <a:spAutoFit/>
          </a:bodyPr>
          <a:lstStyle/>
          <a:p>
            <a:r>
              <a:rPr lang="ja-JP" altLang="en-US" sz="1600" b="1" i="0" dirty="0">
                <a:latin typeface="+mn-ea"/>
                <a:ea typeface="+mn-ea"/>
              </a:rPr>
              <a:t>併存疾患のスクリーニング</a:t>
            </a:r>
            <a:endParaRPr lang="ja-JP" altLang="en-US" sz="1600" b="1" dirty="0">
              <a:latin typeface="+mn-ea"/>
              <a:ea typeface="+mn-ea"/>
            </a:endParaRPr>
          </a:p>
        </p:txBody>
      </p:sp>
      <p:graphicFrame>
        <p:nvGraphicFramePr>
          <p:cNvPr id="8" name="表 7">
            <a:extLst>
              <a:ext uri="{FF2B5EF4-FFF2-40B4-BE49-F238E27FC236}">
                <a16:creationId xmlns:a16="http://schemas.microsoft.com/office/drawing/2014/main" id="{A1BC51FE-AA98-66D9-3D6C-6E1A9124382D}"/>
              </a:ext>
            </a:extLst>
          </p:cNvPr>
          <p:cNvGraphicFramePr>
            <a:graphicFrameLocks noGrp="1"/>
          </p:cNvGraphicFramePr>
          <p:nvPr/>
        </p:nvGraphicFramePr>
        <p:xfrm>
          <a:off x="866296" y="2485765"/>
          <a:ext cx="10368000" cy="2993121"/>
        </p:xfrm>
        <a:graphic>
          <a:graphicData uri="http://schemas.openxmlformats.org/drawingml/2006/table">
            <a:tbl>
              <a:tblPr firstRow="1" bandRow="1">
                <a:tableStyleId>{5940675A-B579-460E-94D1-54222C63F5DA}</a:tableStyleId>
              </a:tblPr>
              <a:tblGrid>
                <a:gridCol w="1044000">
                  <a:extLst>
                    <a:ext uri="{9D8B030D-6E8A-4147-A177-3AD203B41FA5}">
                      <a16:colId xmlns:a16="http://schemas.microsoft.com/office/drawing/2014/main" val="2290006068"/>
                    </a:ext>
                  </a:extLst>
                </a:gridCol>
                <a:gridCol w="9324000">
                  <a:extLst>
                    <a:ext uri="{9D8B030D-6E8A-4147-A177-3AD203B41FA5}">
                      <a16:colId xmlns:a16="http://schemas.microsoft.com/office/drawing/2014/main" val="194471554"/>
                    </a:ext>
                  </a:extLst>
                </a:gridCol>
              </a:tblGrid>
              <a:tr h="241598">
                <a:tc>
                  <a:txBody>
                    <a:bodyPr/>
                    <a:lstStyle/>
                    <a:p>
                      <a:r>
                        <a:rPr kumimoji="1" lang="ja-JP" altLang="en-US" sz="1100" dirty="0"/>
                        <a:t>糖尿病</a:t>
                      </a:r>
                    </a:p>
                  </a:txBody>
                  <a:tcPr>
                    <a:lnL w="12700" cmpd="sng">
                      <a:noFill/>
                    </a:lnL>
                    <a:lnR w="12700" cap="flat" cmpd="sng" algn="ctr">
                      <a:solidFill>
                        <a:schemeClr val="bg1"/>
                      </a:solidFill>
                      <a:prstDash val="solid"/>
                      <a:round/>
                      <a:headEnd type="none" w="med" len="med"/>
                      <a:tailEnd type="none" w="med" len="med"/>
                    </a:lnR>
                  </a:tcPr>
                </a:tc>
                <a:tc>
                  <a:txBody>
                    <a:bodyPr/>
                    <a:lstStyle/>
                    <a:p>
                      <a:pPr marL="130175" marR="0" lvl="0" indent="-130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dirty="0"/>
                        <a:t>糖尿病のスクリーニング検査は毎年実施する必要がある（クラス</a:t>
                      </a:r>
                      <a:r>
                        <a:rPr kumimoji="1" lang="en-US" altLang="ja-JP" sz="1100" dirty="0" err="1"/>
                        <a:t>Ⅱa</a:t>
                      </a:r>
                      <a:r>
                        <a:rPr kumimoji="1" lang="ja-JP" altLang="en-US" sz="1100" dirty="0"/>
                        <a:t>、レベル</a:t>
                      </a:r>
                      <a:r>
                        <a:rPr kumimoji="1" lang="en-US" altLang="ja-JP" sz="1100" dirty="0"/>
                        <a:t>C</a:t>
                      </a:r>
                      <a:r>
                        <a:rPr kumimoji="1" lang="ja-JP" altLang="en-US" sz="1100" dirty="0"/>
                        <a:t>）</a:t>
                      </a:r>
                    </a:p>
                  </a:txBody>
                  <a:tcPr>
                    <a:lnL w="12700" cap="flat" cmpd="sng" algn="ctr">
                      <a:solidFill>
                        <a:schemeClr val="bg1"/>
                      </a:solidFill>
                      <a:prstDash val="solid"/>
                      <a:round/>
                      <a:headEnd type="none" w="med" len="med"/>
                      <a:tailEnd type="none" w="med" len="med"/>
                    </a:lnL>
                    <a:lnR w="12700" cmpd="sng">
                      <a:noFill/>
                    </a:lnR>
                  </a:tcPr>
                </a:tc>
                <a:extLst>
                  <a:ext uri="{0D108BD9-81ED-4DB2-BD59-A6C34878D82A}">
                    <a16:rowId xmlns:a16="http://schemas.microsoft.com/office/drawing/2014/main" val="2125633430"/>
                  </a:ext>
                </a:extLst>
              </a:tr>
              <a:tr h="397926">
                <a:tc>
                  <a:txBody>
                    <a:bodyPr/>
                    <a:lstStyle/>
                    <a:p>
                      <a:r>
                        <a:rPr kumimoji="1" lang="ja-JP" altLang="en-US" sz="1100" dirty="0"/>
                        <a:t>脂質異常症</a:t>
                      </a:r>
                    </a:p>
                  </a:txBody>
                  <a:tcPr>
                    <a:lnL w="12700" cmpd="sng">
                      <a:noFill/>
                    </a:lnL>
                    <a:lnR w="12700" cap="flat" cmpd="sng" algn="ctr">
                      <a:solidFill>
                        <a:schemeClr val="bg1"/>
                      </a:solidFill>
                      <a:prstDash val="solid"/>
                      <a:round/>
                      <a:headEnd type="none" w="med" len="med"/>
                      <a:tailEnd type="none" w="med" len="med"/>
                    </a:lnR>
                  </a:tcPr>
                </a:tc>
                <a:tc>
                  <a:txBody>
                    <a:bodyPr/>
                    <a:lstStyle/>
                    <a:p>
                      <a:pPr marL="120650" indent="-120650">
                        <a:buFont typeface="Arial" panose="020B0604020202020204" pitchFamily="34" charset="0"/>
                        <a:buChar char="•"/>
                      </a:pPr>
                      <a:r>
                        <a:rPr kumimoji="1" lang="ja-JP" altLang="en-US" sz="1100" dirty="0"/>
                        <a:t>中性脂肪は少なくとも年</a:t>
                      </a:r>
                      <a:r>
                        <a:rPr kumimoji="1" lang="en-US" altLang="ja-JP" sz="1100" dirty="0"/>
                        <a:t>1</a:t>
                      </a:r>
                      <a:r>
                        <a:rPr kumimoji="1" lang="ja-JP" altLang="en-US" sz="1100" dirty="0"/>
                        <a:t>回、また腹痛や黄色腫の発生時に測定する必要がある（クラス</a:t>
                      </a:r>
                      <a:r>
                        <a:rPr kumimoji="1" lang="en-US" altLang="ja-JP" sz="1100" dirty="0"/>
                        <a:t>Ⅰ</a:t>
                      </a:r>
                      <a:r>
                        <a:rPr kumimoji="1" lang="ja-JP" altLang="en-US" sz="1100" dirty="0"/>
                        <a:t>、レベル</a:t>
                      </a:r>
                      <a:r>
                        <a:rPr kumimoji="1" lang="en-US" altLang="ja-JP" sz="1100" dirty="0"/>
                        <a:t>C</a:t>
                      </a:r>
                      <a:r>
                        <a:rPr kumimoji="1" lang="ja-JP" altLang="en-US" sz="1100" dirty="0"/>
                        <a:t>）</a:t>
                      </a:r>
                    </a:p>
                    <a:p>
                      <a:pPr marL="120650" indent="-120650">
                        <a:buFont typeface="Arial" panose="020B0604020202020204" pitchFamily="34" charset="0"/>
                        <a:buChar char="•"/>
                      </a:pPr>
                      <a:r>
                        <a:rPr kumimoji="1" lang="ja-JP" altLang="en-US" sz="1100" dirty="0"/>
                        <a:t>空腹時脂質プロファイル（</a:t>
                      </a:r>
                      <a:r>
                        <a:rPr kumimoji="1" lang="en-US" altLang="ja-JP" sz="1100" dirty="0"/>
                        <a:t>TC</a:t>
                      </a:r>
                      <a:r>
                        <a:rPr kumimoji="1" lang="ja-JP" altLang="en-US" sz="1100" dirty="0"/>
                        <a:t>、</a:t>
                      </a:r>
                      <a:r>
                        <a:rPr kumimoji="1" lang="en-US" altLang="ja-JP" sz="1100" dirty="0"/>
                        <a:t>LDL-C</a:t>
                      </a:r>
                      <a:r>
                        <a:rPr kumimoji="1" lang="ja-JP" altLang="en-US" sz="1100" dirty="0"/>
                        <a:t>、</a:t>
                      </a:r>
                      <a:r>
                        <a:rPr kumimoji="1" lang="en-US" altLang="ja-JP" sz="1100" dirty="0"/>
                        <a:t>HDL-C</a:t>
                      </a:r>
                      <a:r>
                        <a:rPr kumimoji="1" lang="ja-JP" altLang="en-US" sz="1100" dirty="0"/>
                        <a:t>、中性脂肪）は診断時および</a:t>
                      </a:r>
                      <a:r>
                        <a:rPr kumimoji="1" lang="en-US" altLang="ja-JP" sz="1100" dirty="0"/>
                        <a:t>10</a:t>
                      </a:r>
                      <a:r>
                        <a:rPr kumimoji="1" lang="ja-JP" altLang="en-US" sz="1100" dirty="0"/>
                        <a:t>歳以降は毎年測定する必要がある（クラス</a:t>
                      </a:r>
                      <a:r>
                        <a:rPr kumimoji="1" lang="en-US" altLang="ja-JP" sz="1100" dirty="0" err="1"/>
                        <a:t>Ⅱa</a:t>
                      </a:r>
                      <a:r>
                        <a:rPr kumimoji="1" lang="ja-JP" altLang="en-US" sz="1100" dirty="0"/>
                        <a:t>、レベル</a:t>
                      </a:r>
                      <a:r>
                        <a:rPr kumimoji="1" lang="en-US" altLang="ja-JP" sz="1100" dirty="0"/>
                        <a:t>C</a:t>
                      </a:r>
                      <a:r>
                        <a:rPr kumimoji="1" lang="ja-JP" altLang="en-US" sz="1100" dirty="0"/>
                        <a:t>）</a:t>
                      </a:r>
                    </a:p>
                  </a:txBody>
                  <a:tcPr>
                    <a:lnL w="12700" cap="flat" cmpd="sng" algn="ctr">
                      <a:solidFill>
                        <a:schemeClr val="bg1"/>
                      </a:solidFill>
                      <a:prstDash val="solid"/>
                      <a:round/>
                      <a:headEnd type="none" w="med" len="med"/>
                      <a:tailEnd type="none" w="med" len="med"/>
                    </a:lnL>
                    <a:lnR w="12700" cmpd="sng">
                      <a:noFill/>
                    </a:lnR>
                  </a:tcPr>
                </a:tc>
                <a:extLst>
                  <a:ext uri="{0D108BD9-81ED-4DB2-BD59-A6C34878D82A}">
                    <a16:rowId xmlns:a16="http://schemas.microsoft.com/office/drawing/2014/main" val="3135223462"/>
                  </a:ext>
                </a:extLst>
              </a:tr>
              <a:tr h="5542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t>肝疾患</a:t>
                      </a:r>
                    </a:p>
                  </a:txBody>
                  <a:tcPr>
                    <a:lnL w="12700" cmpd="sng">
                      <a:noFill/>
                    </a:lnL>
                    <a:lnR w="12700" cap="flat" cmpd="sng" algn="ctr">
                      <a:solidFill>
                        <a:schemeClr val="bg1"/>
                      </a:solidFill>
                      <a:prstDash val="solid"/>
                      <a:round/>
                      <a:headEnd type="none" w="med" len="med"/>
                      <a:tailEnd type="none" w="med" len="med"/>
                    </a:lnR>
                  </a:tcPr>
                </a:tc>
                <a:tc>
                  <a:txBody>
                    <a:bodyPr/>
                    <a:lstStyle/>
                    <a:p>
                      <a:pPr marL="120650" indent="-120650" algn="l" defTabSz="914400" rtl="0" eaLnBrk="1" latinLnBrk="0" hangingPunct="1">
                        <a:buFont typeface="Arial" panose="020B0604020202020204" pitchFamily="34" charset="0"/>
                        <a:buChar char="•"/>
                      </a:pPr>
                      <a:r>
                        <a:rPr kumimoji="1" lang="en-US" altLang="ja-JP" sz="1100" kern="1200" dirty="0">
                          <a:solidFill>
                            <a:schemeClr val="tx1"/>
                          </a:solidFill>
                          <a:latin typeface="+mn-lt"/>
                          <a:ea typeface="+mn-ea"/>
                          <a:cs typeface="+mn-cs"/>
                        </a:rPr>
                        <a:t>ALT</a:t>
                      </a:r>
                      <a:r>
                        <a:rPr kumimoji="1" lang="ja-JP" altLang="en-US" sz="1100" kern="1200" dirty="0">
                          <a:solidFill>
                            <a:schemeClr val="tx1"/>
                          </a:solidFill>
                          <a:latin typeface="+mn-lt"/>
                          <a:ea typeface="+mn-ea"/>
                          <a:cs typeface="+mn-cs"/>
                        </a:rPr>
                        <a:t>と</a:t>
                      </a:r>
                      <a:r>
                        <a:rPr kumimoji="1" lang="en-US" altLang="ja-JP" sz="1100" kern="1200" dirty="0">
                          <a:solidFill>
                            <a:schemeClr val="tx1"/>
                          </a:solidFill>
                          <a:latin typeface="+mn-lt"/>
                          <a:ea typeface="+mn-ea"/>
                          <a:cs typeface="+mn-cs"/>
                        </a:rPr>
                        <a:t>AST</a:t>
                      </a:r>
                      <a:r>
                        <a:rPr kumimoji="1" lang="ja-JP" altLang="en-US" sz="1100" kern="1200" dirty="0">
                          <a:solidFill>
                            <a:schemeClr val="tx1"/>
                          </a:solidFill>
                          <a:latin typeface="+mn-lt"/>
                          <a:ea typeface="+mn-ea"/>
                          <a:cs typeface="+mn-cs"/>
                        </a:rPr>
                        <a:t>を毎年測定する必要がある（クラス</a:t>
                      </a:r>
                      <a:r>
                        <a:rPr kumimoji="1" lang="en-US" altLang="ja-JP" sz="1100" kern="1200" dirty="0" err="1">
                          <a:solidFill>
                            <a:schemeClr val="tx1"/>
                          </a:solidFill>
                          <a:latin typeface="+mn-lt"/>
                          <a:ea typeface="+mn-ea"/>
                          <a:cs typeface="+mn-cs"/>
                        </a:rPr>
                        <a:t>Ⅱa</a:t>
                      </a:r>
                      <a:r>
                        <a:rPr kumimoji="1" lang="ja-JP" altLang="en-US" sz="1100" kern="1200" dirty="0">
                          <a:solidFill>
                            <a:schemeClr val="tx1"/>
                          </a:solidFill>
                          <a:latin typeface="+mn-lt"/>
                          <a:ea typeface="+mn-ea"/>
                          <a:cs typeface="+mn-cs"/>
                        </a:rPr>
                        <a:t>、レベル</a:t>
                      </a:r>
                      <a:r>
                        <a:rPr kumimoji="1" lang="en-US" altLang="ja-JP" sz="1100" kern="1200" dirty="0">
                          <a:solidFill>
                            <a:schemeClr val="tx1"/>
                          </a:solidFill>
                          <a:latin typeface="+mn-lt"/>
                          <a:ea typeface="+mn-ea"/>
                          <a:cs typeface="+mn-cs"/>
                        </a:rPr>
                        <a:t>C</a:t>
                      </a:r>
                      <a:r>
                        <a:rPr kumimoji="1" lang="ja-JP" altLang="en-US" sz="1100" kern="1200" dirty="0">
                          <a:solidFill>
                            <a:schemeClr val="tx1"/>
                          </a:solidFill>
                          <a:latin typeface="+mn-lt"/>
                          <a:ea typeface="+mn-ea"/>
                          <a:cs typeface="+mn-cs"/>
                        </a:rPr>
                        <a:t>）</a:t>
                      </a:r>
                    </a:p>
                    <a:p>
                      <a:pPr marL="120650" indent="-120650" algn="l" defTabSz="914400" rtl="0" eaLnBrk="1" latinLnBrk="0" hangingPunct="1">
                        <a:buFont typeface="Arial" panose="020B0604020202020204" pitchFamily="34" charset="0"/>
                        <a:buChar char="•"/>
                      </a:pPr>
                      <a:r>
                        <a:rPr kumimoji="1" lang="ja-JP" altLang="en-US" sz="1100" kern="1200" dirty="0">
                          <a:solidFill>
                            <a:schemeClr val="tx1"/>
                          </a:solidFill>
                          <a:latin typeface="+mn-lt"/>
                          <a:ea typeface="+mn-ea"/>
                          <a:cs typeface="+mn-cs"/>
                        </a:rPr>
                        <a:t>肝臓超音波検査は診断時に実施し、その後は臨床的に適応があれば実施する（クラス</a:t>
                      </a:r>
                      <a:r>
                        <a:rPr kumimoji="1" lang="en-US" altLang="ja-JP" sz="1100" kern="1200" dirty="0" err="1">
                          <a:solidFill>
                            <a:schemeClr val="tx1"/>
                          </a:solidFill>
                          <a:latin typeface="+mn-lt"/>
                          <a:ea typeface="+mn-ea"/>
                          <a:cs typeface="+mn-cs"/>
                        </a:rPr>
                        <a:t>Ⅱa</a:t>
                      </a:r>
                      <a:r>
                        <a:rPr kumimoji="1" lang="ja-JP" altLang="en-US" sz="1100" kern="1200" dirty="0">
                          <a:solidFill>
                            <a:schemeClr val="tx1"/>
                          </a:solidFill>
                          <a:latin typeface="+mn-lt"/>
                          <a:ea typeface="+mn-ea"/>
                          <a:cs typeface="+mn-cs"/>
                        </a:rPr>
                        <a:t>、レベル</a:t>
                      </a:r>
                      <a:r>
                        <a:rPr kumimoji="1" lang="en-US" altLang="ja-JP" sz="1100" kern="1200" dirty="0">
                          <a:solidFill>
                            <a:schemeClr val="tx1"/>
                          </a:solidFill>
                          <a:latin typeface="+mn-lt"/>
                          <a:ea typeface="+mn-ea"/>
                          <a:cs typeface="+mn-cs"/>
                        </a:rPr>
                        <a:t>C</a:t>
                      </a:r>
                      <a:r>
                        <a:rPr kumimoji="1" lang="ja-JP" altLang="en-US" sz="1100" kern="1200" dirty="0">
                          <a:solidFill>
                            <a:schemeClr val="tx1"/>
                          </a:solidFill>
                          <a:latin typeface="+mn-lt"/>
                          <a:ea typeface="+mn-ea"/>
                          <a:cs typeface="+mn-cs"/>
                        </a:rPr>
                        <a:t>）</a:t>
                      </a:r>
                    </a:p>
                    <a:p>
                      <a:pPr marL="120650" indent="-120650" algn="l" defTabSz="914400" rtl="0" eaLnBrk="1" latinLnBrk="0" hangingPunct="1">
                        <a:buFont typeface="Arial" panose="020B0604020202020204" pitchFamily="34" charset="0"/>
                        <a:buChar char="•"/>
                      </a:pPr>
                      <a:r>
                        <a:rPr kumimoji="1" lang="ja-JP" altLang="en-US" sz="1100" kern="1200" dirty="0">
                          <a:solidFill>
                            <a:schemeClr val="tx1"/>
                          </a:solidFill>
                          <a:latin typeface="+mn-lt"/>
                          <a:ea typeface="+mn-ea"/>
                          <a:cs typeface="+mn-cs"/>
                        </a:rPr>
                        <a:t>肝生検は臨床的に適応がある場合に実施する必要がある（クラス</a:t>
                      </a:r>
                      <a:r>
                        <a:rPr kumimoji="1" lang="en-US" altLang="ja-JP" sz="1100" kern="1200" dirty="0" err="1">
                          <a:solidFill>
                            <a:schemeClr val="tx1"/>
                          </a:solidFill>
                          <a:latin typeface="+mn-lt"/>
                          <a:ea typeface="+mn-ea"/>
                          <a:cs typeface="+mn-cs"/>
                        </a:rPr>
                        <a:t>Ⅱa</a:t>
                      </a:r>
                      <a:r>
                        <a:rPr kumimoji="1" lang="ja-JP" altLang="en-US" sz="1100" kern="1200" dirty="0">
                          <a:solidFill>
                            <a:schemeClr val="tx1"/>
                          </a:solidFill>
                          <a:latin typeface="+mn-lt"/>
                          <a:ea typeface="+mn-ea"/>
                          <a:cs typeface="+mn-cs"/>
                        </a:rPr>
                        <a:t>、レベル</a:t>
                      </a:r>
                      <a:r>
                        <a:rPr kumimoji="1" lang="en-US" altLang="ja-JP" sz="1100" kern="1200" dirty="0">
                          <a:solidFill>
                            <a:schemeClr val="tx1"/>
                          </a:solidFill>
                          <a:latin typeface="+mn-lt"/>
                          <a:ea typeface="+mn-ea"/>
                          <a:cs typeface="+mn-cs"/>
                        </a:rPr>
                        <a:t>C</a:t>
                      </a:r>
                      <a:r>
                        <a:rPr kumimoji="1" lang="ja-JP" altLang="en-US" sz="1100" kern="1200" dirty="0">
                          <a:solidFill>
                            <a:schemeClr val="tx1"/>
                          </a:solidFill>
                          <a:latin typeface="+mn-lt"/>
                          <a:ea typeface="+mn-ea"/>
                          <a:cs typeface="+mn-cs"/>
                        </a:rPr>
                        <a:t>）</a:t>
                      </a:r>
                    </a:p>
                  </a:txBody>
                  <a:tcPr>
                    <a:lnL w="12700" cap="flat" cmpd="sng" algn="ctr">
                      <a:solidFill>
                        <a:schemeClr val="bg1"/>
                      </a:solidFill>
                      <a:prstDash val="solid"/>
                      <a:round/>
                      <a:headEnd type="none" w="med" len="med"/>
                      <a:tailEnd type="none" w="med" len="med"/>
                    </a:lnL>
                    <a:lnR w="12700" cmpd="sng">
                      <a:noFill/>
                    </a:lnR>
                  </a:tcPr>
                </a:tc>
                <a:extLst>
                  <a:ext uri="{0D108BD9-81ED-4DB2-BD59-A6C34878D82A}">
                    <a16:rowId xmlns:a16="http://schemas.microsoft.com/office/drawing/2014/main" val="3661172650"/>
                  </a:ext>
                </a:extLst>
              </a:tr>
              <a:tr h="3979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t>生殖機能障害</a:t>
                      </a:r>
                    </a:p>
                  </a:txBody>
                  <a:tcPr>
                    <a:lnL w="12700" cmpd="sng">
                      <a:noFill/>
                    </a:lnL>
                    <a:lnR w="12700" cap="flat" cmpd="sng" algn="ctr">
                      <a:solidFill>
                        <a:schemeClr val="bg1"/>
                      </a:solidFill>
                      <a:prstDash val="solid"/>
                      <a:round/>
                      <a:headEnd type="none" w="med" len="med"/>
                      <a:tailEnd type="none" w="med" len="med"/>
                    </a:lnR>
                  </a:tcPr>
                </a:tc>
                <a:tc>
                  <a:txBody>
                    <a:bodyPr/>
                    <a:lstStyle/>
                    <a:p>
                      <a:pPr marL="120650" indent="-120650" algn="l" defTabSz="914400" rtl="0" eaLnBrk="1" latinLnBrk="0" hangingPunct="1">
                        <a:buFont typeface="Arial" panose="020B0604020202020204" pitchFamily="34" charset="0"/>
                        <a:buChar char="•"/>
                      </a:pPr>
                      <a:r>
                        <a:rPr kumimoji="1" lang="ja-JP" altLang="en-US" sz="1100" kern="1200" dirty="0">
                          <a:solidFill>
                            <a:schemeClr val="tx1"/>
                          </a:solidFill>
                          <a:latin typeface="+mn-lt"/>
                          <a:ea typeface="+mn-ea"/>
                          <a:cs typeface="+mn-cs"/>
                        </a:rPr>
                        <a:t>性腺ステロイド、ゴナドトロピン、骨盤超音波検査は臨床的に適応があれば実施すべきである（クラス</a:t>
                      </a:r>
                      <a:r>
                        <a:rPr kumimoji="1" lang="en-US" altLang="ja-JP" sz="1100" kern="1200" dirty="0" err="1">
                          <a:solidFill>
                            <a:schemeClr val="tx1"/>
                          </a:solidFill>
                          <a:latin typeface="+mn-lt"/>
                          <a:ea typeface="+mn-ea"/>
                          <a:cs typeface="+mn-cs"/>
                        </a:rPr>
                        <a:t>Ⅱa</a:t>
                      </a:r>
                      <a:r>
                        <a:rPr kumimoji="1" lang="ja-JP" altLang="en-US" sz="1100" kern="1200" dirty="0">
                          <a:solidFill>
                            <a:schemeClr val="tx1"/>
                          </a:solidFill>
                          <a:latin typeface="+mn-lt"/>
                          <a:ea typeface="+mn-ea"/>
                          <a:cs typeface="+mn-cs"/>
                        </a:rPr>
                        <a:t>、レベル</a:t>
                      </a:r>
                      <a:r>
                        <a:rPr kumimoji="1" lang="en-US" altLang="ja-JP" sz="1100" kern="1200" dirty="0">
                          <a:solidFill>
                            <a:schemeClr val="tx1"/>
                          </a:solidFill>
                          <a:latin typeface="+mn-lt"/>
                          <a:ea typeface="+mn-ea"/>
                          <a:cs typeface="+mn-cs"/>
                        </a:rPr>
                        <a:t>C</a:t>
                      </a:r>
                      <a:r>
                        <a:rPr kumimoji="1" lang="ja-JP" altLang="en-US" sz="1100" kern="1200" dirty="0">
                          <a:solidFill>
                            <a:schemeClr val="tx1"/>
                          </a:solidFill>
                          <a:latin typeface="+mn-lt"/>
                          <a:ea typeface="+mn-ea"/>
                          <a:cs typeface="+mn-cs"/>
                        </a:rPr>
                        <a:t>）</a:t>
                      </a:r>
                    </a:p>
                    <a:p>
                      <a:pPr marL="120650" indent="-120650" algn="l" defTabSz="914400" rtl="0" eaLnBrk="1" latinLnBrk="0" hangingPunct="1">
                        <a:buFont typeface="Arial" panose="020B0604020202020204" pitchFamily="34" charset="0"/>
                        <a:buChar char="•"/>
                      </a:pPr>
                      <a:r>
                        <a:rPr kumimoji="1" lang="ja-JP" altLang="en-US" sz="1100" kern="1200" dirty="0">
                          <a:solidFill>
                            <a:schemeClr val="tx1"/>
                          </a:solidFill>
                          <a:latin typeface="+mn-lt"/>
                          <a:ea typeface="+mn-ea"/>
                          <a:cs typeface="+mn-cs"/>
                        </a:rPr>
                        <a:t>思春期段階の検査は小児では毎年行う必要がある（クラス</a:t>
                      </a:r>
                      <a:r>
                        <a:rPr kumimoji="1" lang="en-US" altLang="ja-JP" sz="1100" kern="1200" dirty="0" err="1">
                          <a:solidFill>
                            <a:schemeClr val="tx1"/>
                          </a:solidFill>
                          <a:latin typeface="+mn-lt"/>
                          <a:ea typeface="+mn-ea"/>
                          <a:cs typeface="+mn-cs"/>
                        </a:rPr>
                        <a:t>Ⅱa</a:t>
                      </a:r>
                      <a:r>
                        <a:rPr kumimoji="1" lang="ja-JP" altLang="en-US" sz="1100" kern="1200" dirty="0">
                          <a:solidFill>
                            <a:schemeClr val="tx1"/>
                          </a:solidFill>
                          <a:latin typeface="+mn-lt"/>
                          <a:ea typeface="+mn-ea"/>
                          <a:cs typeface="+mn-cs"/>
                        </a:rPr>
                        <a:t>、レベル</a:t>
                      </a:r>
                      <a:r>
                        <a:rPr kumimoji="1" lang="en-US" altLang="ja-JP" sz="1100" kern="1200" dirty="0">
                          <a:solidFill>
                            <a:schemeClr val="tx1"/>
                          </a:solidFill>
                          <a:latin typeface="+mn-lt"/>
                          <a:ea typeface="+mn-ea"/>
                          <a:cs typeface="+mn-cs"/>
                        </a:rPr>
                        <a:t>C</a:t>
                      </a:r>
                      <a:r>
                        <a:rPr kumimoji="1" lang="ja-JP" altLang="en-US" sz="1100" kern="1200" dirty="0">
                          <a:solidFill>
                            <a:schemeClr val="tx1"/>
                          </a:solidFill>
                          <a:latin typeface="+mn-lt"/>
                          <a:ea typeface="+mn-ea"/>
                          <a:cs typeface="+mn-cs"/>
                        </a:rPr>
                        <a:t>）</a:t>
                      </a:r>
                    </a:p>
                  </a:txBody>
                  <a:tcPr>
                    <a:lnL w="12700" cap="flat" cmpd="sng" algn="ctr">
                      <a:solidFill>
                        <a:schemeClr val="bg1"/>
                      </a:solidFill>
                      <a:prstDash val="solid"/>
                      <a:round/>
                      <a:headEnd type="none" w="med" len="med"/>
                      <a:tailEnd type="none" w="med" len="med"/>
                    </a:lnL>
                    <a:lnR w="12700" cmpd="sng">
                      <a:noFill/>
                    </a:lnR>
                  </a:tcPr>
                </a:tc>
                <a:extLst>
                  <a:ext uri="{0D108BD9-81ED-4DB2-BD59-A6C34878D82A}">
                    <a16:rowId xmlns:a16="http://schemas.microsoft.com/office/drawing/2014/main" val="1980210900"/>
                  </a:ext>
                </a:extLst>
              </a:tr>
              <a:tr h="710581">
                <a:tc>
                  <a:txBody>
                    <a:bodyPr/>
                    <a:lstStyle/>
                    <a:p>
                      <a:r>
                        <a:rPr kumimoji="1" lang="ja-JP" altLang="en-US" sz="1100" dirty="0"/>
                        <a:t>心疾患</a:t>
                      </a:r>
                    </a:p>
                  </a:txBody>
                  <a:tcPr>
                    <a:lnL w="12700" cmpd="sng">
                      <a:noFill/>
                    </a:lnL>
                    <a:lnR w="12700" cap="flat" cmpd="sng" algn="ctr">
                      <a:solidFill>
                        <a:schemeClr val="bg1"/>
                      </a:solidFill>
                      <a:prstDash val="solid"/>
                      <a:round/>
                      <a:headEnd type="none" w="med" len="med"/>
                      <a:tailEnd type="none" w="med" len="med"/>
                    </a:lnR>
                  </a:tcPr>
                </a:tc>
                <a:tc>
                  <a:txBody>
                    <a:bodyPr/>
                    <a:lstStyle/>
                    <a:p>
                      <a:pPr marL="120650" indent="-120650" algn="l" defTabSz="914400" rtl="0" eaLnBrk="1" latinLnBrk="0" hangingPunct="1">
                        <a:buFont typeface="Arial" panose="020B0604020202020204" pitchFamily="34" charset="0"/>
                        <a:buChar char="•"/>
                      </a:pPr>
                      <a:r>
                        <a:rPr kumimoji="1" lang="ja-JP" altLang="en-US" sz="1100" kern="1200" dirty="0">
                          <a:solidFill>
                            <a:schemeClr val="tx1"/>
                          </a:solidFill>
                          <a:latin typeface="+mn-lt"/>
                          <a:ea typeface="+mn-ea"/>
                          <a:cs typeface="+mn-cs"/>
                        </a:rPr>
                        <a:t>血圧は少なくとも年</a:t>
                      </a:r>
                      <a:r>
                        <a:rPr kumimoji="1" lang="en-US" altLang="ja-JP" sz="1100" kern="1200" dirty="0">
                          <a:solidFill>
                            <a:schemeClr val="tx1"/>
                          </a:solidFill>
                          <a:latin typeface="+mn-lt"/>
                          <a:ea typeface="+mn-ea"/>
                          <a:cs typeface="+mn-cs"/>
                        </a:rPr>
                        <a:t>1</a:t>
                      </a:r>
                      <a:r>
                        <a:rPr kumimoji="1" lang="ja-JP" altLang="en-US" sz="1100" kern="1200" dirty="0">
                          <a:solidFill>
                            <a:schemeClr val="tx1"/>
                          </a:solidFill>
                          <a:latin typeface="+mn-lt"/>
                          <a:ea typeface="+mn-ea"/>
                          <a:cs typeface="+mn-cs"/>
                        </a:rPr>
                        <a:t>回測定する必要がある（クラス</a:t>
                      </a:r>
                      <a:r>
                        <a:rPr kumimoji="1" lang="en-US" altLang="ja-JP" sz="1100" kern="1200" dirty="0">
                          <a:solidFill>
                            <a:schemeClr val="tx1"/>
                          </a:solidFill>
                          <a:latin typeface="+mn-lt"/>
                          <a:ea typeface="+mn-ea"/>
                          <a:cs typeface="+mn-cs"/>
                        </a:rPr>
                        <a:t>Ⅰ</a:t>
                      </a:r>
                      <a:r>
                        <a:rPr kumimoji="1" lang="ja-JP" altLang="en-US" sz="1100" kern="1200" dirty="0">
                          <a:solidFill>
                            <a:schemeClr val="tx1"/>
                          </a:solidFill>
                          <a:latin typeface="+mn-lt"/>
                          <a:ea typeface="+mn-ea"/>
                          <a:cs typeface="+mn-cs"/>
                        </a:rPr>
                        <a:t>、レベル</a:t>
                      </a:r>
                      <a:r>
                        <a:rPr kumimoji="1" lang="en-US" altLang="ja-JP" sz="1100" kern="1200" dirty="0">
                          <a:solidFill>
                            <a:schemeClr val="tx1"/>
                          </a:solidFill>
                          <a:latin typeface="+mn-lt"/>
                          <a:ea typeface="+mn-ea"/>
                          <a:cs typeface="+mn-cs"/>
                        </a:rPr>
                        <a:t>C</a:t>
                      </a:r>
                      <a:r>
                        <a:rPr kumimoji="1" lang="ja-JP" altLang="en-US" sz="1100" kern="1200" dirty="0">
                          <a:solidFill>
                            <a:schemeClr val="tx1"/>
                          </a:solidFill>
                          <a:latin typeface="+mn-lt"/>
                          <a:ea typeface="+mn-ea"/>
                          <a:cs typeface="+mn-cs"/>
                        </a:rPr>
                        <a:t>）</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kern="1200" dirty="0">
                          <a:solidFill>
                            <a:schemeClr val="tx1"/>
                          </a:solidFill>
                          <a:latin typeface="+mn-lt"/>
                          <a:ea typeface="+mn-ea"/>
                          <a:cs typeface="+mn-cs"/>
                        </a:rPr>
                        <a:t>先天性全身性脂肪萎縮症</a:t>
                      </a:r>
                      <a:r>
                        <a:rPr kumimoji="1" lang="en-US" altLang="ja-JP" sz="1100" kern="1200" dirty="0">
                          <a:solidFill>
                            <a:schemeClr val="tx1"/>
                          </a:solidFill>
                          <a:latin typeface="+mn-lt"/>
                          <a:ea typeface="+mn-ea"/>
                          <a:cs typeface="+mn-cs"/>
                        </a:rPr>
                        <a:t>(CGL)</a:t>
                      </a:r>
                      <a:r>
                        <a:rPr kumimoji="1" lang="ja-JP" altLang="en-US" sz="1100" kern="1200" dirty="0">
                          <a:solidFill>
                            <a:schemeClr val="tx1"/>
                          </a:solidFill>
                          <a:latin typeface="+mn-lt"/>
                          <a:ea typeface="+mn-ea"/>
                          <a:cs typeface="+mn-cs"/>
                        </a:rPr>
                        <a:t>および早老性疾患では診断時、家族性部分性脂肪萎縮症</a:t>
                      </a:r>
                      <a:r>
                        <a:rPr kumimoji="1" lang="en-US" altLang="ja-JP" sz="1100" kern="1200" dirty="0">
                          <a:solidFill>
                            <a:schemeClr val="tx1"/>
                          </a:solidFill>
                          <a:latin typeface="+mn-lt"/>
                          <a:ea typeface="+mn-ea"/>
                          <a:cs typeface="+mn-cs"/>
                        </a:rPr>
                        <a:t>(FPLD)</a:t>
                      </a:r>
                      <a:r>
                        <a:rPr kumimoji="1" lang="ja-JP" altLang="en-US" sz="1100" kern="1200" dirty="0">
                          <a:solidFill>
                            <a:schemeClr val="tx1"/>
                          </a:solidFill>
                          <a:latin typeface="+mn-lt"/>
                          <a:ea typeface="+mn-ea"/>
                          <a:cs typeface="+mn-cs"/>
                        </a:rPr>
                        <a:t>および</a:t>
                      </a:r>
                      <a:br>
                        <a:rPr kumimoji="1" lang="en-US" altLang="ja-JP" sz="1100" kern="1200" dirty="0">
                          <a:solidFill>
                            <a:schemeClr val="tx1"/>
                          </a:solidFill>
                          <a:latin typeface="+mn-lt"/>
                          <a:ea typeface="+mn-ea"/>
                          <a:cs typeface="+mn-cs"/>
                        </a:rPr>
                      </a:br>
                      <a:r>
                        <a:rPr kumimoji="1" lang="ja-JP" altLang="en-US" sz="1100" kern="1200" dirty="0">
                          <a:solidFill>
                            <a:schemeClr val="tx1"/>
                          </a:solidFill>
                          <a:latin typeface="+mn-lt"/>
                          <a:ea typeface="+mn-ea"/>
                          <a:cs typeface="+mn-cs"/>
                        </a:rPr>
                        <a:t>後天性全身性脂肪萎縮症</a:t>
                      </a:r>
                      <a:r>
                        <a:rPr kumimoji="1" lang="en-US" altLang="ja-JP" sz="1100" kern="1200" dirty="0">
                          <a:solidFill>
                            <a:schemeClr val="tx1"/>
                          </a:solidFill>
                          <a:latin typeface="+mn-lt"/>
                          <a:ea typeface="+mn-ea"/>
                          <a:cs typeface="+mn-cs"/>
                        </a:rPr>
                        <a:t>(AGL)</a:t>
                      </a:r>
                      <a:r>
                        <a:rPr kumimoji="1" lang="ja-JP" altLang="en-US" sz="1100" kern="1200" dirty="0">
                          <a:solidFill>
                            <a:schemeClr val="tx1"/>
                          </a:solidFill>
                          <a:latin typeface="+mn-lt"/>
                          <a:ea typeface="+mn-ea"/>
                          <a:cs typeface="+mn-cs"/>
                        </a:rPr>
                        <a:t>は臨床的に適応があれば、心電図および心エコー検査を年</a:t>
                      </a:r>
                      <a:r>
                        <a:rPr kumimoji="1" lang="en-US" altLang="ja-JP" sz="1100" kern="1200" dirty="0">
                          <a:solidFill>
                            <a:schemeClr val="tx1"/>
                          </a:solidFill>
                          <a:latin typeface="+mn-lt"/>
                          <a:ea typeface="+mn-ea"/>
                          <a:cs typeface="+mn-cs"/>
                        </a:rPr>
                        <a:t>1</a:t>
                      </a:r>
                      <a:r>
                        <a:rPr kumimoji="1" lang="ja-JP" altLang="en-US" sz="1100" kern="1200" dirty="0">
                          <a:solidFill>
                            <a:schemeClr val="tx1"/>
                          </a:solidFill>
                          <a:latin typeface="+mn-lt"/>
                          <a:ea typeface="+mn-ea"/>
                          <a:cs typeface="+mn-cs"/>
                        </a:rPr>
                        <a:t>回実施する必要がある（クラス</a:t>
                      </a:r>
                      <a:r>
                        <a:rPr kumimoji="1" lang="en-US" altLang="ja-JP" sz="1100" kern="1200" dirty="0" err="1">
                          <a:solidFill>
                            <a:schemeClr val="tx1"/>
                          </a:solidFill>
                          <a:latin typeface="+mn-lt"/>
                          <a:ea typeface="+mn-ea"/>
                          <a:cs typeface="+mn-cs"/>
                        </a:rPr>
                        <a:t>Ⅱa</a:t>
                      </a:r>
                      <a:r>
                        <a:rPr kumimoji="1" lang="ja-JP" altLang="en-US" sz="1100" kern="1200" dirty="0">
                          <a:solidFill>
                            <a:schemeClr val="tx1"/>
                          </a:solidFill>
                          <a:latin typeface="+mn-lt"/>
                          <a:ea typeface="+mn-ea"/>
                          <a:cs typeface="+mn-cs"/>
                        </a:rPr>
                        <a:t>、レベル</a:t>
                      </a:r>
                      <a:r>
                        <a:rPr kumimoji="1" lang="en-US" altLang="ja-JP" sz="1100" kern="1200" dirty="0">
                          <a:solidFill>
                            <a:schemeClr val="tx1"/>
                          </a:solidFill>
                          <a:latin typeface="+mn-lt"/>
                          <a:ea typeface="+mn-ea"/>
                          <a:cs typeface="+mn-cs"/>
                        </a:rPr>
                        <a:t>C</a:t>
                      </a:r>
                      <a:r>
                        <a:rPr kumimoji="1" lang="ja-JP" altLang="en-US" sz="1100" kern="1200" dirty="0">
                          <a:solidFill>
                            <a:schemeClr val="tx1"/>
                          </a:solidFill>
                          <a:latin typeface="+mn-lt"/>
                          <a:ea typeface="+mn-ea"/>
                          <a:cs typeface="+mn-cs"/>
                        </a:rPr>
                        <a:t>）</a:t>
                      </a:r>
                      <a:endParaRPr kumimoji="1" lang="en-US" altLang="ja-JP" sz="1100" kern="1200" dirty="0">
                        <a:solidFill>
                          <a:schemeClr val="tx1"/>
                        </a:solidFill>
                        <a:latin typeface="+mn-lt"/>
                        <a:ea typeface="+mn-ea"/>
                        <a:cs typeface="+mn-cs"/>
                      </a:endParaRP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kern="1200" dirty="0">
                          <a:solidFill>
                            <a:schemeClr val="tx1"/>
                          </a:solidFill>
                          <a:latin typeface="+mn-lt"/>
                          <a:ea typeface="+mn-ea"/>
                          <a:cs typeface="+mn-cs"/>
                        </a:rPr>
                        <a:t>心筋症を伴う早老性疾患および</a:t>
                      </a:r>
                      <a:r>
                        <a:rPr kumimoji="1" lang="en-US" altLang="ja-JP" sz="1100" kern="1200" dirty="0">
                          <a:solidFill>
                            <a:schemeClr val="tx1"/>
                          </a:solidFill>
                          <a:latin typeface="+mn-lt"/>
                          <a:ea typeface="+mn-ea"/>
                          <a:cs typeface="+mn-cs"/>
                        </a:rPr>
                        <a:t>FPLD2</a:t>
                      </a:r>
                      <a:r>
                        <a:rPr kumimoji="1" lang="ja-JP" altLang="en-US" sz="1100" kern="1200" dirty="0">
                          <a:solidFill>
                            <a:schemeClr val="tx1"/>
                          </a:solidFill>
                          <a:latin typeface="+mn-lt"/>
                          <a:ea typeface="+mn-ea"/>
                          <a:cs typeface="+mn-cs"/>
                        </a:rPr>
                        <a:t>の患者は、虚血およびリズムモニタリングの評価を考慮する必要がある（クラス</a:t>
                      </a:r>
                      <a:r>
                        <a:rPr kumimoji="1" lang="en-US" altLang="ja-JP" sz="1100" kern="1200" dirty="0" err="1">
                          <a:solidFill>
                            <a:schemeClr val="tx1"/>
                          </a:solidFill>
                          <a:latin typeface="+mn-lt"/>
                          <a:ea typeface="+mn-ea"/>
                          <a:cs typeface="+mn-cs"/>
                        </a:rPr>
                        <a:t>Ⅱa</a:t>
                      </a:r>
                      <a:r>
                        <a:rPr kumimoji="1" lang="ja-JP" altLang="en-US" sz="1100" kern="1200" dirty="0">
                          <a:solidFill>
                            <a:schemeClr val="tx1"/>
                          </a:solidFill>
                          <a:latin typeface="+mn-lt"/>
                          <a:ea typeface="+mn-ea"/>
                          <a:cs typeface="+mn-cs"/>
                        </a:rPr>
                        <a:t>、レベル</a:t>
                      </a:r>
                      <a:r>
                        <a:rPr kumimoji="1" lang="en-US" altLang="ja-JP" sz="1100" kern="1200" dirty="0">
                          <a:solidFill>
                            <a:schemeClr val="tx1"/>
                          </a:solidFill>
                          <a:latin typeface="+mn-lt"/>
                          <a:ea typeface="+mn-ea"/>
                          <a:cs typeface="+mn-cs"/>
                        </a:rPr>
                        <a:t>C</a:t>
                      </a:r>
                      <a:r>
                        <a:rPr kumimoji="1" lang="ja-JP" altLang="en-US" sz="1100" kern="1200" dirty="0">
                          <a:solidFill>
                            <a:schemeClr val="tx1"/>
                          </a:solidFill>
                          <a:latin typeface="+mn-lt"/>
                          <a:ea typeface="+mn-ea"/>
                          <a:cs typeface="+mn-cs"/>
                        </a:rPr>
                        <a:t>）</a:t>
                      </a:r>
                    </a:p>
                  </a:txBody>
                  <a:tcPr>
                    <a:lnL w="12700" cap="flat" cmpd="sng" algn="ctr">
                      <a:solidFill>
                        <a:schemeClr val="bg1"/>
                      </a:solidFill>
                      <a:prstDash val="solid"/>
                      <a:round/>
                      <a:headEnd type="none" w="med" len="med"/>
                      <a:tailEnd type="none" w="med" len="med"/>
                    </a:lnL>
                    <a:lnR w="12700" cmpd="sng">
                      <a:noFill/>
                    </a:lnR>
                  </a:tcPr>
                </a:tc>
                <a:extLst>
                  <a:ext uri="{0D108BD9-81ED-4DB2-BD59-A6C34878D82A}">
                    <a16:rowId xmlns:a16="http://schemas.microsoft.com/office/drawing/2014/main" val="1301570039"/>
                  </a:ext>
                </a:extLst>
              </a:tr>
              <a:tr h="241598">
                <a:tc>
                  <a:txBody>
                    <a:bodyPr/>
                    <a:lstStyle/>
                    <a:p>
                      <a:r>
                        <a:rPr kumimoji="1" lang="ja-JP" altLang="en-US" sz="1100" dirty="0"/>
                        <a:t>腎疾患</a:t>
                      </a:r>
                    </a:p>
                  </a:txBody>
                  <a:tcPr>
                    <a:lnL w="12700" cmpd="sng">
                      <a:noFill/>
                    </a:lnL>
                    <a:lnR w="12700" cap="flat" cmpd="sng" algn="ctr">
                      <a:solidFill>
                        <a:schemeClr val="bg1"/>
                      </a:solidFill>
                      <a:prstDash val="solid"/>
                      <a:round/>
                      <a:headEnd type="none" w="med" len="med"/>
                      <a:tailEnd type="none" w="med" len="med"/>
                    </a:lnR>
                  </a:tcPr>
                </a:tc>
                <a:tc>
                  <a:txBody>
                    <a:bodyPr/>
                    <a:lstStyle/>
                    <a:p>
                      <a:pPr marL="120650" indent="-120650" algn="l" defTabSz="914400" rtl="0" eaLnBrk="1" latinLnBrk="0" hangingPunct="1">
                        <a:buFont typeface="Arial" panose="020B0604020202020204" pitchFamily="34" charset="0"/>
                        <a:buChar char="•"/>
                      </a:pPr>
                      <a:r>
                        <a:rPr kumimoji="1" lang="ja-JP" altLang="en-US" sz="1100" kern="1200" dirty="0">
                          <a:solidFill>
                            <a:schemeClr val="tx1"/>
                          </a:solidFill>
                          <a:latin typeface="+mn-lt"/>
                          <a:ea typeface="+mn-ea"/>
                          <a:cs typeface="+mn-cs"/>
                        </a:rPr>
                        <a:t>尿蛋白</a:t>
                      </a:r>
                      <a:r>
                        <a:rPr kumimoji="1" lang="en-US" altLang="ja-JP" sz="1100" kern="1200" dirty="0">
                          <a:solidFill>
                            <a:schemeClr val="tx1"/>
                          </a:solidFill>
                          <a:latin typeface="+mn-lt"/>
                          <a:ea typeface="+mn-ea"/>
                          <a:cs typeface="+mn-cs"/>
                        </a:rPr>
                        <a:t>(24</a:t>
                      </a:r>
                      <a:r>
                        <a:rPr kumimoji="1" lang="ja-JP" altLang="en-US" sz="1100" kern="1200" dirty="0">
                          <a:solidFill>
                            <a:schemeClr val="tx1"/>
                          </a:solidFill>
                          <a:latin typeface="+mn-lt"/>
                          <a:ea typeface="+mn-ea"/>
                          <a:cs typeface="+mn-cs"/>
                        </a:rPr>
                        <a:t>時間蓄尿または随時尿検体の尿蛋白</a:t>
                      </a:r>
                      <a:r>
                        <a:rPr kumimoji="1" lang="en-US" altLang="ja-JP" sz="1100" kern="1200" dirty="0">
                          <a:solidFill>
                            <a:schemeClr val="tx1"/>
                          </a:solidFill>
                          <a:latin typeface="+mn-lt"/>
                          <a:ea typeface="+mn-ea"/>
                          <a:cs typeface="+mn-cs"/>
                        </a:rPr>
                        <a:t>/</a:t>
                      </a:r>
                      <a:r>
                        <a:rPr kumimoji="1" lang="ja-JP" altLang="en-US" sz="1100" kern="1200" dirty="0">
                          <a:solidFill>
                            <a:schemeClr val="tx1"/>
                          </a:solidFill>
                          <a:latin typeface="+mn-lt"/>
                          <a:ea typeface="+mn-ea"/>
                          <a:cs typeface="+mn-cs"/>
                        </a:rPr>
                        <a:t>クレアチニン比を使用</a:t>
                      </a:r>
                      <a:r>
                        <a:rPr kumimoji="1" lang="en-US" altLang="ja-JP" sz="1100" kern="1200" dirty="0">
                          <a:solidFill>
                            <a:schemeClr val="tx1"/>
                          </a:solidFill>
                          <a:latin typeface="+mn-lt"/>
                          <a:ea typeface="+mn-ea"/>
                          <a:cs typeface="+mn-cs"/>
                        </a:rPr>
                        <a:t>)</a:t>
                      </a:r>
                      <a:r>
                        <a:rPr kumimoji="1" lang="ja-JP" altLang="en-US" sz="1100" kern="1200" dirty="0">
                          <a:solidFill>
                            <a:schemeClr val="tx1"/>
                          </a:solidFill>
                          <a:latin typeface="+mn-lt"/>
                          <a:ea typeface="+mn-ea"/>
                          <a:cs typeface="+mn-cs"/>
                        </a:rPr>
                        <a:t>を毎年測定する必要がある（クラス</a:t>
                      </a:r>
                      <a:r>
                        <a:rPr kumimoji="1" lang="en-US" altLang="ja-JP" sz="1100" kern="1200" dirty="0" err="1">
                          <a:solidFill>
                            <a:schemeClr val="tx1"/>
                          </a:solidFill>
                          <a:latin typeface="+mn-lt"/>
                          <a:ea typeface="+mn-ea"/>
                          <a:cs typeface="+mn-cs"/>
                        </a:rPr>
                        <a:t>Ⅱa</a:t>
                      </a:r>
                      <a:r>
                        <a:rPr kumimoji="1" lang="ja-JP" altLang="en-US" sz="1100" kern="1200" dirty="0">
                          <a:solidFill>
                            <a:schemeClr val="tx1"/>
                          </a:solidFill>
                          <a:latin typeface="+mn-lt"/>
                          <a:ea typeface="+mn-ea"/>
                          <a:cs typeface="+mn-cs"/>
                        </a:rPr>
                        <a:t>、レベル</a:t>
                      </a:r>
                      <a:r>
                        <a:rPr kumimoji="1" lang="en-US" altLang="ja-JP" sz="1100" kern="1200" dirty="0">
                          <a:solidFill>
                            <a:schemeClr val="tx1"/>
                          </a:solidFill>
                          <a:latin typeface="+mn-lt"/>
                          <a:ea typeface="+mn-ea"/>
                          <a:cs typeface="+mn-cs"/>
                        </a:rPr>
                        <a:t>C</a:t>
                      </a:r>
                      <a:r>
                        <a:rPr kumimoji="1" lang="ja-JP" altLang="en-US" sz="1100" kern="1200" dirty="0">
                          <a:solidFill>
                            <a:schemeClr val="tx1"/>
                          </a:solidFill>
                          <a:latin typeface="+mn-lt"/>
                          <a:ea typeface="+mn-ea"/>
                          <a:cs typeface="+mn-cs"/>
                        </a:rPr>
                        <a:t>）</a:t>
                      </a:r>
                    </a:p>
                  </a:txBody>
                  <a:tcPr>
                    <a:lnL w="12700" cap="flat" cmpd="sng" algn="ctr">
                      <a:solidFill>
                        <a:schemeClr val="bg1"/>
                      </a:solidFill>
                      <a:prstDash val="solid"/>
                      <a:round/>
                      <a:headEnd type="none" w="med" len="med"/>
                      <a:tailEnd type="none" w="med" len="med"/>
                    </a:lnL>
                    <a:lnR w="12700" cmpd="sng">
                      <a:noFill/>
                    </a:lnR>
                  </a:tcPr>
                </a:tc>
                <a:extLst>
                  <a:ext uri="{0D108BD9-81ED-4DB2-BD59-A6C34878D82A}">
                    <a16:rowId xmlns:a16="http://schemas.microsoft.com/office/drawing/2014/main" val="2821478689"/>
                  </a:ext>
                </a:extLst>
              </a:tr>
              <a:tr h="265161">
                <a:tc>
                  <a:txBody>
                    <a:bodyPr/>
                    <a:lstStyle/>
                    <a:p>
                      <a:r>
                        <a:rPr kumimoji="1" lang="ja-JP" altLang="en-US" sz="1100" dirty="0"/>
                        <a:t>悪性腫瘍</a:t>
                      </a:r>
                    </a:p>
                  </a:txBody>
                  <a:tcPr>
                    <a:lnL w="12700" cmpd="sng">
                      <a:noFill/>
                    </a:lnL>
                    <a:lnR w="12700" cap="flat" cmpd="sng" algn="ctr">
                      <a:solidFill>
                        <a:schemeClr val="bg1"/>
                      </a:solidFill>
                      <a:prstDash val="solid"/>
                      <a:round/>
                      <a:headEnd type="none" w="med" len="med"/>
                      <a:tailEnd type="none" w="med" len="med"/>
                    </a:lnR>
                  </a:tcPr>
                </a:tc>
                <a:tc>
                  <a:txBody>
                    <a:bodyPr/>
                    <a:lstStyle/>
                    <a:p>
                      <a:pPr marL="120650" indent="-120650" algn="l" defTabSz="914400" rtl="0" eaLnBrk="1" latinLnBrk="0" hangingPunct="1">
                        <a:buFont typeface="Arial" panose="020B0604020202020204" pitchFamily="34" charset="0"/>
                        <a:buChar char="•"/>
                      </a:pPr>
                      <a:r>
                        <a:rPr kumimoji="1" lang="en-US" altLang="ja-JP" sz="1100" kern="1200" dirty="0">
                          <a:solidFill>
                            <a:schemeClr val="tx1"/>
                          </a:solidFill>
                          <a:latin typeface="+mn-lt"/>
                          <a:ea typeface="+mn-ea"/>
                          <a:cs typeface="+mn-cs"/>
                        </a:rPr>
                        <a:t>AGL</a:t>
                      </a:r>
                      <a:r>
                        <a:rPr kumimoji="1" lang="ja-JP" altLang="en-US" sz="1100" kern="1200" dirty="0">
                          <a:solidFill>
                            <a:schemeClr val="tx1"/>
                          </a:solidFill>
                          <a:latin typeface="+mn-lt"/>
                          <a:ea typeface="+mn-ea"/>
                          <a:cs typeface="+mn-cs"/>
                        </a:rPr>
                        <a:t>患者には皮膚検査とリンパ節検査を年</a:t>
                      </a:r>
                      <a:r>
                        <a:rPr kumimoji="1" lang="en-US" altLang="ja-JP" sz="1100" kern="1200" dirty="0">
                          <a:solidFill>
                            <a:schemeClr val="tx1"/>
                          </a:solidFill>
                          <a:latin typeface="+mn-lt"/>
                          <a:ea typeface="+mn-ea"/>
                          <a:cs typeface="+mn-cs"/>
                        </a:rPr>
                        <a:t>1</a:t>
                      </a:r>
                      <a:r>
                        <a:rPr kumimoji="1" lang="ja-JP" altLang="en-US" sz="1100" kern="1200" dirty="0">
                          <a:solidFill>
                            <a:schemeClr val="tx1"/>
                          </a:solidFill>
                          <a:latin typeface="+mn-lt"/>
                          <a:ea typeface="+mn-ea"/>
                          <a:cs typeface="+mn-cs"/>
                        </a:rPr>
                        <a:t>回含めるとよい。特発性</a:t>
                      </a:r>
                      <a:r>
                        <a:rPr kumimoji="1" lang="en-US" altLang="ja-JP" sz="1100" kern="1200" dirty="0">
                          <a:solidFill>
                            <a:schemeClr val="tx1"/>
                          </a:solidFill>
                          <a:latin typeface="+mn-lt"/>
                          <a:ea typeface="+mn-ea"/>
                          <a:cs typeface="+mn-cs"/>
                        </a:rPr>
                        <a:t>AGL</a:t>
                      </a:r>
                      <a:r>
                        <a:rPr kumimoji="1" lang="ja-JP" altLang="en-US" sz="1100" kern="1200" dirty="0">
                          <a:solidFill>
                            <a:schemeClr val="tx1"/>
                          </a:solidFill>
                          <a:latin typeface="+mn-lt"/>
                          <a:ea typeface="+mn-ea"/>
                          <a:cs typeface="+mn-cs"/>
                        </a:rPr>
                        <a:t>または非典型</a:t>
                      </a:r>
                      <a:r>
                        <a:rPr kumimoji="1" lang="en-US" altLang="ja-JP" sz="1100" kern="1200" dirty="0">
                          <a:solidFill>
                            <a:schemeClr val="tx1"/>
                          </a:solidFill>
                          <a:latin typeface="+mn-lt"/>
                          <a:ea typeface="+mn-ea"/>
                          <a:cs typeface="+mn-cs"/>
                        </a:rPr>
                        <a:t>CGL</a:t>
                      </a:r>
                      <a:r>
                        <a:rPr kumimoji="1" lang="ja-JP" altLang="en-US" sz="1100" kern="1200" dirty="0">
                          <a:solidFill>
                            <a:schemeClr val="tx1"/>
                          </a:solidFill>
                          <a:latin typeface="+mn-lt"/>
                          <a:ea typeface="+mn-ea"/>
                          <a:cs typeface="+mn-cs"/>
                        </a:rPr>
                        <a:t>の小児患者は脳腫瘍のスクリーニング検査を検討する必要がある</a:t>
                      </a:r>
                    </a:p>
                  </a:txBody>
                  <a:tcPr>
                    <a:lnL w="12700" cap="flat" cmpd="sng" algn="ctr">
                      <a:solidFill>
                        <a:schemeClr val="bg1"/>
                      </a:solidFill>
                      <a:prstDash val="solid"/>
                      <a:round/>
                      <a:headEnd type="none" w="med" len="med"/>
                      <a:tailEnd type="none" w="med" len="med"/>
                    </a:lnL>
                    <a:lnR w="12700" cmpd="sng">
                      <a:noFill/>
                    </a:lnR>
                  </a:tcPr>
                </a:tc>
                <a:extLst>
                  <a:ext uri="{0D108BD9-81ED-4DB2-BD59-A6C34878D82A}">
                    <a16:rowId xmlns:a16="http://schemas.microsoft.com/office/drawing/2014/main" val="1288390321"/>
                  </a:ext>
                </a:extLst>
              </a:tr>
            </a:tbl>
          </a:graphicData>
        </a:graphic>
      </p:graphicFrame>
      <p:graphicFrame>
        <p:nvGraphicFramePr>
          <p:cNvPr id="11" name="表 10">
            <a:extLst>
              <a:ext uri="{FF2B5EF4-FFF2-40B4-BE49-F238E27FC236}">
                <a16:creationId xmlns:a16="http://schemas.microsoft.com/office/drawing/2014/main" id="{D141C63E-610F-B78E-A4B7-3452DAB7460C}"/>
              </a:ext>
            </a:extLst>
          </p:cNvPr>
          <p:cNvGraphicFramePr>
            <a:graphicFrameLocks noGrp="1"/>
          </p:cNvGraphicFramePr>
          <p:nvPr/>
        </p:nvGraphicFramePr>
        <p:xfrm>
          <a:off x="1592183" y="5899725"/>
          <a:ext cx="3989339" cy="701040"/>
        </p:xfrm>
        <a:graphic>
          <a:graphicData uri="http://schemas.openxmlformats.org/drawingml/2006/table">
            <a:tbl>
              <a:tblPr firstRow="1" bandRow="1">
                <a:tableStyleId>{5940675A-B579-460E-94D1-54222C63F5DA}</a:tableStyleId>
              </a:tblPr>
              <a:tblGrid>
                <a:gridCol w="407221">
                  <a:extLst>
                    <a:ext uri="{9D8B030D-6E8A-4147-A177-3AD203B41FA5}">
                      <a16:colId xmlns:a16="http://schemas.microsoft.com/office/drawing/2014/main" val="3381308541"/>
                    </a:ext>
                  </a:extLst>
                </a:gridCol>
                <a:gridCol w="3582118">
                  <a:extLst>
                    <a:ext uri="{9D8B030D-6E8A-4147-A177-3AD203B41FA5}">
                      <a16:colId xmlns:a16="http://schemas.microsoft.com/office/drawing/2014/main" val="3422826528"/>
                    </a:ext>
                  </a:extLst>
                </a:gridCol>
              </a:tblGrid>
              <a:tr h="547911">
                <a:tc>
                  <a:txBody>
                    <a:bodyPr/>
                    <a:lstStyle/>
                    <a:p>
                      <a:r>
                        <a:rPr kumimoji="1" lang="en-US" altLang="ja-JP" sz="1000" dirty="0">
                          <a:latin typeface="+mn-ea"/>
                          <a:ea typeface="+mn-ea"/>
                        </a:rPr>
                        <a:t>Ⅰ</a:t>
                      </a:r>
                      <a:endParaRPr kumimoji="1" lang="ja-JP" altLang="en-US" sz="1000" dirty="0">
                        <a:latin typeface="+mn-ea"/>
                        <a:ea typeface="+mn-ea"/>
                      </a:endParaRPr>
                    </a:p>
                    <a:p>
                      <a:r>
                        <a:rPr kumimoji="1" lang="en-US" altLang="ja-JP" sz="1000" dirty="0" err="1">
                          <a:latin typeface="+mn-ea"/>
                          <a:ea typeface="+mn-ea"/>
                        </a:rPr>
                        <a:t>Ⅱa</a:t>
                      </a:r>
                      <a:endParaRPr kumimoji="1" lang="ja-JP" altLang="en-US" sz="1000" dirty="0">
                        <a:latin typeface="+mn-ea"/>
                        <a:ea typeface="+mn-ea"/>
                      </a:endParaRPr>
                    </a:p>
                    <a:p>
                      <a:r>
                        <a:rPr kumimoji="1" lang="en-US" altLang="ja-JP" sz="1000" dirty="0" err="1">
                          <a:latin typeface="+mn-ea"/>
                          <a:ea typeface="+mn-ea"/>
                        </a:rPr>
                        <a:t>Ⅱb</a:t>
                      </a:r>
                      <a:endParaRPr kumimoji="1" lang="ja-JP" altLang="en-US" sz="1000" dirty="0">
                        <a:latin typeface="+mn-ea"/>
                        <a:ea typeface="+mn-ea"/>
                      </a:endParaRPr>
                    </a:p>
                    <a:p>
                      <a:r>
                        <a:rPr kumimoji="1" lang="en-US" altLang="ja-JP" sz="1000" dirty="0">
                          <a:latin typeface="+mn-ea"/>
                          <a:ea typeface="+mn-ea"/>
                        </a:rPr>
                        <a:t>Ⅲ</a:t>
                      </a:r>
                      <a:endParaRPr kumimoji="1" lang="ja-JP" altLang="en-US" sz="1000" dirty="0">
                        <a:latin typeface="+mn-ea"/>
                        <a:ea typeface="+mn-ea"/>
                      </a:endParaRPr>
                    </a:p>
                  </a:txBody>
                  <a:tcPr>
                    <a:lnL w="12700" cmpd="sng">
                      <a:noFill/>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r>
                        <a:rPr kumimoji="1" lang="ja-JP" altLang="en-US" sz="1000" dirty="0">
                          <a:latin typeface="+mn-ea"/>
                          <a:ea typeface="+mn-ea"/>
                        </a:rPr>
                        <a:t>介入は有用かつ有効的である</a:t>
                      </a:r>
                    </a:p>
                    <a:p>
                      <a:r>
                        <a:rPr kumimoji="1" lang="ja-JP" altLang="en-US" sz="1000" dirty="0">
                          <a:latin typeface="+mn-ea"/>
                          <a:ea typeface="+mn-ea"/>
                        </a:rPr>
                        <a:t>エビデンス</a:t>
                      </a:r>
                      <a:r>
                        <a:rPr kumimoji="1" lang="en-US" altLang="ja-JP" sz="1000" dirty="0">
                          <a:latin typeface="+mn-ea"/>
                          <a:ea typeface="+mn-ea"/>
                        </a:rPr>
                        <a:t>/</a:t>
                      </a:r>
                      <a:r>
                        <a:rPr kumimoji="1" lang="ja-JP" altLang="en-US" sz="1000" dirty="0">
                          <a:latin typeface="+mn-ea"/>
                          <a:ea typeface="+mn-ea"/>
                        </a:rPr>
                        <a:t>見解の重みが有用性</a:t>
                      </a:r>
                      <a:r>
                        <a:rPr kumimoji="1" lang="en-US" altLang="ja-JP" sz="1000" dirty="0">
                          <a:latin typeface="+mn-ea"/>
                          <a:ea typeface="+mn-ea"/>
                        </a:rPr>
                        <a:t>/</a:t>
                      </a:r>
                      <a:r>
                        <a:rPr kumimoji="1" lang="ja-JP" altLang="en-US" sz="1000" dirty="0">
                          <a:latin typeface="+mn-ea"/>
                          <a:ea typeface="+mn-ea"/>
                        </a:rPr>
                        <a:t>有効性を支持する</a:t>
                      </a:r>
                    </a:p>
                    <a:p>
                      <a:r>
                        <a:rPr kumimoji="1" lang="ja-JP" altLang="en-US" sz="1000" dirty="0">
                          <a:latin typeface="+mn-ea"/>
                          <a:ea typeface="+mn-ea"/>
                        </a:rPr>
                        <a:t>有用性</a:t>
                      </a:r>
                      <a:r>
                        <a:rPr kumimoji="1" lang="en-US" altLang="ja-JP" sz="1000" dirty="0">
                          <a:latin typeface="+mn-ea"/>
                          <a:ea typeface="+mn-ea"/>
                        </a:rPr>
                        <a:t>/</a:t>
                      </a:r>
                      <a:r>
                        <a:rPr kumimoji="1" lang="ja-JP" altLang="en-US" sz="1000" dirty="0">
                          <a:latin typeface="+mn-ea"/>
                          <a:ea typeface="+mn-ea"/>
                        </a:rPr>
                        <a:t>有効性がエビデンス</a:t>
                      </a:r>
                      <a:r>
                        <a:rPr kumimoji="1" lang="en-US" altLang="ja-JP" sz="1000" dirty="0">
                          <a:latin typeface="+mn-ea"/>
                          <a:ea typeface="+mn-ea"/>
                        </a:rPr>
                        <a:t>/</a:t>
                      </a:r>
                      <a:r>
                        <a:rPr kumimoji="1" lang="ja-JP" altLang="en-US" sz="1000" dirty="0">
                          <a:latin typeface="+mn-ea"/>
                          <a:ea typeface="+mn-ea"/>
                        </a:rPr>
                        <a:t>見解によって十分に確立されていない</a:t>
                      </a:r>
                    </a:p>
                    <a:p>
                      <a:r>
                        <a:rPr kumimoji="1" lang="ja-JP" altLang="en-US" sz="1000" dirty="0">
                          <a:latin typeface="+mn-ea"/>
                          <a:ea typeface="+mn-ea"/>
                        </a:rPr>
                        <a:t>介入は有用</a:t>
                      </a:r>
                      <a:r>
                        <a:rPr kumimoji="1" lang="en-US" altLang="ja-JP" sz="1000" dirty="0">
                          <a:latin typeface="+mn-ea"/>
                          <a:ea typeface="+mn-ea"/>
                        </a:rPr>
                        <a:t>/</a:t>
                      </a:r>
                      <a:r>
                        <a:rPr kumimoji="1" lang="ja-JP" altLang="en-US" sz="1000" dirty="0">
                          <a:latin typeface="+mn-ea"/>
                          <a:ea typeface="+mn-ea"/>
                        </a:rPr>
                        <a:t>有効的でなく、有害となる可能性がある</a:t>
                      </a:r>
                    </a:p>
                  </a:txBody>
                  <a:tcPr>
                    <a:lnL w="12700" cap="flat" cmpd="sng" algn="ctr">
                      <a:solidFill>
                        <a:schemeClr val="bg1"/>
                      </a:solidFill>
                      <a:prstDash val="solid"/>
                      <a:round/>
                      <a:headEnd type="none" w="med" len="med"/>
                      <a:tailEnd type="none" w="med" len="med"/>
                    </a:lnL>
                    <a:lnR w="12700" cmpd="sng">
                      <a:noFill/>
                    </a:lnR>
                  </a:tcPr>
                </a:tc>
                <a:extLst>
                  <a:ext uri="{0D108BD9-81ED-4DB2-BD59-A6C34878D82A}">
                    <a16:rowId xmlns:a16="http://schemas.microsoft.com/office/drawing/2014/main" val="2608338543"/>
                  </a:ext>
                </a:extLst>
              </a:tr>
            </a:tbl>
          </a:graphicData>
        </a:graphic>
      </p:graphicFrame>
      <p:graphicFrame>
        <p:nvGraphicFramePr>
          <p:cNvPr id="13" name="表 12">
            <a:extLst>
              <a:ext uri="{FF2B5EF4-FFF2-40B4-BE49-F238E27FC236}">
                <a16:creationId xmlns:a16="http://schemas.microsoft.com/office/drawing/2014/main" id="{94534605-9D10-ECBE-2CAE-76E67F45F44A}"/>
              </a:ext>
            </a:extLst>
          </p:cNvPr>
          <p:cNvGraphicFramePr>
            <a:graphicFrameLocks noGrp="1"/>
          </p:cNvGraphicFramePr>
          <p:nvPr/>
        </p:nvGraphicFramePr>
        <p:xfrm>
          <a:off x="5976273" y="5898996"/>
          <a:ext cx="4952984" cy="548640"/>
        </p:xfrm>
        <a:graphic>
          <a:graphicData uri="http://schemas.openxmlformats.org/drawingml/2006/table">
            <a:tbl>
              <a:tblPr firstRow="1" bandRow="1">
                <a:tableStyleId>{5940675A-B579-460E-94D1-54222C63F5DA}</a:tableStyleId>
              </a:tblPr>
              <a:tblGrid>
                <a:gridCol w="310264">
                  <a:extLst>
                    <a:ext uri="{9D8B030D-6E8A-4147-A177-3AD203B41FA5}">
                      <a16:colId xmlns:a16="http://schemas.microsoft.com/office/drawing/2014/main" val="3381308541"/>
                    </a:ext>
                  </a:extLst>
                </a:gridCol>
                <a:gridCol w="4642720">
                  <a:extLst>
                    <a:ext uri="{9D8B030D-6E8A-4147-A177-3AD203B41FA5}">
                      <a16:colId xmlns:a16="http://schemas.microsoft.com/office/drawing/2014/main" val="3422826528"/>
                    </a:ext>
                  </a:extLst>
                </a:gridCol>
              </a:tblGrid>
              <a:tr h="315245">
                <a:tc>
                  <a:txBody>
                    <a:bodyPr/>
                    <a:lstStyle/>
                    <a:p>
                      <a:r>
                        <a:rPr kumimoji="1" lang="en-US" altLang="ja-JP" sz="1000" dirty="0">
                          <a:latin typeface="+mn-ea"/>
                          <a:ea typeface="+mn-ea"/>
                        </a:rPr>
                        <a:t>A</a:t>
                      </a:r>
                      <a:endParaRPr kumimoji="1" lang="ja-JP" altLang="en-US" sz="1000" dirty="0">
                        <a:latin typeface="+mn-ea"/>
                        <a:ea typeface="+mn-ea"/>
                      </a:endParaRPr>
                    </a:p>
                    <a:p>
                      <a:r>
                        <a:rPr kumimoji="1" lang="en-US" altLang="ja-JP" sz="1000" dirty="0">
                          <a:latin typeface="+mn-ea"/>
                          <a:ea typeface="+mn-ea"/>
                        </a:rPr>
                        <a:t>B</a:t>
                      </a:r>
                      <a:endParaRPr kumimoji="1" lang="ja-JP" altLang="en-US" sz="1000" dirty="0">
                        <a:latin typeface="+mn-ea"/>
                        <a:ea typeface="+mn-ea"/>
                      </a:endParaRPr>
                    </a:p>
                    <a:p>
                      <a:r>
                        <a:rPr kumimoji="1" lang="en-US" altLang="ja-JP" sz="1000" dirty="0">
                          <a:latin typeface="+mn-ea"/>
                          <a:ea typeface="+mn-ea"/>
                        </a:rPr>
                        <a:t>C</a:t>
                      </a:r>
                      <a:endParaRPr kumimoji="1" lang="ja-JP" altLang="en-US" sz="1000" dirty="0">
                        <a:latin typeface="+mn-ea"/>
                        <a:ea typeface="+mn-ea"/>
                      </a:endParaRPr>
                    </a:p>
                  </a:txBody>
                  <a:tcPr>
                    <a:lnL w="12700" cmpd="sng">
                      <a:noFill/>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r>
                        <a:rPr kumimoji="1" lang="ja-JP" altLang="en-US" sz="1000" dirty="0">
                          <a:latin typeface="+mn-ea"/>
                          <a:ea typeface="+mn-ea"/>
                        </a:rPr>
                        <a:t>複数のランダム化試験から十分なエビデンスが得られている</a:t>
                      </a:r>
                    </a:p>
                    <a:p>
                      <a:r>
                        <a:rPr kumimoji="1" lang="ja-JP" altLang="en-US" sz="1000" dirty="0">
                          <a:latin typeface="+mn-ea"/>
                          <a:ea typeface="+mn-ea"/>
                        </a:rPr>
                        <a:t>単一のランダム化試験または他の非ランダム化試験から得られた限られたエビデンスである</a:t>
                      </a:r>
                    </a:p>
                    <a:p>
                      <a:r>
                        <a:rPr kumimoji="1" lang="ja-JP" altLang="en-US" sz="1000" dirty="0">
                          <a:latin typeface="+mn-ea"/>
                          <a:ea typeface="+mn-ea"/>
                        </a:rPr>
                        <a:t>専門家の意見、ケーススタディ、または標準治療に基づく</a:t>
                      </a:r>
                    </a:p>
                  </a:txBody>
                  <a:tcPr>
                    <a:lnL w="12700" cap="flat" cmpd="sng" algn="ctr">
                      <a:solidFill>
                        <a:schemeClr val="bg1"/>
                      </a:solidFill>
                      <a:prstDash val="solid"/>
                      <a:round/>
                      <a:headEnd type="none" w="med" len="med"/>
                      <a:tailEnd type="none" w="med" len="med"/>
                    </a:lnL>
                    <a:lnR w="12700" cmpd="sng">
                      <a:noFill/>
                    </a:lnR>
                  </a:tcPr>
                </a:tc>
                <a:extLst>
                  <a:ext uri="{0D108BD9-81ED-4DB2-BD59-A6C34878D82A}">
                    <a16:rowId xmlns:a16="http://schemas.microsoft.com/office/drawing/2014/main" val="2608338543"/>
                  </a:ext>
                </a:extLst>
              </a:tr>
            </a:tbl>
          </a:graphicData>
        </a:graphic>
      </p:graphicFrame>
      <p:sp>
        <p:nvSpPr>
          <p:cNvPr id="15" name="正方形/長方形 14">
            <a:extLst>
              <a:ext uri="{FF2B5EF4-FFF2-40B4-BE49-F238E27FC236}">
                <a16:creationId xmlns:a16="http://schemas.microsoft.com/office/drawing/2014/main" id="{D1FC3997-19BB-3D60-F187-8BA8E92E4030}"/>
              </a:ext>
            </a:extLst>
          </p:cNvPr>
          <p:cNvSpPr/>
          <p:nvPr/>
        </p:nvSpPr>
        <p:spPr bwMode="auto">
          <a:xfrm>
            <a:off x="1384663" y="5647458"/>
            <a:ext cx="9718766" cy="101197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Arial" charset="0"/>
              <a:ea typeface="ＭＳ Ｐゴシック" pitchFamily="50" charset="-128"/>
            </a:endParaRPr>
          </a:p>
        </p:txBody>
      </p:sp>
      <p:sp>
        <p:nvSpPr>
          <p:cNvPr id="16" name="テキスト ボックス 15">
            <a:extLst>
              <a:ext uri="{FF2B5EF4-FFF2-40B4-BE49-F238E27FC236}">
                <a16:creationId xmlns:a16="http://schemas.microsoft.com/office/drawing/2014/main" id="{13894A1A-7EB7-0318-083A-0D5DFE39B684}"/>
              </a:ext>
            </a:extLst>
          </p:cNvPr>
          <p:cNvSpPr txBox="1"/>
          <p:nvPr/>
        </p:nvSpPr>
        <p:spPr>
          <a:xfrm>
            <a:off x="1460356" y="5572704"/>
            <a:ext cx="1250910" cy="153888"/>
          </a:xfrm>
          <a:prstGeom prst="rect">
            <a:avLst/>
          </a:prstGeom>
          <a:solidFill>
            <a:srgbClr val="FFFFFF"/>
          </a:solidFill>
        </p:spPr>
        <p:txBody>
          <a:bodyPr wrap="none" lIns="36000" tIns="0" rIns="36000" bIns="0">
            <a:spAutoFit/>
          </a:bodyPr>
          <a:lstStyle/>
          <a:p>
            <a:pPr algn="ctr"/>
            <a:r>
              <a:rPr lang="ja-JP" altLang="en-US" sz="1000" b="1" i="0" dirty="0">
                <a:solidFill>
                  <a:srgbClr val="1B1B1B"/>
                </a:solidFill>
                <a:effectLst/>
                <a:latin typeface="+mn-ea"/>
                <a:ea typeface="+mn-ea"/>
              </a:rPr>
              <a:t>エビデンス評価システム</a:t>
            </a:r>
            <a:endParaRPr lang="en-US" altLang="ja-JP" sz="1000" b="1" i="0" dirty="0">
              <a:solidFill>
                <a:srgbClr val="1B1B1B"/>
              </a:solidFill>
              <a:effectLst/>
              <a:latin typeface="+mn-ea"/>
              <a:ea typeface="+mn-ea"/>
            </a:endParaRPr>
          </a:p>
        </p:txBody>
      </p:sp>
      <p:sp>
        <p:nvSpPr>
          <p:cNvPr id="12" name="テキスト ボックス 11">
            <a:extLst>
              <a:ext uri="{FF2B5EF4-FFF2-40B4-BE49-F238E27FC236}">
                <a16:creationId xmlns:a16="http://schemas.microsoft.com/office/drawing/2014/main" id="{17B86159-04B4-EDC2-08E1-1210F2EB9818}"/>
              </a:ext>
            </a:extLst>
          </p:cNvPr>
          <p:cNvSpPr txBox="1"/>
          <p:nvPr/>
        </p:nvSpPr>
        <p:spPr>
          <a:xfrm>
            <a:off x="5863063" y="5674254"/>
            <a:ext cx="1079142" cy="246221"/>
          </a:xfrm>
          <a:prstGeom prst="rect">
            <a:avLst/>
          </a:prstGeom>
          <a:noFill/>
        </p:spPr>
        <p:txBody>
          <a:bodyPr wrap="square">
            <a:spAutoFit/>
          </a:bodyPr>
          <a:lstStyle/>
          <a:p>
            <a:r>
              <a:rPr lang="ja-JP" altLang="en-US" sz="1000" b="0" i="0" dirty="0">
                <a:solidFill>
                  <a:srgbClr val="1B1B1B"/>
                </a:solidFill>
                <a:effectLst/>
                <a:latin typeface="+mn-ea"/>
                <a:ea typeface="+mn-ea"/>
              </a:rPr>
              <a:t>エビデンスのレベル</a:t>
            </a:r>
            <a:endParaRPr lang="en-US" altLang="ja-JP" sz="1000" b="0" i="0" dirty="0">
              <a:solidFill>
                <a:srgbClr val="1B1B1B"/>
              </a:solidFill>
              <a:effectLst/>
              <a:latin typeface="+mn-ea"/>
              <a:ea typeface="+mn-ea"/>
            </a:endParaRPr>
          </a:p>
        </p:txBody>
      </p:sp>
      <p:sp>
        <p:nvSpPr>
          <p:cNvPr id="14" name="テキスト ボックス 13">
            <a:extLst>
              <a:ext uri="{FF2B5EF4-FFF2-40B4-BE49-F238E27FC236}">
                <a16:creationId xmlns:a16="http://schemas.microsoft.com/office/drawing/2014/main" id="{43B95664-B8A7-C754-13AE-8549BF2F9B93}"/>
              </a:ext>
            </a:extLst>
          </p:cNvPr>
          <p:cNvSpPr txBox="1"/>
          <p:nvPr/>
        </p:nvSpPr>
        <p:spPr>
          <a:xfrm>
            <a:off x="1500167" y="5683554"/>
            <a:ext cx="441146" cy="246221"/>
          </a:xfrm>
          <a:prstGeom prst="rect">
            <a:avLst/>
          </a:prstGeom>
          <a:noFill/>
        </p:spPr>
        <p:txBody>
          <a:bodyPr wrap="square">
            <a:spAutoFit/>
          </a:bodyPr>
          <a:lstStyle/>
          <a:p>
            <a:r>
              <a:rPr lang="ja-JP" altLang="en-US" sz="1000" b="0" i="0" dirty="0">
                <a:solidFill>
                  <a:srgbClr val="1B1B1B"/>
                </a:solidFill>
                <a:effectLst/>
                <a:latin typeface="+mn-ea"/>
                <a:ea typeface="+mn-ea"/>
              </a:rPr>
              <a:t>分類</a:t>
            </a:r>
            <a:endParaRPr lang="en-US" altLang="ja-JP" sz="1000" b="0" i="0" dirty="0">
              <a:solidFill>
                <a:srgbClr val="1B1B1B"/>
              </a:solidFill>
              <a:effectLst/>
              <a:latin typeface="+mn-ea"/>
              <a:ea typeface="+mn-ea"/>
            </a:endParaRPr>
          </a:p>
        </p:txBody>
      </p:sp>
      <p:grpSp>
        <p:nvGrpSpPr>
          <p:cNvPr id="110" name="グループ化 109">
            <a:extLst>
              <a:ext uri="{FF2B5EF4-FFF2-40B4-BE49-F238E27FC236}">
                <a16:creationId xmlns:a16="http://schemas.microsoft.com/office/drawing/2014/main" id="{9CEAAF91-625B-3E08-9E40-2775646C4684}"/>
              </a:ext>
            </a:extLst>
          </p:cNvPr>
          <p:cNvGrpSpPr/>
          <p:nvPr/>
        </p:nvGrpSpPr>
        <p:grpSpPr>
          <a:xfrm>
            <a:off x="9632739" y="2831909"/>
            <a:ext cx="2035696" cy="1991300"/>
            <a:chOff x="9911409" y="2831909"/>
            <a:chExt cx="2035696" cy="1991300"/>
          </a:xfrm>
        </p:grpSpPr>
        <p:sp>
          <p:nvSpPr>
            <p:cNvPr id="97" name="楕円 96">
              <a:extLst>
                <a:ext uri="{FF2B5EF4-FFF2-40B4-BE49-F238E27FC236}">
                  <a16:creationId xmlns:a16="http://schemas.microsoft.com/office/drawing/2014/main" id="{8C8E45FC-B525-B66A-6D55-45EE1641ECA8}"/>
                </a:ext>
              </a:extLst>
            </p:cNvPr>
            <p:cNvSpPr/>
            <p:nvPr/>
          </p:nvSpPr>
          <p:spPr bwMode="auto">
            <a:xfrm>
              <a:off x="9911409" y="2831909"/>
              <a:ext cx="2035696" cy="1991300"/>
            </a:xfrm>
            <a:prstGeom prst="ellipse">
              <a:avLst/>
            </a:prstGeom>
            <a:solidFill>
              <a:srgbClr val="FFF7FF"/>
            </a:solidFill>
            <a:ln w="9525" cap="flat" cmpd="sng" algn="ctr">
              <a:solidFill>
                <a:schemeClr val="bg1">
                  <a:lumMod val="85000"/>
                </a:schemeClr>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grpSp>
          <p:nvGrpSpPr>
            <p:cNvPr id="109" name="グループ化 108">
              <a:extLst>
                <a:ext uri="{FF2B5EF4-FFF2-40B4-BE49-F238E27FC236}">
                  <a16:creationId xmlns:a16="http://schemas.microsoft.com/office/drawing/2014/main" id="{E0193EB8-7421-AC2E-EFE8-437CD7DB7E2E}"/>
                </a:ext>
              </a:extLst>
            </p:cNvPr>
            <p:cNvGrpSpPr/>
            <p:nvPr/>
          </p:nvGrpSpPr>
          <p:grpSpPr>
            <a:xfrm>
              <a:off x="10097905" y="3012846"/>
              <a:ext cx="1694961" cy="1700607"/>
              <a:chOff x="10097905" y="3012846"/>
              <a:chExt cx="1694961" cy="1700607"/>
            </a:xfrm>
          </p:grpSpPr>
          <p:sp>
            <p:nvSpPr>
              <p:cNvPr id="6" name="Shape 31117">
                <a:extLst>
                  <a:ext uri="{FF2B5EF4-FFF2-40B4-BE49-F238E27FC236}">
                    <a16:creationId xmlns:a16="http://schemas.microsoft.com/office/drawing/2014/main" id="{881E4497-422D-A3A5-0497-1F8A15D0815A}"/>
                  </a:ext>
                </a:extLst>
              </p:cNvPr>
              <p:cNvSpPr>
                <a:spLocks noChangeAspect="1"/>
              </p:cNvSpPr>
              <p:nvPr/>
            </p:nvSpPr>
            <p:spPr>
              <a:xfrm>
                <a:off x="10585275" y="3015937"/>
                <a:ext cx="736863" cy="1697516"/>
              </a:xfrm>
              <a:custGeom>
                <a:avLst/>
                <a:gdLst/>
                <a:ahLst/>
                <a:cxnLst>
                  <a:cxn ang="0">
                    <a:pos x="wd2" y="hd2"/>
                  </a:cxn>
                  <a:cxn ang="5400000">
                    <a:pos x="wd2" y="hd2"/>
                  </a:cxn>
                  <a:cxn ang="10800000">
                    <a:pos x="wd2" y="hd2"/>
                  </a:cxn>
                  <a:cxn ang="16200000">
                    <a:pos x="wd2" y="hd2"/>
                  </a:cxn>
                </a:cxnLst>
                <a:rect l="0" t="0" r="r" b="b"/>
                <a:pathLst>
                  <a:path w="21405" h="21589" extrusionOk="0">
                    <a:moveTo>
                      <a:pt x="20749" y="11025"/>
                    </a:moveTo>
                    <a:cubicBezTo>
                      <a:pt x="20553" y="10853"/>
                      <a:pt x="20508" y="10859"/>
                      <a:pt x="20263" y="10723"/>
                    </a:cubicBezTo>
                    <a:cubicBezTo>
                      <a:pt x="19984" y="10586"/>
                      <a:pt x="19774" y="10559"/>
                      <a:pt x="19542" y="10393"/>
                    </a:cubicBezTo>
                    <a:cubicBezTo>
                      <a:pt x="19310" y="10226"/>
                      <a:pt x="19106" y="9814"/>
                      <a:pt x="19005" y="9637"/>
                    </a:cubicBezTo>
                    <a:cubicBezTo>
                      <a:pt x="18905" y="9460"/>
                      <a:pt x="18804" y="9184"/>
                      <a:pt x="18529" y="8743"/>
                    </a:cubicBezTo>
                    <a:cubicBezTo>
                      <a:pt x="18228" y="8262"/>
                      <a:pt x="17801" y="7716"/>
                      <a:pt x="17644" y="7540"/>
                    </a:cubicBezTo>
                    <a:cubicBezTo>
                      <a:pt x="17343" y="7202"/>
                      <a:pt x="17427" y="6596"/>
                      <a:pt x="17312" y="6194"/>
                    </a:cubicBezTo>
                    <a:cubicBezTo>
                      <a:pt x="17296" y="6115"/>
                      <a:pt x="17412" y="5253"/>
                      <a:pt x="17410" y="5010"/>
                    </a:cubicBezTo>
                    <a:cubicBezTo>
                      <a:pt x="17409" y="4767"/>
                      <a:pt x="17065" y="4209"/>
                      <a:pt x="16705" y="3998"/>
                    </a:cubicBezTo>
                    <a:cubicBezTo>
                      <a:pt x="16345" y="3786"/>
                      <a:pt x="15577" y="3606"/>
                      <a:pt x="15232" y="3575"/>
                    </a:cubicBezTo>
                    <a:cubicBezTo>
                      <a:pt x="14887" y="3543"/>
                      <a:pt x="14010" y="3483"/>
                      <a:pt x="13673" y="3449"/>
                    </a:cubicBezTo>
                    <a:cubicBezTo>
                      <a:pt x="13336" y="3415"/>
                      <a:pt x="12641" y="3368"/>
                      <a:pt x="12355" y="3226"/>
                    </a:cubicBezTo>
                    <a:cubicBezTo>
                      <a:pt x="12105" y="3101"/>
                      <a:pt x="11967" y="2985"/>
                      <a:pt x="11998" y="2814"/>
                    </a:cubicBezTo>
                    <a:cubicBezTo>
                      <a:pt x="11998" y="2814"/>
                      <a:pt x="12271" y="2666"/>
                      <a:pt x="12346" y="2616"/>
                    </a:cubicBezTo>
                    <a:cubicBezTo>
                      <a:pt x="12421" y="2567"/>
                      <a:pt x="12600" y="2441"/>
                      <a:pt x="12675" y="2365"/>
                    </a:cubicBezTo>
                    <a:lnTo>
                      <a:pt x="12919" y="2067"/>
                    </a:lnTo>
                    <a:cubicBezTo>
                      <a:pt x="13164" y="1988"/>
                      <a:pt x="13503" y="1372"/>
                      <a:pt x="13353" y="1323"/>
                    </a:cubicBezTo>
                    <a:cubicBezTo>
                      <a:pt x="13257" y="1291"/>
                      <a:pt x="13099" y="1350"/>
                      <a:pt x="13099" y="1350"/>
                    </a:cubicBezTo>
                    <a:cubicBezTo>
                      <a:pt x="13164" y="1278"/>
                      <a:pt x="13240" y="1248"/>
                      <a:pt x="13240" y="981"/>
                    </a:cubicBezTo>
                    <a:cubicBezTo>
                      <a:pt x="13240" y="713"/>
                      <a:pt x="13014" y="1"/>
                      <a:pt x="10705" y="0"/>
                    </a:cubicBezTo>
                    <a:lnTo>
                      <a:pt x="10705" y="0"/>
                    </a:lnTo>
                    <a:cubicBezTo>
                      <a:pt x="10704" y="0"/>
                      <a:pt x="10703" y="0"/>
                      <a:pt x="10702" y="0"/>
                    </a:cubicBezTo>
                    <a:cubicBezTo>
                      <a:pt x="10701" y="0"/>
                      <a:pt x="10700" y="0"/>
                      <a:pt x="10699" y="0"/>
                    </a:cubicBezTo>
                    <a:lnTo>
                      <a:pt x="10699" y="0"/>
                    </a:lnTo>
                    <a:cubicBezTo>
                      <a:pt x="8390" y="1"/>
                      <a:pt x="8132" y="795"/>
                      <a:pt x="8164" y="981"/>
                    </a:cubicBezTo>
                    <a:cubicBezTo>
                      <a:pt x="8196" y="1166"/>
                      <a:pt x="8240" y="1278"/>
                      <a:pt x="8305" y="1350"/>
                    </a:cubicBezTo>
                    <a:cubicBezTo>
                      <a:pt x="8305" y="1350"/>
                      <a:pt x="8147" y="1291"/>
                      <a:pt x="8051" y="1323"/>
                    </a:cubicBezTo>
                    <a:cubicBezTo>
                      <a:pt x="7901" y="1372"/>
                      <a:pt x="8240" y="1988"/>
                      <a:pt x="8486" y="2067"/>
                    </a:cubicBezTo>
                    <a:lnTo>
                      <a:pt x="8729" y="2365"/>
                    </a:lnTo>
                    <a:cubicBezTo>
                      <a:pt x="8804" y="2441"/>
                      <a:pt x="8983" y="2567"/>
                      <a:pt x="9058" y="2616"/>
                    </a:cubicBezTo>
                    <a:cubicBezTo>
                      <a:pt x="9134" y="2666"/>
                      <a:pt x="9406" y="2814"/>
                      <a:pt x="9406" y="2814"/>
                    </a:cubicBezTo>
                    <a:cubicBezTo>
                      <a:pt x="9437" y="2985"/>
                      <a:pt x="9299" y="3101"/>
                      <a:pt x="9049" y="3226"/>
                    </a:cubicBezTo>
                    <a:cubicBezTo>
                      <a:pt x="8764" y="3368"/>
                      <a:pt x="8068" y="3415"/>
                      <a:pt x="7731" y="3449"/>
                    </a:cubicBezTo>
                    <a:cubicBezTo>
                      <a:pt x="7395" y="3483"/>
                      <a:pt x="6518" y="3543"/>
                      <a:pt x="6172" y="3575"/>
                    </a:cubicBezTo>
                    <a:cubicBezTo>
                      <a:pt x="5827" y="3606"/>
                      <a:pt x="5059" y="3786"/>
                      <a:pt x="4699" y="3998"/>
                    </a:cubicBezTo>
                    <a:cubicBezTo>
                      <a:pt x="4339" y="4209"/>
                      <a:pt x="3995" y="4767"/>
                      <a:pt x="3994" y="5010"/>
                    </a:cubicBezTo>
                    <a:cubicBezTo>
                      <a:pt x="3993" y="5253"/>
                      <a:pt x="4109" y="6115"/>
                      <a:pt x="4092" y="6194"/>
                    </a:cubicBezTo>
                    <a:cubicBezTo>
                      <a:pt x="3977" y="6596"/>
                      <a:pt x="4061" y="7202"/>
                      <a:pt x="3760" y="7540"/>
                    </a:cubicBezTo>
                    <a:cubicBezTo>
                      <a:pt x="3603" y="7716"/>
                      <a:pt x="3176" y="8262"/>
                      <a:pt x="2876" y="8743"/>
                    </a:cubicBezTo>
                    <a:cubicBezTo>
                      <a:pt x="2600" y="9184"/>
                      <a:pt x="2499" y="9460"/>
                      <a:pt x="2399" y="9637"/>
                    </a:cubicBezTo>
                    <a:cubicBezTo>
                      <a:pt x="2298" y="9814"/>
                      <a:pt x="2095" y="10226"/>
                      <a:pt x="1863" y="10393"/>
                    </a:cubicBezTo>
                    <a:cubicBezTo>
                      <a:pt x="1630" y="10559"/>
                      <a:pt x="1421" y="10586"/>
                      <a:pt x="1142" y="10723"/>
                    </a:cubicBezTo>
                    <a:cubicBezTo>
                      <a:pt x="896" y="10859"/>
                      <a:pt x="851" y="10853"/>
                      <a:pt x="655" y="11025"/>
                    </a:cubicBezTo>
                    <a:cubicBezTo>
                      <a:pt x="442" y="11212"/>
                      <a:pt x="-98" y="11437"/>
                      <a:pt x="15" y="11495"/>
                    </a:cubicBezTo>
                    <a:cubicBezTo>
                      <a:pt x="128" y="11553"/>
                      <a:pt x="279" y="11528"/>
                      <a:pt x="448" y="11470"/>
                    </a:cubicBezTo>
                    <a:cubicBezTo>
                      <a:pt x="617" y="11412"/>
                      <a:pt x="956" y="11202"/>
                      <a:pt x="1163" y="11161"/>
                    </a:cubicBezTo>
                    <a:cubicBezTo>
                      <a:pt x="1370" y="11120"/>
                      <a:pt x="1361" y="11169"/>
                      <a:pt x="1257" y="11314"/>
                    </a:cubicBezTo>
                    <a:lnTo>
                      <a:pt x="1088" y="11569"/>
                    </a:lnTo>
                    <a:cubicBezTo>
                      <a:pt x="1006" y="11691"/>
                      <a:pt x="767" y="11878"/>
                      <a:pt x="636" y="12072"/>
                    </a:cubicBezTo>
                    <a:cubicBezTo>
                      <a:pt x="456" y="12308"/>
                      <a:pt x="388" y="12388"/>
                      <a:pt x="617" y="12410"/>
                    </a:cubicBezTo>
                    <a:cubicBezTo>
                      <a:pt x="847" y="12424"/>
                      <a:pt x="1009" y="12173"/>
                      <a:pt x="1107" y="12080"/>
                    </a:cubicBezTo>
                    <a:cubicBezTo>
                      <a:pt x="1304" y="11893"/>
                      <a:pt x="1434" y="11732"/>
                      <a:pt x="1615" y="11610"/>
                    </a:cubicBezTo>
                    <a:cubicBezTo>
                      <a:pt x="1598" y="11632"/>
                      <a:pt x="1587" y="11771"/>
                      <a:pt x="1587" y="11814"/>
                    </a:cubicBezTo>
                    <a:cubicBezTo>
                      <a:pt x="1587" y="11857"/>
                      <a:pt x="1450" y="12246"/>
                      <a:pt x="1347" y="12500"/>
                    </a:cubicBezTo>
                    <a:cubicBezTo>
                      <a:pt x="1276" y="12673"/>
                      <a:pt x="1587" y="12642"/>
                      <a:pt x="1657" y="12580"/>
                    </a:cubicBezTo>
                    <a:cubicBezTo>
                      <a:pt x="1728" y="12519"/>
                      <a:pt x="1798" y="12309"/>
                      <a:pt x="1897" y="12148"/>
                    </a:cubicBezTo>
                    <a:cubicBezTo>
                      <a:pt x="2010" y="11964"/>
                      <a:pt x="2032" y="11765"/>
                      <a:pt x="2179" y="11672"/>
                    </a:cubicBezTo>
                    <a:cubicBezTo>
                      <a:pt x="2147" y="11701"/>
                      <a:pt x="2193" y="11808"/>
                      <a:pt x="2137" y="12105"/>
                    </a:cubicBezTo>
                    <a:cubicBezTo>
                      <a:pt x="2097" y="12313"/>
                      <a:pt x="1989" y="12574"/>
                      <a:pt x="2229" y="12574"/>
                    </a:cubicBezTo>
                    <a:cubicBezTo>
                      <a:pt x="2469" y="12574"/>
                      <a:pt x="2518" y="12241"/>
                      <a:pt x="2589" y="12086"/>
                    </a:cubicBezTo>
                    <a:cubicBezTo>
                      <a:pt x="2659" y="11932"/>
                      <a:pt x="2673" y="11799"/>
                      <a:pt x="2730" y="11703"/>
                    </a:cubicBezTo>
                    <a:cubicBezTo>
                      <a:pt x="2765" y="11814"/>
                      <a:pt x="2772" y="11969"/>
                      <a:pt x="2782" y="12109"/>
                    </a:cubicBezTo>
                    <a:cubicBezTo>
                      <a:pt x="2796" y="12327"/>
                      <a:pt x="2760" y="12468"/>
                      <a:pt x="2923" y="12471"/>
                    </a:cubicBezTo>
                    <a:cubicBezTo>
                      <a:pt x="3218" y="12477"/>
                      <a:pt x="3175" y="12083"/>
                      <a:pt x="3196" y="11728"/>
                    </a:cubicBezTo>
                    <a:cubicBezTo>
                      <a:pt x="3238" y="11495"/>
                      <a:pt x="3417" y="11319"/>
                      <a:pt x="3478" y="11211"/>
                    </a:cubicBezTo>
                    <a:cubicBezTo>
                      <a:pt x="3539" y="11103"/>
                      <a:pt x="3428" y="10868"/>
                      <a:pt x="3403" y="10679"/>
                    </a:cubicBezTo>
                    <a:cubicBezTo>
                      <a:pt x="3354" y="10586"/>
                      <a:pt x="3521" y="10372"/>
                      <a:pt x="3817" y="10135"/>
                    </a:cubicBezTo>
                    <a:cubicBezTo>
                      <a:pt x="3866" y="10092"/>
                      <a:pt x="4830" y="9517"/>
                      <a:pt x="4961" y="9388"/>
                    </a:cubicBezTo>
                    <a:cubicBezTo>
                      <a:pt x="5109" y="9251"/>
                      <a:pt x="5404" y="8979"/>
                      <a:pt x="5551" y="8756"/>
                    </a:cubicBezTo>
                    <a:cubicBezTo>
                      <a:pt x="5633" y="8649"/>
                      <a:pt x="5699" y="8570"/>
                      <a:pt x="5765" y="8397"/>
                    </a:cubicBezTo>
                    <a:cubicBezTo>
                      <a:pt x="5863" y="8146"/>
                      <a:pt x="5872" y="7984"/>
                      <a:pt x="5937" y="7704"/>
                    </a:cubicBezTo>
                    <a:cubicBezTo>
                      <a:pt x="5954" y="7654"/>
                      <a:pt x="6226" y="7259"/>
                      <a:pt x="6301" y="6946"/>
                    </a:cubicBezTo>
                    <a:cubicBezTo>
                      <a:pt x="6376" y="6633"/>
                      <a:pt x="6386" y="6345"/>
                      <a:pt x="6386" y="6345"/>
                    </a:cubicBezTo>
                    <a:cubicBezTo>
                      <a:pt x="6433" y="6468"/>
                      <a:pt x="6809" y="8607"/>
                      <a:pt x="6650" y="9194"/>
                    </a:cubicBezTo>
                    <a:cubicBezTo>
                      <a:pt x="6491" y="9781"/>
                      <a:pt x="6047" y="10189"/>
                      <a:pt x="5849" y="10955"/>
                    </a:cubicBezTo>
                    <a:cubicBezTo>
                      <a:pt x="5652" y="11721"/>
                      <a:pt x="5907" y="13063"/>
                      <a:pt x="6021" y="13663"/>
                    </a:cubicBezTo>
                    <a:cubicBezTo>
                      <a:pt x="6093" y="14042"/>
                      <a:pt x="6245" y="14164"/>
                      <a:pt x="6320" y="14666"/>
                    </a:cubicBezTo>
                    <a:cubicBezTo>
                      <a:pt x="6320" y="14666"/>
                      <a:pt x="6438" y="15870"/>
                      <a:pt x="6162" y="16124"/>
                    </a:cubicBezTo>
                    <a:cubicBezTo>
                      <a:pt x="5657" y="16569"/>
                      <a:pt x="5562" y="17279"/>
                      <a:pt x="5631" y="17672"/>
                    </a:cubicBezTo>
                    <a:cubicBezTo>
                      <a:pt x="5679" y="17949"/>
                      <a:pt x="6160" y="18977"/>
                      <a:pt x="6238" y="19181"/>
                    </a:cubicBezTo>
                    <a:cubicBezTo>
                      <a:pt x="6316" y="19385"/>
                      <a:pt x="6446" y="19497"/>
                      <a:pt x="6456" y="19774"/>
                    </a:cubicBezTo>
                    <a:cubicBezTo>
                      <a:pt x="6463" y="19938"/>
                      <a:pt x="6333" y="20102"/>
                      <a:pt x="6315" y="20151"/>
                    </a:cubicBezTo>
                    <a:cubicBezTo>
                      <a:pt x="6268" y="20283"/>
                      <a:pt x="6274" y="20455"/>
                      <a:pt x="6160" y="20577"/>
                    </a:cubicBezTo>
                    <a:cubicBezTo>
                      <a:pt x="5923" y="20832"/>
                      <a:pt x="5849" y="21057"/>
                      <a:pt x="5623" y="21152"/>
                    </a:cubicBezTo>
                    <a:cubicBezTo>
                      <a:pt x="5466" y="21218"/>
                      <a:pt x="5561" y="21343"/>
                      <a:pt x="5964" y="21311"/>
                    </a:cubicBezTo>
                    <a:cubicBezTo>
                      <a:pt x="5931" y="21310"/>
                      <a:pt x="6038" y="21481"/>
                      <a:pt x="6540" y="21382"/>
                    </a:cubicBezTo>
                    <a:lnTo>
                      <a:pt x="6628" y="21429"/>
                    </a:lnTo>
                    <a:cubicBezTo>
                      <a:pt x="6806" y="21510"/>
                      <a:pt x="6954" y="21510"/>
                      <a:pt x="7151" y="21447"/>
                    </a:cubicBezTo>
                    <a:cubicBezTo>
                      <a:pt x="7117" y="21452"/>
                      <a:pt x="7345" y="21600"/>
                      <a:pt x="7669" y="21485"/>
                    </a:cubicBezTo>
                    <a:cubicBezTo>
                      <a:pt x="7615" y="21504"/>
                      <a:pt x="7831" y="21565"/>
                      <a:pt x="7878" y="21574"/>
                    </a:cubicBezTo>
                    <a:cubicBezTo>
                      <a:pt x="8005" y="21595"/>
                      <a:pt x="8154" y="21595"/>
                      <a:pt x="8291" y="21572"/>
                    </a:cubicBezTo>
                    <a:cubicBezTo>
                      <a:pt x="8481" y="21538"/>
                      <a:pt x="8559" y="21419"/>
                      <a:pt x="8559" y="21419"/>
                    </a:cubicBezTo>
                    <a:lnTo>
                      <a:pt x="8563" y="21405"/>
                    </a:lnTo>
                    <a:cubicBezTo>
                      <a:pt x="8596" y="21269"/>
                      <a:pt x="8381" y="21201"/>
                      <a:pt x="8439" y="21103"/>
                    </a:cubicBezTo>
                    <a:cubicBezTo>
                      <a:pt x="8469" y="21046"/>
                      <a:pt x="8469" y="20982"/>
                      <a:pt x="8433" y="20922"/>
                    </a:cubicBezTo>
                    <a:cubicBezTo>
                      <a:pt x="8362" y="20810"/>
                      <a:pt x="8205" y="20709"/>
                      <a:pt x="8238" y="20574"/>
                    </a:cubicBezTo>
                    <a:cubicBezTo>
                      <a:pt x="8282" y="20395"/>
                      <a:pt x="8362" y="20204"/>
                      <a:pt x="8194" y="20016"/>
                    </a:cubicBezTo>
                    <a:lnTo>
                      <a:pt x="8220" y="19909"/>
                    </a:lnTo>
                    <a:cubicBezTo>
                      <a:pt x="8243" y="19744"/>
                      <a:pt x="8065" y="19570"/>
                      <a:pt x="8061" y="19410"/>
                    </a:cubicBezTo>
                    <a:cubicBezTo>
                      <a:pt x="8057" y="19251"/>
                      <a:pt x="8130" y="18930"/>
                      <a:pt x="8160" y="18737"/>
                    </a:cubicBezTo>
                    <a:cubicBezTo>
                      <a:pt x="8218" y="18364"/>
                      <a:pt x="8436" y="18013"/>
                      <a:pt x="8535" y="17809"/>
                    </a:cubicBezTo>
                    <a:cubicBezTo>
                      <a:pt x="8747" y="17414"/>
                      <a:pt x="8823" y="17172"/>
                      <a:pt x="8710" y="16826"/>
                    </a:cubicBezTo>
                    <a:cubicBezTo>
                      <a:pt x="8641" y="16615"/>
                      <a:pt x="8724" y="16294"/>
                      <a:pt x="8821" y="16104"/>
                    </a:cubicBezTo>
                    <a:cubicBezTo>
                      <a:pt x="8922" y="15892"/>
                      <a:pt x="9033" y="15775"/>
                      <a:pt x="9199" y="15566"/>
                    </a:cubicBezTo>
                    <a:cubicBezTo>
                      <a:pt x="9697" y="14898"/>
                      <a:pt x="9687" y="14011"/>
                      <a:pt x="9886" y="13637"/>
                    </a:cubicBezTo>
                    <a:cubicBezTo>
                      <a:pt x="10068" y="13296"/>
                      <a:pt x="10566" y="12623"/>
                      <a:pt x="10696" y="12305"/>
                    </a:cubicBezTo>
                    <a:cubicBezTo>
                      <a:pt x="10826" y="12622"/>
                      <a:pt x="11336" y="13295"/>
                      <a:pt x="11518" y="13637"/>
                    </a:cubicBezTo>
                    <a:cubicBezTo>
                      <a:pt x="11717" y="14011"/>
                      <a:pt x="11708" y="14898"/>
                      <a:pt x="12205" y="15566"/>
                    </a:cubicBezTo>
                    <a:cubicBezTo>
                      <a:pt x="12372" y="15775"/>
                      <a:pt x="12483" y="15892"/>
                      <a:pt x="12584" y="16104"/>
                    </a:cubicBezTo>
                    <a:cubicBezTo>
                      <a:pt x="12680" y="16294"/>
                      <a:pt x="12763" y="16615"/>
                      <a:pt x="12694" y="16826"/>
                    </a:cubicBezTo>
                    <a:cubicBezTo>
                      <a:pt x="12581" y="17172"/>
                      <a:pt x="12657" y="17414"/>
                      <a:pt x="12869" y="17809"/>
                    </a:cubicBezTo>
                    <a:cubicBezTo>
                      <a:pt x="12968" y="18013"/>
                      <a:pt x="13186" y="18364"/>
                      <a:pt x="13244" y="18737"/>
                    </a:cubicBezTo>
                    <a:cubicBezTo>
                      <a:pt x="13275" y="18930"/>
                      <a:pt x="13347" y="19251"/>
                      <a:pt x="13343" y="19410"/>
                    </a:cubicBezTo>
                    <a:cubicBezTo>
                      <a:pt x="13339" y="19570"/>
                      <a:pt x="13161" y="19744"/>
                      <a:pt x="13185" y="19909"/>
                    </a:cubicBezTo>
                    <a:lnTo>
                      <a:pt x="13211" y="20016"/>
                    </a:lnTo>
                    <a:cubicBezTo>
                      <a:pt x="13043" y="20204"/>
                      <a:pt x="13122" y="20395"/>
                      <a:pt x="13166" y="20574"/>
                    </a:cubicBezTo>
                    <a:cubicBezTo>
                      <a:pt x="13199" y="20709"/>
                      <a:pt x="13043" y="20810"/>
                      <a:pt x="12971" y="20922"/>
                    </a:cubicBezTo>
                    <a:cubicBezTo>
                      <a:pt x="12935" y="20982"/>
                      <a:pt x="12935" y="21046"/>
                      <a:pt x="12965" y="21103"/>
                    </a:cubicBezTo>
                    <a:cubicBezTo>
                      <a:pt x="13023" y="21201"/>
                      <a:pt x="12808" y="21269"/>
                      <a:pt x="12841" y="21405"/>
                    </a:cubicBezTo>
                    <a:lnTo>
                      <a:pt x="12845" y="21419"/>
                    </a:lnTo>
                    <a:cubicBezTo>
                      <a:pt x="12845" y="21419"/>
                      <a:pt x="12924" y="21538"/>
                      <a:pt x="13113" y="21572"/>
                    </a:cubicBezTo>
                    <a:cubicBezTo>
                      <a:pt x="13250" y="21595"/>
                      <a:pt x="13399" y="21595"/>
                      <a:pt x="13526" y="21574"/>
                    </a:cubicBezTo>
                    <a:cubicBezTo>
                      <a:pt x="13573" y="21565"/>
                      <a:pt x="13789" y="21504"/>
                      <a:pt x="13735" y="21485"/>
                    </a:cubicBezTo>
                    <a:cubicBezTo>
                      <a:pt x="14060" y="21600"/>
                      <a:pt x="14287" y="21452"/>
                      <a:pt x="14253" y="21447"/>
                    </a:cubicBezTo>
                    <a:cubicBezTo>
                      <a:pt x="14450" y="21510"/>
                      <a:pt x="14598" y="21510"/>
                      <a:pt x="14776" y="21429"/>
                    </a:cubicBezTo>
                    <a:lnTo>
                      <a:pt x="14864" y="21382"/>
                    </a:lnTo>
                    <a:cubicBezTo>
                      <a:pt x="15366" y="21481"/>
                      <a:pt x="15473" y="21310"/>
                      <a:pt x="15440" y="21311"/>
                    </a:cubicBezTo>
                    <a:cubicBezTo>
                      <a:pt x="15843" y="21343"/>
                      <a:pt x="15938" y="21218"/>
                      <a:pt x="15781" y="21152"/>
                    </a:cubicBezTo>
                    <a:cubicBezTo>
                      <a:pt x="15555" y="21057"/>
                      <a:pt x="15481" y="20832"/>
                      <a:pt x="15244" y="20577"/>
                    </a:cubicBezTo>
                    <a:cubicBezTo>
                      <a:pt x="15130" y="20455"/>
                      <a:pt x="15136" y="20283"/>
                      <a:pt x="15089" y="20151"/>
                    </a:cubicBezTo>
                    <a:cubicBezTo>
                      <a:pt x="15071" y="20102"/>
                      <a:pt x="14942" y="19938"/>
                      <a:pt x="14948" y="19774"/>
                    </a:cubicBezTo>
                    <a:cubicBezTo>
                      <a:pt x="14958" y="19497"/>
                      <a:pt x="15088" y="19385"/>
                      <a:pt x="15166" y="19181"/>
                    </a:cubicBezTo>
                    <a:cubicBezTo>
                      <a:pt x="15244" y="18977"/>
                      <a:pt x="15725" y="17949"/>
                      <a:pt x="15773" y="17672"/>
                    </a:cubicBezTo>
                    <a:cubicBezTo>
                      <a:pt x="15842" y="17279"/>
                      <a:pt x="15748" y="16569"/>
                      <a:pt x="15243" y="16124"/>
                    </a:cubicBezTo>
                    <a:cubicBezTo>
                      <a:pt x="14966" y="15870"/>
                      <a:pt x="15084" y="14666"/>
                      <a:pt x="15084" y="14666"/>
                    </a:cubicBezTo>
                    <a:cubicBezTo>
                      <a:pt x="15159" y="14164"/>
                      <a:pt x="15311" y="14042"/>
                      <a:pt x="15383" y="13663"/>
                    </a:cubicBezTo>
                    <a:cubicBezTo>
                      <a:pt x="15497" y="13063"/>
                      <a:pt x="15753" y="11721"/>
                      <a:pt x="15555" y="10955"/>
                    </a:cubicBezTo>
                    <a:cubicBezTo>
                      <a:pt x="15357" y="10189"/>
                      <a:pt x="14913" y="9781"/>
                      <a:pt x="14754" y="9194"/>
                    </a:cubicBezTo>
                    <a:cubicBezTo>
                      <a:pt x="14595" y="8607"/>
                      <a:pt x="14972" y="6468"/>
                      <a:pt x="15019" y="6345"/>
                    </a:cubicBezTo>
                    <a:cubicBezTo>
                      <a:pt x="15019" y="6345"/>
                      <a:pt x="15028" y="6633"/>
                      <a:pt x="15103" y="6946"/>
                    </a:cubicBezTo>
                    <a:cubicBezTo>
                      <a:pt x="15178" y="7259"/>
                      <a:pt x="15450" y="7654"/>
                      <a:pt x="15467" y="7704"/>
                    </a:cubicBezTo>
                    <a:cubicBezTo>
                      <a:pt x="15533" y="7984"/>
                      <a:pt x="15542" y="8146"/>
                      <a:pt x="15640" y="8397"/>
                    </a:cubicBezTo>
                    <a:cubicBezTo>
                      <a:pt x="15705" y="8570"/>
                      <a:pt x="15771" y="8649"/>
                      <a:pt x="15853" y="8756"/>
                    </a:cubicBezTo>
                    <a:cubicBezTo>
                      <a:pt x="16000" y="8979"/>
                      <a:pt x="16295" y="9251"/>
                      <a:pt x="16443" y="9388"/>
                    </a:cubicBezTo>
                    <a:cubicBezTo>
                      <a:pt x="16574" y="9517"/>
                      <a:pt x="17538" y="10092"/>
                      <a:pt x="17588" y="10135"/>
                    </a:cubicBezTo>
                    <a:cubicBezTo>
                      <a:pt x="17883" y="10372"/>
                      <a:pt x="18051" y="10586"/>
                      <a:pt x="18001" y="10679"/>
                    </a:cubicBezTo>
                    <a:cubicBezTo>
                      <a:pt x="17976" y="10868"/>
                      <a:pt x="17865" y="11103"/>
                      <a:pt x="17926" y="11211"/>
                    </a:cubicBezTo>
                    <a:cubicBezTo>
                      <a:pt x="17987" y="11319"/>
                      <a:pt x="18166" y="11495"/>
                      <a:pt x="18208" y="11728"/>
                    </a:cubicBezTo>
                    <a:cubicBezTo>
                      <a:pt x="18230" y="12083"/>
                      <a:pt x="18186" y="12477"/>
                      <a:pt x="18481" y="12471"/>
                    </a:cubicBezTo>
                    <a:cubicBezTo>
                      <a:pt x="18644" y="12468"/>
                      <a:pt x="18608" y="12327"/>
                      <a:pt x="18623" y="12109"/>
                    </a:cubicBezTo>
                    <a:cubicBezTo>
                      <a:pt x="18632" y="11969"/>
                      <a:pt x="18639" y="11814"/>
                      <a:pt x="18674" y="11703"/>
                    </a:cubicBezTo>
                    <a:cubicBezTo>
                      <a:pt x="18731" y="11799"/>
                      <a:pt x="18745" y="11932"/>
                      <a:pt x="18815" y="12086"/>
                    </a:cubicBezTo>
                    <a:cubicBezTo>
                      <a:pt x="18886" y="12241"/>
                      <a:pt x="18935" y="12574"/>
                      <a:pt x="19175" y="12574"/>
                    </a:cubicBezTo>
                    <a:cubicBezTo>
                      <a:pt x="19415" y="12574"/>
                      <a:pt x="19307" y="12313"/>
                      <a:pt x="19267" y="12105"/>
                    </a:cubicBezTo>
                    <a:cubicBezTo>
                      <a:pt x="19211" y="11808"/>
                      <a:pt x="19257" y="11701"/>
                      <a:pt x="19225" y="11672"/>
                    </a:cubicBezTo>
                    <a:cubicBezTo>
                      <a:pt x="19372" y="11765"/>
                      <a:pt x="19394" y="11964"/>
                      <a:pt x="19507" y="12148"/>
                    </a:cubicBezTo>
                    <a:cubicBezTo>
                      <a:pt x="19606" y="12309"/>
                      <a:pt x="19676" y="12519"/>
                      <a:pt x="19747" y="12580"/>
                    </a:cubicBezTo>
                    <a:cubicBezTo>
                      <a:pt x="19818" y="12642"/>
                      <a:pt x="20128" y="12673"/>
                      <a:pt x="20058" y="12500"/>
                    </a:cubicBezTo>
                    <a:cubicBezTo>
                      <a:pt x="19954" y="12246"/>
                      <a:pt x="19818" y="11857"/>
                      <a:pt x="19818" y="11814"/>
                    </a:cubicBezTo>
                    <a:cubicBezTo>
                      <a:pt x="19818" y="11771"/>
                      <a:pt x="19806" y="11632"/>
                      <a:pt x="19789" y="11610"/>
                    </a:cubicBezTo>
                    <a:cubicBezTo>
                      <a:pt x="19970" y="11732"/>
                      <a:pt x="20101" y="11893"/>
                      <a:pt x="20298" y="12080"/>
                    </a:cubicBezTo>
                    <a:cubicBezTo>
                      <a:pt x="20396" y="12173"/>
                      <a:pt x="20557" y="12424"/>
                      <a:pt x="20787" y="12410"/>
                    </a:cubicBezTo>
                    <a:cubicBezTo>
                      <a:pt x="21017" y="12388"/>
                      <a:pt x="20949" y="12308"/>
                      <a:pt x="20768" y="12072"/>
                    </a:cubicBezTo>
                    <a:cubicBezTo>
                      <a:pt x="20637" y="11878"/>
                      <a:pt x="20398" y="11691"/>
                      <a:pt x="20316" y="11569"/>
                    </a:cubicBezTo>
                    <a:lnTo>
                      <a:pt x="20147" y="11314"/>
                    </a:lnTo>
                    <a:cubicBezTo>
                      <a:pt x="20043" y="11169"/>
                      <a:pt x="20034" y="11120"/>
                      <a:pt x="20241" y="11161"/>
                    </a:cubicBezTo>
                    <a:cubicBezTo>
                      <a:pt x="20448" y="11202"/>
                      <a:pt x="20787" y="11412"/>
                      <a:pt x="20956" y="11470"/>
                    </a:cubicBezTo>
                    <a:cubicBezTo>
                      <a:pt x="21125" y="11528"/>
                      <a:pt x="21276" y="11553"/>
                      <a:pt x="21389" y="11495"/>
                    </a:cubicBezTo>
                    <a:cubicBezTo>
                      <a:pt x="21502" y="11437"/>
                      <a:pt x="20963" y="11212"/>
                      <a:pt x="20749" y="11025"/>
                    </a:cubicBezTo>
                    <a:close/>
                  </a:path>
                </a:pathLst>
              </a:custGeom>
              <a:solidFill>
                <a:srgbClr val="F3D8E8"/>
              </a:solid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r>
                  <a:rPr sz="2532" dirty="0">
                    <a:latin typeface="+mj-lt"/>
                  </a:rPr>
                  <a:t> </a:t>
                </a:r>
              </a:p>
            </p:txBody>
          </p:sp>
          <p:grpSp>
            <p:nvGrpSpPr>
              <p:cNvPr id="7" name="グループ化 6">
                <a:extLst>
                  <a:ext uri="{FF2B5EF4-FFF2-40B4-BE49-F238E27FC236}">
                    <a16:creationId xmlns:a16="http://schemas.microsoft.com/office/drawing/2014/main" id="{405A42EA-C682-EB83-08C0-6052E3A5214C}"/>
                  </a:ext>
                </a:extLst>
              </p:cNvPr>
              <p:cNvGrpSpPr/>
              <p:nvPr/>
            </p:nvGrpSpPr>
            <p:grpSpPr>
              <a:xfrm>
                <a:off x="10097905" y="3582726"/>
                <a:ext cx="297362" cy="297361"/>
                <a:chOff x="3248802" y="2561764"/>
                <a:chExt cx="720000" cy="720000"/>
              </a:xfrm>
            </p:grpSpPr>
            <p:sp>
              <p:nvSpPr>
                <p:cNvPr id="9" name="Shape 31135">
                  <a:extLst>
                    <a:ext uri="{FF2B5EF4-FFF2-40B4-BE49-F238E27FC236}">
                      <a16:creationId xmlns:a16="http://schemas.microsoft.com/office/drawing/2014/main" id="{0CC9C685-E74B-EEE2-D5DB-199CE5558A4A}"/>
                    </a:ext>
                  </a:extLst>
                </p:cNvPr>
                <p:cNvSpPr>
                  <a:spLocks/>
                </p:cNvSpPr>
                <p:nvPr/>
              </p:nvSpPr>
              <p:spPr>
                <a:xfrm>
                  <a:off x="3248802" y="2561764"/>
                  <a:ext cx="720000" cy="720000"/>
                </a:xfrm>
                <a:prstGeom prst="ellipse">
                  <a:avLst/>
                </a:prstGeom>
                <a:solidFill>
                  <a:schemeClr val="bg1"/>
                </a:solidFill>
                <a:ln w="12700" cap="flat">
                  <a:solidFill>
                    <a:srgbClr val="BEBEBE"/>
                  </a:solidFill>
                  <a:miter lim="400000"/>
                </a:ln>
                <a:effectLst/>
              </p:spPr>
              <p:txBody>
                <a:bodyPr wrap="square" lIns="0" tIns="0" rIns="0" bIns="0" numCol="1" anchor="t">
                  <a:noAutofit/>
                </a:bodyPr>
                <a:lstStyle/>
                <a:p>
                  <a:endParaRPr sz="2532" dirty="0">
                    <a:latin typeface="+mj-lt"/>
                  </a:endParaRPr>
                </a:p>
              </p:txBody>
            </p:sp>
            <p:grpSp>
              <p:nvGrpSpPr>
                <p:cNvPr id="17" name="Group 27">
                  <a:extLst>
                    <a:ext uri="{FF2B5EF4-FFF2-40B4-BE49-F238E27FC236}">
                      <a16:creationId xmlns:a16="http://schemas.microsoft.com/office/drawing/2014/main" id="{ABA30A33-2714-CAA9-A489-C5D4039F659F}"/>
                    </a:ext>
                  </a:extLst>
                </p:cNvPr>
                <p:cNvGrpSpPr/>
                <p:nvPr/>
              </p:nvGrpSpPr>
              <p:grpSpPr>
                <a:xfrm>
                  <a:off x="3362849" y="2737818"/>
                  <a:ext cx="491906" cy="367892"/>
                  <a:chOff x="966156" y="1460889"/>
                  <a:chExt cx="5162585" cy="3861055"/>
                </a:xfrm>
              </p:grpSpPr>
              <p:sp>
                <p:nvSpPr>
                  <p:cNvPr id="18" name="Freeform: Shape 28">
                    <a:extLst>
                      <a:ext uri="{FF2B5EF4-FFF2-40B4-BE49-F238E27FC236}">
                        <a16:creationId xmlns:a16="http://schemas.microsoft.com/office/drawing/2014/main" id="{ADA36FFB-0480-D2BA-A0D4-D814BFFD0BDB}"/>
                      </a:ext>
                    </a:extLst>
                  </p:cNvPr>
                  <p:cNvSpPr/>
                  <p:nvPr/>
                </p:nvSpPr>
                <p:spPr>
                  <a:xfrm>
                    <a:off x="3226594" y="1738314"/>
                    <a:ext cx="1259736" cy="1994942"/>
                  </a:xfrm>
                  <a:custGeom>
                    <a:avLst/>
                    <a:gdLst>
                      <a:gd name="connsiteX0" fmla="*/ 245885 w 1259736"/>
                      <a:gd name="connsiteY0" fmla="*/ 0 h 1994942"/>
                      <a:gd name="connsiteX1" fmla="*/ 1013851 w 1259736"/>
                      <a:gd name="connsiteY1" fmla="*/ 0 h 1994942"/>
                      <a:gd name="connsiteX2" fmla="*/ 1259736 w 1259736"/>
                      <a:gd name="connsiteY2" fmla="*/ 245885 h 1994942"/>
                      <a:gd name="connsiteX3" fmla="*/ 1013851 w 1259736"/>
                      <a:gd name="connsiteY3" fmla="*/ 491770 h 1994942"/>
                      <a:gd name="connsiteX4" fmla="*/ 952985 w 1259736"/>
                      <a:gd name="connsiteY4" fmla="*/ 491770 h 1994942"/>
                      <a:gd name="connsiteX5" fmla="*/ 952985 w 1259736"/>
                      <a:gd name="connsiteY5" fmla="*/ 1803008 h 1994942"/>
                      <a:gd name="connsiteX6" fmla="*/ 761051 w 1259736"/>
                      <a:gd name="connsiteY6" fmla="*/ 1994942 h 1994942"/>
                      <a:gd name="connsiteX7" fmla="*/ 761051 w 1259736"/>
                      <a:gd name="connsiteY7" fmla="*/ 1994941 h 1994942"/>
                      <a:gd name="connsiteX8" fmla="*/ 569117 w 1259736"/>
                      <a:gd name="connsiteY8" fmla="*/ 1803007 h 1994942"/>
                      <a:gd name="connsiteX9" fmla="*/ 569118 w 1259736"/>
                      <a:gd name="connsiteY9" fmla="*/ 491770 h 1994942"/>
                      <a:gd name="connsiteX10" fmla="*/ 245885 w 1259736"/>
                      <a:gd name="connsiteY10" fmla="*/ 491770 h 1994942"/>
                      <a:gd name="connsiteX11" fmla="*/ 0 w 1259736"/>
                      <a:gd name="connsiteY11" fmla="*/ 245885 h 1994942"/>
                      <a:gd name="connsiteX12" fmla="*/ 245885 w 1259736"/>
                      <a:gd name="connsiteY12" fmla="*/ 0 h 19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59736" h="1994942">
                        <a:moveTo>
                          <a:pt x="245885" y="0"/>
                        </a:moveTo>
                        <a:lnTo>
                          <a:pt x="1013851" y="0"/>
                        </a:lnTo>
                        <a:cubicBezTo>
                          <a:pt x="1149650" y="0"/>
                          <a:pt x="1259736" y="110086"/>
                          <a:pt x="1259736" y="245885"/>
                        </a:cubicBezTo>
                        <a:cubicBezTo>
                          <a:pt x="1259736" y="381684"/>
                          <a:pt x="1149650" y="491770"/>
                          <a:pt x="1013851" y="491770"/>
                        </a:cubicBezTo>
                        <a:lnTo>
                          <a:pt x="952985" y="491770"/>
                        </a:lnTo>
                        <a:lnTo>
                          <a:pt x="952985" y="1803008"/>
                        </a:lnTo>
                        <a:cubicBezTo>
                          <a:pt x="952985" y="1909010"/>
                          <a:pt x="867053" y="1994942"/>
                          <a:pt x="761051" y="1994942"/>
                        </a:cubicBezTo>
                        <a:lnTo>
                          <a:pt x="761051" y="1994941"/>
                        </a:lnTo>
                        <a:cubicBezTo>
                          <a:pt x="655049" y="1994941"/>
                          <a:pt x="569117" y="1909009"/>
                          <a:pt x="569117" y="1803007"/>
                        </a:cubicBezTo>
                        <a:lnTo>
                          <a:pt x="569118" y="491770"/>
                        </a:lnTo>
                        <a:lnTo>
                          <a:pt x="245885" y="491770"/>
                        </a:lnTo>
                        <a:cubicBezTo>
                          <a:pt x="110086" y="491770"/>
                          <a:pt x="0" y="381684"/>
                          <a:pt x="0" y="245885"/>
                        </a:cubicBezTo>
                        <a:cubicBezTo>
                          <a:pt x="0" y="110086"/>
                          <a:pt x="110086" y="0"/>
                          <a:pt x="245885" y="0"/>
                        </a:cubicBezTo>
                        <a:close/>
                      </a:path>
                    </a:pathLst>
                  </a:custGeom>
                  <a:solidFill>
                    <a:srgbClr val="FFFFFF"/>
                  </a:solidFill>
                  <a:ln w="6350" cap="flat" cmpd="sng" algn="ctr">
                    <a:solidFill>
                      <a:schemeClr val="tx1"/>
                    </a:solid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9" name="Freeform: Shape 29">
                    <a:extLst>
                      <a:ext uri="{FF2B5EF4-FFF2-40B4-BE49-F238E27FC236}">
                        <a16:creationId xmlns:a16="http://schemas.microsoft.com/office/drawing/2014/main" id="{A016F34D-F207-BBC7-4C8B-B235A507973B}"/>
                      </a:ext>
                    </a:extLst>
                  </p:cNvPr>
                  <p:cNvSpPr/>
                  <p:nvPr/>
                </p:nvSpPr>
                <p:spPr>
                  <a:xfrm>
                    <a:off x="4119501" y="1894613"/>
                    <a:ext cx="2009240" cy="1773719"/>
                  </a:xfrm>
                  <a:custGeom>
                    <a:avLst/>
                    <a:gdLst>
                      <a:gd name="connsiteX0" fmla="*/ -25 w 2009240"/>
                      <a:gd name="connsiteY0" fmla="*/ 1498220 h 1773717"/>
                      <a:gd name="connsiteX1" fmla="*/ -25 w 2009240"/>
                      <a:gd name="connsiteY1" fmla="*/ 638253 h 1773717"/>
                      <a:gd name="connsiteX2" fmla="*/ 152587 w 2009240"/>
                      <a:gd name="connsiteY2" fmla="*/ 127767 h 1773717"/>
                      <a:gd name="connsiteX3" fmla="*/ 926329 w 2009240"/>
                      <a:gd name="connsiteY3" fmla="*/ 4151 h 1773717"/>
                      <a:gd name="connsiteX4" fmla="*/ 1873286 w 2009240"/>
                      <a:gd name="connsiteY4" fmla="*/ 168972 h 1773717"/>
                      <a:gd name="connsiteX5" fmla="*/ 1823687 w 2009240"/>
                      <a:gd name="connsiteY5" fmla="*/ 786286 h 1773717"/>
                      <a:gd name="connsiteX6" fmla="*/ 955326 w 2009240"/>
                      <a:gd name="connsiteY6" fmla="*/ 1592076 h 1773717"/>
                      <a:gd name="connsiteX7" fmla="*/ 444838 w 2009240"/>
                      <a:gd name="connsiteY7" fmla="*/ 1773684 h 1773717"/>
                      <a:gd name="connsiteX8" fmla="*/ -25 w 2009240"/>
                      <a:gd name="connsiteY8" fmla="*/ 1497456 h 1773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9240" h="1773717">
                        <a:moveTo>
                          <a:pt x="-25" y="1498220"/>
                        </a:moveTo>
                        <a:lnTo>
                          <a:pt x="-25" y="638253"/>
                        </a:lnTo>
                        <a:cubicBezTo>
                          <a:pt x="-25" y="378813"/>
                          <a:pt x="25156" y="271985"/>
                          <a:pt x="152587" y="127767"/>
                        </a:cubicBezTo>
                        <a:cubicBezTo>
                          <a:pt x="280018" y="-16451"/>
                          <a:pt x="654680" y="-3479"/>
                          <a:pt x="926329" y="4151"/>
                        </a:cubicBezTo>
                        <a:cubicBezTo>
                          <a:pt x="1197979" y="11782"/>
                          <a:pt x="1651236" y="45357"/>
                          <a:pt x="1873286" y="168972"/>
                        </a:cubicBezTo>
                        <a:cubicBezTo>
                          <a:pt x="2095337" y="292588"/>
                          <a:pt x="2021320" y="588654"/>
                          <a:pt x="1823687" y="786286"/>
                        </a:cubicBezTo>
                        <a:cubicBezTo>
                          <a:pt x="1626055" y="983918"/>
                          <a:pt x="1024764" y="1535609"/>
                          <a:pt x="955326" y="1592076"/>
                        </a:cubicBezTo>
                        <a:cubicBezTo>
                          <a:pt x="809917" y="1707381"/>
                          <a:pt x="630399" y="1771242"/>
                          <a:pt x="444838" y="1773684"/>
                        </a:cubicBezTo>
                        <a:cubicBezTo>
                          <a:pt x="193792" y="1773684"/>
                          <a:pt x="-25" y="1650068"/>
                          <a:pt x="-25" y="1497456"/>
                        </a:cubicBezTo>
                      </a:path>
                    </a:pathLst>
                  </a:custGeom>
                  <a:solidFill>
                    <a:srgbClr val="B90066"/>
                  </a:solidFill>
                  <a:ln w="6350"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20" name="Freeform: Shape 30">
                    <a:extLst>
                      <a:ext uri="{FF2B5EF4-FFF2-40B4-BE49-F238E27FC236}">
                        <a16:creationId xmlns:a16="http://schemas.microsoft.com/office/drawing/2014/main" id="{24F5011E-AFD1-6062-E42A-1DAC5A777C58}"/>
                      </a:ext>
                    </a:extLst>
                  </p:cNvPr>
                  <p:cNvSpPr/>
                  <p:nvPr/>
                </p:nvSpPr>
                <p:spPr>
                  <a:xfrm>
                    <a:off x="966156" y="1460889"/>
                    <a:ext cx="2963151" cy="3861055"/>
                  </a:xfrm>
                  <a:custGeom>
                    <a:avLst/>
                    <a:gdLst>
                      <a:gd name="connsiteX0" fmla="*/ 105457 w 2963151"/>
                      <a:gd name="connsiteY0" fmla="*/ 1001014 h 3861055"/>
                      <a:gd name="connsiteX1" fmla="*/ 1681 w 2963151"/>
                      <a:gd name="connsiteY1" fmla="*/ 1496239 h 3861055"/>
                      <a:gd name="connsiteX2" fmla="*/ 45176 w 2963151"/>
                      <a:gd name="connsiteY2" fmla="*/ 1996042 h 3861055"/>
                      <a:gd name="connsiteX3" fmla="*/ 383211 w 2963151"/>
                      <a:gd name="connsiteY3" fmla="*/ 3364205 h 3861055"/>
                      <a:gd name="connsiteX4" fmla="*/ 1131773 w 2963151"/>
                      <a:gd name="connsiteY4" fmla="*/ 3652641 h 3861055"/>
                      <a:gd name="connsiteX5" fmla="*/ 2683836 w 2963151"/>
                      <a:gd name="connsiteY5" fmla="*/ 2364599 h 3861055"/>
                      <a:gd name="connsiteX6" fmla="*/ 2963116 w 2963151"/>
                      <a:gd name="connsiteY6" fmla="*/ 1695397 h 3861055"/>
                      <a:gd name="connsiteX7" fmla="*/ 2963116 w 2963151"/>
                      <a:gd name="connsiteY7" fmla="*/ 1023906 h 3861055"/>
                      <a:gd name="connsiteX8" fmla="*/ 2581587 w 2963151"/>
                      <a:gd name="connsiteY8" fmla="*/ 306631 h 3861055"/>
                      <a:gd name="connsiteX9" fmla="*/ 1552982 w 2963151"/>
                      <a:gd name="connsiteY9" fmla="*/ 1408 h 3861055"/>
                      <a:gd name="connsiteX10" fmla="*/ 620523 w 2963151"/>
                      <a:gd name="connsiteY10" fmla="*/ 261610 h 3861055"/>
                      <a:gd name="connsiteX11" fmla="*/ 158872 w 2963151"/>
                      <a:gd name="connsiteY11" fmla="*/ 860611 h 386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63151" h="3861055">
                        <a:moveTo>
                          <a:pt x="105457" y="1001014"/>
                        </a:moveTo>
                        <a:cubicBezTo>
                          <a:pt x="41422" y="1158524"/>
                          <a:pt x="6267" y="1326275"/>
                          <a:pt x="1681" y="1496239"/>
                        </a:cubicBezTo>
                        <a:cubicBezTo>
                          <a:pt x="-5331" y="1664012"/>
                          <a:pt x="9289" y="1832000"/>
                          <a:pt x="45176" y="1996042"/>
                        </a:cubicBezTo>
                        <a:cubicBezTo>
                          <a:pt x="131402" y="2343996"/>
                          <a:pt x="321403" y="3121553"/>
                          <a:pt x="383211" y="3364205"/>
                        </a:cubicBezTo>
                        <a:cubicBezTo>
                          <a:pt x="445019" y="3606858"/>
                          <a:pt x="555663" y="4162364"/>
                          <a:pt x="1131773" y="3652641"/>
                        </a:cubicBezTo>
                        <a:cubicBezTo>
                          <a:pt x="1707883" y="3142918"/>
                          <a:pt x="2564036" y="2471427"/>
                          <a:pt x="2683836" y="2364599"/>
                        </a:cubicBezTo>
                        <a:cubicBezTo>
                          <a:pt x="2863552" y="2188447"/>
                          <a:pt x="2964299" y="1947046"/>
                          <a:pt x="2963116" y="1695397"/>
                        </a:cubicBezTo>
                        <a:lnTo>
                          <a:pt x="2963116" y="1023906"/>
                        </a:lnTo>
                        <a:cubicBezTo>
                          <a:pt x="2944170" y="741307"/>
                          <a:pt x="2805331" y="480288"/>
                          <a:pt x="2581587" y="306631"/>
                        </a:cubicBezTo>
                        <a:cubicBezTo>
                          <a:pt x="2275363" y="107747"/>
                          <a:pt x="1918121" y="1743"/>
                          <a:pt x="1552982" y="1408"/>
                        </a:cubicBezTo>
                        <a:cubicBezTo>
                          <a:pt x="1222447" y="-12801"/>
                          <a:pt x="895942" y="78316"/>
                          <a:pt x="620523" y="261610"/>
                        </a:cubicBezTo>
                        <a:cubicBezTo>
                          <a:pt x="412826" y="413337"/>
                          <a:pt x="252690" y="621118"/>
                          <a:pt x="158872" y="860611"/>
                        </a:cubicBezTo>
                        <a:close/>
                      </a:path>
                    </a:pathLst>
                  </a:custGeom>
                  <a:solidFill>
                    <a:srgbClr val="F3D8E8"/>
                  </a:solidFill>
                  <a:ln w="6350"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grpSp>
            <p:nvGrpSpPr>
              <p:cNvPr id="21" name="グループ化 20">
                <a:extLst>
                  <a:ext uri="{FF2B5EF4-FFF2-40B4-BE49-F238E27FC236}">
                    <a16:creationId xmlns:a16="http://schemas.microsoft.com/office/drawing/2014/main" id="{440209A4-DEFD-3931-2F75-3B9CB0E6B46F}"/>
                  </a:ext>
                </a:extLst>
              </p:cNvPr>
              <p:cNvGrpSpPr/>
              <p:nvPr/>
            </p:nvGrpSpPr>
            <p:grpSpPr>
              <a:xfrm>
                <a:off x="10226792" y="4127028"/>
                <a:ext cx="297362" cy="297361"/>
                <a:chOff x="6710891" y="3216674"/>
                <a:chExt cx="720000" cy="720000"/>
              </a:xfrm>
            </p:grpSpPr>
            <p:sp>
              <p:nvSpPr>
                <p:cNvPr id="22" name="Shape 31123">
                  <a:extLst>
                    <a:ext uri="{FF2B5EF4-FFF2-40B4-BE49-F238E27FC236}">
                      <a16:creationId xmlns:a16="http://schemas.microsoft.com/office/drawing/2014/main" id="{779253C2-868C-B9A0-C2B6-927A06FDF237}"/>
                    </a:ext>
                  </a:extLst>
                </p:cNvPr>
                <p:cNvSpPr/>
                <p:nvPr/>
              </p:nvSpPr>
              <p:spPr>
                <a:xfrm>
                  <a:off x="6710891" y="3216674"/>
                  <a:ext cx="720000" cy="720000"/>
                </a:xfrm>
                <a:prstGeom prst="ellipse">
                  <a:avLst/>
                </a:prstGeom>
                <a:solidFill>
                  <a:schemeClr val="bg1"/>
                </a:solidFill>
                <a:ln w="12700" cap="flat">
                  <a:solidFill>
                    <a:srgbClr val="BEBEBE"/>
                  </a:solidFill>
                  <a:miter lim="400000"/>
                </a:ln>
                <a:effectLst/>
              </p:spPr>
              <p:txBody>
                <a:bodyPr wrap="square" lIns="0" tIns="0" rIns="0" bIns="0" numCol="1" anchor="t">
                  <a:noAutofit/>
                </a:bodyPr>
                <a:lstStyle/>
                <a:p>
                  <a:pPr defTabSz="914217"/>
                  <a:endParaRPr sz="1100" dirty="0">
                    <a:latin typeface="+mj-lt"/>
                  </a:endParaRPr>
                </a:p>
              </p:txBody>
            </p:sp>
            <p:grpSp>
              <p:nvGrpSpPr>
                <p:cNvPr id="23" name="Group 132">
                  <a:extLst>
                    <a:ext uri="{FF2B5EF4-FFF2-40B4-BE49-F238E27FC236}">
                      <a16:creationId xmlns:a16="http://schemas.microsoft.com/office/drawing/2014/main" id="{E570FBD4-BDF6-0179-9BE7-7E6AE76EFBB3}"/>
                    </a:ext>
                  </a:extLst>
                </p:cNvPr>
                <p:cNvGrpSpPr>
                  <a:grpSpLocks noChangeAspect="1"/>
                </p:cNvGrpSpPr>
                <p:nvPr/>
              </p:nvGrpSpPr>
              <p:grpSpPr>
                <a:xfrm>
                  <a:off x="6832123" y="3408545"/>
                  <a:ext cx="477536" cy="336258"/>
                  <a:chOff x="991356" y="1750170"/>
                  <a:chExt cx="5223632" cy="3678225"/>
                </a:xfrm>
              </p:grpSpPr>
              <p:sp>
                <p:nvSpPr>
                  <p:cNvPr id="24" name="Freeform: Shape 133">
                    <a:extLst>
                      <a:ext uri="{FF2B5EF4-FFF2-40B4-BE49-F238E27FC236}">
                        <a16:creationId xmlns:a16="http://schemas.microsoft.com/office/drawing/2014/main" id="{BB74487A-2149-389E-E8D1-003B4A4D35D6}"/>
                      </a:ext>
                    </a:extLst>
                  </p:cNvPr>
                  <p:cNvSpPr/>
                  <p:nvPr/>
                </p:nvSpPr>
                <p:spPr>
                  <a:xfrm>
                    <a:off x="3837947" y="2017879"/>
                    <a:ext cx="2377041" cy="3410516"/>
                  </a:xfrm>
                  <a:custGeom>
                    <a:avLst/>
                    <a:gdLst>
                      <a:gd name="connsiteX0" fmla="*/ 533047 w 2377041"/>
                      <a:gd name="connsiteY0" fmla="*/ 2648514 h 3410516"/>
                      <a:gd name="connsiteX1" fmla="*/ 1340155 w 2377041"/>
                      <a:gd name="connsiteY1" fmla="*/ 3410489 h 3410516"/>
                      <a:gd name="connsiteX2" fmla="*/ 2377027 w 2377041"/>
                      <a:gd name="connsiteY2" fmla="*/ 2359549 h 3410516"/>
                      <a:gd name="connsiteX3" fmla="*/ 2377027 w 2377041"/>
                      <a:gd name="connsiteY3" fmla="*/ 1300404 h 3410516"/>
                      <a:gd name="connsiteX4" fmla="*/ 1204757 w 2377041"/>
                      <a:gd name="connsiteY4" fmla="*/ 56040 h 3410516"/>
                      <a:gd name="connsiteX5" fmla="*/ 11973 w 2377041"/>
                      <a:gd name="connsiteY5" fmla="*/ 231880 h 3410516"/>
                      <a:gd name="connsiteX6" fmla="*/ 578180 w 2377041"/>
                      <a:gd name="connsiteY6" fmla="*/ 1730627 h 3410516"/>
                      <a:gd name="connsiteX7" fmla="*/ 533047 w 2377041"/>
                      <a:gd name="connsiteY7" fmla="*/ 2648514 h 341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7041" h="3410516">
                        <a:moveTo>
                          <a:pt x="533047" y="2648514"/>
                        </a:moveTo>
                        <a:cubicBezTo>
                          <a:pt x="533047" y="2648514"/>
                          <a:pt x="510774" y="3410489"/>
                          <a:pt x="1340155" y="3410489"/>
                        </a:cubicBezTo>
                        <a:cubicBezTo>
                          <a:pt x="2169535" y="3410489"/>
                          <a:pt x="2377027" y="2758707"/>
                          <a:pt x="2377027" y="2359549"/>
                        </a:cubicBezTo>
                        <a:lnTo>
                          <a:pt x="2377027" y="1300404"/>
                        </a:lnTo>
                        <a:cubicBezTo>
                          <a:pt x="2377027" y="553082"/>
                          <a:pt x="1865917" y="56040"/>
                          <a:pt x="1204757" y="56040"/>
                        </a:cubicBezTo>
                        <a:cubicBezTo>
                          <a:pt x="993163" y="56040"/>
                          <a:pt x="152646" y="-151452"/>
                          <a:pt x="11973" y="231880"/>
                        </a:cubicBezTo>
                        <a:cubicBezTo>
                          <a:pt x="-99978" y="538429"/>
                          <a:pt x="609831" y="1383049"/>
                          <a:pt x="578180" y="1730627"/>
                        </a:cubicBezTo>
                        <a:cubicBezTo>
                          <a:pt x="535392" y="2231186"/>
                          <a:pt x="533047" y="2648514"/>
                          <a:pt x="533047" y="2648514"/>
                        </a:cubicBezTo>
                        <a:close/>
                      </a:path>
                    </a:pathLst>
                  </a:custGeom>
                  <a:solidFill>
                    <a:srgbClr val="FFFFFF"/>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25" name="Freeform: Shape 134">
                    <a:extLst>
                      <a:ext uri="{FF2B5EF4-FFF2-40B4-BE49-F238E27FC236}">
                        <a16:creationId xmlns:a16="http://schemas.microsoft.com/office/drawing/2014/main" id="{FC1F90DF-0390-E11D-95BD-552D84FFB018}"/>
                      </a:ext>
                    </a:extLst>
                  </p:cNvPr>
                  <p:cNvSpPr/>
                  <p:nvPr/>
                </p:nvSpPr>
                <p:spPr>
                  <a:xfrm>
                    <a:off x="3681713" y="1750629"/>
                    <a:ext cx="1732616" cy="1638036"/>
                  </a:xfrm>
                  <a:custGeom>
                    <a:avLst/>
                    <a:gdLst>
                      <a:gd name="connsiteX0" fmla="*/ 1265451 w 1732616"/>
                      <a:gd name="connsiteY0" fmla="*/ 82975 h 1638036"/>
                      <a:gd name="connsiteX1" fmla="*/ 1230869 w 1732616"/>
                      <a:gd name="connsiteY1" fmla="*/ 82975 h 1638036"/>
                      <a:gd name="connsiteX2" fmla="*/ 82784 w 1732616"/>
                      <a:gd name="connsiteY2" fmla="*/ 493697 h 1638036"/>
                      <a:gd name="connsiteX3" fmla="*/ -14 w 1732616"/>
                      <a:gd name="connsiteY3" fmla="*/ 863707 h 1638036"/>
                      <a:gd name="connsiteX4" fmla="*/ 32810 w 1732616"/>
                      <a:gd name="connsiteY4" fmla="*/ 1098160 h 1638036"/>
                      <a:gd name="connsiteX5" fmla="*/ 257024 w 1732616"/>
                      <a:gd name="connsiteY5" fmla="*/ 1610794 h 1638036"/>
                      <a:gd name="connsiteX6" fmla="*/ 405005 w 1732616"/>
                      <a:gd name="connsiteY6" fmla="*/ 1637990 h 1638036"/>
                      <a:gd name="connsiteX7" fmla="*/ 471825 w 1732616"/>
                      <a:gd name="connsiteY7" fmla="*/ 1632129 h 1638036"/>
                      <a:gd name="connsiteX8" fmla="*/ 771926 w 1732616"/>
                      <a:gd name="connsiteY8" fmla="*/ 1384780 h 1638036"/>
                      <a:gd name="connsiteX9" fmla="*/ 878602 w 1732616"/>
                      <a:gd name="connsiteY9" fmla="*/ 1397675 h 1638036"/>
                      <a:gd name="connsiteX10" fmla="*/ 1338132 w 1732616"/>
                      <a:gd name="connsiteY10" fmla="*/ 1012585 h 1638036"/>
                      <a:gd name="connsiteX11" fmla="*/ 1710327 w 1732616"/>
                      <a:gd name="connsiteY11" fmla="*/ 693141 h 1638036"/>
                      <a:gd name="connsiteX12" fmla="*/ 1732601 w 1732616"/>
                      <a:gd name="connsiteY12" fmla="*/ 551883 h 1638036"/>
                      <a:gd name="connsiteX13" fmla="*/ 1265451 w 1732616"/>
                      <a:gd name="connsiteY13" fmla="*/ 82975 h 163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32616" h="1638036">
                        <a:moveTo>
                          <a:pt x="1265451" y="82975"/>
                        </a:moveTo>
                        <a:cubicBezTo>
                          <a:pt x="1253729" y="82975"/>
                          <a:pt x="1242592" y="82975"/>
                          <a:pt x="1230869" y="82975"/>
                        </a:cubicBezTo>
                        <a:cubicBezTo>
                          <a:pt x="800418" y="-120642"/>
                          <a:pt x="286401" y="63246"/>
                          <a:pt x="82784" y="493697"/>
                        </a:cubicBezTo>
                        <a:cubicBezTo>
                          <a:pt x="28074" y="609365"/>
                          <a:pt x="-213" y="735753"/>
                          <a:pt x="-14" y="863707"/>
                        </a:cubicBezTo>
                        <a:cubicBezTo>
                          <a:pt x="-137" y="943011"/>
                          <a:pt x="10918" y="1021939"/>
                          <a:pt x="32810" y="1098160"/>
                        </a:cubicBezTo>
                        <a:cubicBezTo>
                          <a:pt x="-46834" y="1301637"/>
                          <a:pt x="53553" y="1531150"/>
                          <a:pt x="257024" y="1610794"/>
                        </a:cubicBezTo>
                        <a:cubicBezTo>
                          <a:pt x="304161" y="1629239"/>
                          <a:pt x="354393" y="1638471"/>
                          <a:pt x="405005" y="1637990"/>
                        </a:cubicBezTo>
                        <a:cubicBezTo>
                          <a:pt x="427402" y="1637838"/>
                          <a:pt x="449745" y="1635875"/>
                          <a:pt x="471825" y="1632129"/>
                        </a:cubicBezTo>
                        <a:cubicBezTo>
                          <a:pt x="608125" y="1607605"/>
                          <a:pt x="721823" y="1513888"/>
                          <a:pt x="771926" y="1384780"/>
                        </a:cubicBezTo>
                        <a:cubicBezTo>
                          <a:pt x="806847" y="1393285"/>
                          <a:pt x="842660" y="1397611"/>
                          <a:pt x="878602" y="1397675"/>
                        </a:cubicBezTo>
                        <a:cubicBezTo>
                          <a:pt x="1104557" y="1396796"/>
                          <a:pt x="1297747" y="1234900"/>
                          <a:pt x="1338132" y="1012585"/>
                        </a:cubicBezTo>
                        <a:cubicBezTo>
                          <a:pt x="1512437" y="984650"/>
                          <a:pt x="1656280" y="861192"/>
                          <a:pt x="1710327" y="693141"/>
                        </a:cubicBezTo>
                        <a:cubicBezTo>
                          <a:pt x="1725209" y="647540"/>
                          <a:pt x="1732729" y="599852"/>
                          <a:pt x="1732601" y="551883"/>
                        </a:cubicBezTo>
                        <a:cubicBezTo>
                          <a:pt x="1732601" y="293597"/>
                          <a:pt x="1523732" y="83942"/>
                          <a:pt x="1265451" y="82975"/>
                        </a:cubicBezTo>
                        <a:close/>
                      </a:path>
                    </a:pathLst>
                  </a:custGeom>
                  <a:solidFill>
                    <a:srgbClr val="F3D8E8"/>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26" name="Freeform: Shape 159">
                    <a:extLst>
                      <a:ext uri="{FF2B5EF4-FFF2-40B4-BE49-F238E27FC236}">
                        <a16:creationId xmlns:a16="http://schemas.microsoft.com/office/drawing/2014/main" id="{DD4C9E67-8E33-F375-FB95-125B1227AE4F}"/>
                      </a:ext>
                    </a:extLst>
                  </p:cNvPr>
                  <p:cNvSpPr/>
                  <p:nvPr/>
                </p:nvSpPr>
                <p:spPr>
                  <a:xfrm>
                    <a:off x="3940786" y="3599655"/>
                    <a:ext cx="897958" cy="1826981"/>
                  </a:xfrm>
                  <a:custGeom>
                    <a:avLst/>
                    <a:gdLst>
                      <a:gd name="connsiteX0" fmla="*/ 497614 w 897958"/>
                      <a:gd name="connsiteY0" fmla="*/ -28 h 1826981"/>
                      <a:gd name="connsiteX1" fmla="*/ 853397 w 897958"/>
                      <a:gd name="connsiteY1" fmla="*/ 50966 h 1826981"/>
                      <a:gd name="connsiteX2" fmla="*/ 897944 w 897958"/>
                      <a:gd name="connsiteY2" fmla="*/ 570281 h 1826981"/>
                      <a:gd name="connsiteX3" fmla="*/ 296569 w 897958"/>
                      <a:gd name="connsiteY3" fmla="*/ 1162864 h 1826981"/>
                      <a:gd name="connsiteX4" fmla="*/ 296569 w 897958"/>
                      <a:gd name="connsiteY4" fmla="*/ 1826954 h 1826981"/>
                      <a:gd name="connsiteX5" fmla="*/ -15 w 897958"/>
                      <a:gd name="connsiteY5" fmla="*/ 1826954 h 1826981"/>
                      <a:gd name="connsiteX6" fmla="*/ -15 w 897958"/>
                      <a:gd name="connsiteY6" fmla="*/ 913756 h 1826981"/>
                      <a:gd name="connsiteX7" fmla="*/ 497614 w 897958"/>
                      <a:gd name="connsiteY7" fmla="*/ -28 h 1826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7958" h="1826981">
                        <a:moveTo>
                          <a:pt x="497614" y="-28"/>
                        </a:moveTo>
                        <a:lnTo>
                          <a:pt x="853397" y="50966"/>
                        </a:lnTo>
                        <a:lnTo>
                          <a:pt x="897944" y="570281"/>
                        </a:lnTo>
                        <a:cubicBezTo>
                          <a:pt x="897944" y="570281"/>
                          <a:pt x="296569" y="666994"/>
                          <a:pt x="296569" y="1162864"/>
                        </a:cubicBezTo>
                        <a:lnTo>
                          <a:pt x="296569" y="1826954"/>
                        </a:lnTo>
                        <a:lnTo>
                          <a:pt x="-15" y="1826954"/>
                        </a:lnTo>
                        <a:lnTo>
                          <a:pt x="-15" y="913756"/>
                        </a:lnTo>
                        <a:cubicBezTo>
                          <a:pt x="-15" y="525735"/>
                          <a:pt x="497614" y="-28"/>
                          <a:pt x="497614" y="-28"/>
                        </a:cubicBezTo>
                        <a:close/>
                      </a:path>
                    </a:pathLst>
                  </a:custGeom>
                  <a:solidFill>
                    <a:srgbClr val="B90066"/>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27" name="Freeform: Shape 160">
                    <a:extLst>
                      <a:ext uri="{FF2B5EF4-FFF2-40B4-BE49-F238E27FC236}">
                        <a16:creationId xmlns:a16="http://schemas.microsoft.com/office/drawing/2014/main" id="{1251C1BB-4ED0-F15F-0176-1D72041AFAA8}"/>
                      </a:ext>
                    </a:extLst>
                  </p:cNvPr>
                  <p:cNvSpPr/>
                  <p:nvPr/>
                </p:nvSpPr>
                <p:spPr>
                  <a:xfrm>
                    <a:off x="4736834" y="3503529"/>
                    <a:ext cx="463554" cy="874866"/>
                  </a:xfrm>
                  <a:custGeom>
                    <a:avLst/>
                    <a:gdLst>
                      <a:gd name="connsiteX0" fmla="*/ 290631 w 463554"/>
                      <a:gd name="connsiteY0" fmla="*/ -28 h 874866"/>
                      <a:gd name="connsiteX1" fmla="*/ 4011 w 463554"/>
                      <a:gd name="connsiteY1" fmla="*/ 458916 h 874866"/>
                      <a:gd name="connsiteX2" fmla="*/ 450604 w 463554"/>
                      <a:gd name="connsiteY2" fmla="*/ 874556 h 874866"/>
                      <a:gd name="connsiteX3" fmla="*/ 463540 w 463554"/>
                      <a:gd name="connsiteY3" fmla="*/ 873899 h 874866"/>
                    </a:gdLst>
                    <a:ahLst/>
                    <a:cxnLst>
                      <a:cxn ang="0">
                        <a:pos x="connsiteX0" y="connsiteY0"/>
                      </a:cxn>
                      <a:cxn ang="0">
                        <a:pos x="connsiteX1" y="connsiteY1"/>
                      </a:cxn>
                      <a:cxn ang="0">
                        <a:pos x="connsiteX2" y="connsiteY2"/>
                      </a:cxn>
                      <a:cxn ang="0">
                        <a:pos x="connsiteX3" y="connsiteY3"/>
                      </a:cxn>
                    </a:cxnLst>
                    <a:rect l="l" t="t" r="r" b="b"/>
                    <a:pathLst>
                      <a:path w="463554" h="874866">
                        <a:moveTo>
                          <a:pt x="290631" y="-28"/>
                        </a:moveTo>
                        <a:cubicBezTo>
                          <a:pt x="290631" y="-28"/>
                          <a:pt x="-39949" y="14625"/>
                          <a:pt x="4011" y="458916"/>
                        </a:cubicBezTo>
                        <a:cubicBezTo>
                          <a:pt x="12557" y="697015"/>
                          <a:pt x="212505" y="883107"/>
                          <a:pt x="450604" y="874556"/>
                        </a:cubicBezTo>
                        <a:cubicBezTo>
                          <a:pt x="454918" y="874403"/>
                          <a:pt x="459232" y="874180"/>
                          <a:pt x="463540" y="873899"/>
                        </a:cubicBezTo>
                      </a:path>
                    </a:pathLst>
                  </a:custGeom>
                  <a:solidFill>
                    <a:srgbClr val="FFFFFF"/>
                  </a:solidFill>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28" name="Freeform: Shape 161">
                    <a:extLst>
                      <a:ext uri="{FF2B5EF4-FFF2-40B4-BE49-F238E27FC236}">
                        <a16:creationId xmlns:a16="http://schemas.microsoft.com/office/drawing/2014/main" id="{438AAAEE-83B8-9E88-92A3-DF036D67461D}"/>
                      </a:ext>
                    </a:extLst>
                  </p:cNvPr>
                  <p:cNvSpPr/>
                  <p:nvPr/>
                </p:nvSpPr>
                <p:spPr>
                  <a:xfrm>
                    <a:off x="4259643" y="3096166"/>
                    <a:ext cx="193424" cy="38098"/>
                  </a:xfrm>
                  <a:custGeom>
                    <a:avLst/>
                    <a:gdLst>
                      <a:gd name="connsiteX0" fmla="*/ 193425 w 193424"/>
                      <a:gd name="connsiteY0" fmla="*/ 38099 h 38098"/>
                      <a:gd name="connsiteX1" fmla="*/ 0 w 193424"/>
                      <a:gd name="connsiteY1" fmla="*/ 0 h 38098"/>
                    </a:gdLst>
                    <a:ahLst/>
                    <a:cxnLst>
                      <a:cxn ang="0">
                        <a:pos x="connsiteX0" y="connsiteY0"/>
                      </a:cxn>
                      <a:cxn ang="0">
                        <a:pos x="connsiteX1" y="connsiteY1"/>
                      </a:cxn>
                    </a:cxnLst>
                    <a:rect l="l" t="t" r="r" b="b"/>
                    <a:pathLst>
                      <a:path w="193424" h="38098">
                        <a:moveTo>
                          <a:pt x="193425" y="38099"/>
                        </a:moveTo>
                        <a:lnTo>
                          <a:pt x="0" y="0"/>
                        </a:lnTo>
                      </a:path>
                    </a:pathLst>
                  </a:custGeom>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29" name="Freeform: Shape 162">
                    <a:extLst>
                      <a:ext uri="{FF2B5EF4-FFF2-40B4-BE49-F238E27FC236}">
                        <a16:creationId xmlns:a16="http://schemas.microsoft.com/office/drawing/2014/main" id="{CBF28A37-A520-DE27-10C6-CBAAD333193C}"/>
                      </a:ext>
                    </a:extLst>
                  </p:cNvPr>
                  <p:cNvSpPr/>
                  <p:nvPr/>
                </p:nvSpPr>
                <p:spPr>
                  <a:xfrm>
                    <a:off x="5019860" y="2607329"/>
                    <a:ext cx="58613" cy="155325"/>
                  </a:xfrm>
                  <a:custGeom>
                    <a:avLst/>
                    <a:gdLst>
                      <a:gd name="connsiteX0" fmla="*/ 0 w 58613"/>
                      <a:gd name="connsiteY0" fmla="*/ 155326 h 155325"/>
                      <a:gd name="connsiteX1" fmla="*/ 0 w 58613"/>
                      <a:gd name="connsiteY1" fmla="*/ 0 h 155325"/>
                    </a:gdLst>
                    <a:ahLst/>
                    <a:cxnLst>
                      <a:cxn ang="0">
                        <a:pos x="connsiteX0" y="connsiteY0"/>
                      </a:cxn>
                      <a:cxn ang="0">
                        <a:pos x="connsiteX1" y="connsiteY1"/>
                      </a:cxn>
                    </a:cxnLst>
                    <a:rect l="l" t="t" r="r" b="b"/>
                    <a:pathLst>
                      <a:path w="58613" h="155325">
                        <a:moveTo>
                          <a:pt x="0" y="155326"/>
                        </a:moveTo>
                        <a:lnTo>
                          <a:pt x="0" y="0"/>
                        </a:lnTo>
                      </a:path>
                    </a:pathLst>
                  </a:custGeom>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30" name="Freeform: Shape 163">
                    <a:extLst>
                      <a:ext uri="{FF2B5EF4-FFF2-40B4-BE49-F238E27FC236}">
                        <a16:creationId xmlns:a16="http://schemas.microsoft.com/office/drawing/2014/main" id="{DDD201D6-B118-C53B-0758-C0C0796F73AF}"/>
                      </a:ext>
                    </a:extLst>
                  </p:cNvPr>
                  <p:cNvSpPr/>
                  <p:nvPr/>
                </p:nvSpPr>
                <p:spPr>
                  <a:xfrm>
                    <a:off x="991356" y="2017879"/>
                    <a:ext cx="2377041" cy="3410516"/>
                  </a:xfrm>
                  <a:custGeom>
                    <a:avLst/>
                    <a:gdLst>
                      <a:gd name="connsiteX0" fmla="*/ 1844551 w 2377041"/>
                      <a:gd name="connsiteY0" fmla="*/ 2648514 h 3410516"/>
                      <a:gd name="connsiteX1" fmla="*/ 1037444 w 2377041"/>
                      <a:gd name="connsiteY1" fmla="*/ 3410489 h 3410516"/>
                      <a:gd name="connsiteX2" fmla="*/ -15 w 2377041"/>
                      <a:gd name="connsiteY2" fmla="*/ 2359549 h 3410516"/>
                      <a:gd name="connsiteX3" fmla="*/ -15 w 2377041"/>
                      <a:gd name="connsiteY3" fmla="*/ 1300404 h 3410516"/>
                      <a:gd name="connsiteX4" fmla="*/ 1172255 w 2377041"/>
                      <a:gd name="connsiteY4" fmla="*/ 56040 h 3410516"/>
                      <a:gd name="connsiteX5" fmla="*/ 2365039 w 2377041"/>
                      <a:gd name="connsiteY5" fmla="*/ 231880 h 3410516"/>
                      <a:gd name="connsiteX6" fmla="*/ 1798833 w 2377041"/>
                      <a:gd name="connsiteY6" fmla="*/ 1730627 h 3410516"/>
                      <a:gd name="connsiteX7" fmla="*/ 1844551 w 2377041"/>
                      <a:gd name="connsiteY7" fmla="*/ 2648514 h 341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7041" h="3410516">
                        <a:moveTo>
                          <a:pt x="1844551" y="2648514"/>
                        </a:moveTo>
                        <a:cubicBezTo>
                          <a:pt x="1844551" y="2648514"/>
                          <a:pt x="1866824" y="3410489"/>
                          <a:pt x="1037444" y="3410489"/>
                        </a:cubicBezTo>
                        <a:cubicBezTo>
                          <a:pt x="208063" y="3410489"/>
                          <a:pt x="-15" y="2758707"/>
                          <a:pt x="-15" y="2359549"/>
                        </a:cubicBezTo>
                        <a:lnTo>
                          <a:pt x="-15" y="1300404"/>
                        </a:lnTo>
                        <a:cubicBezTo>
                          <a:pt x="-15" y="553082"/>
                          <a:pt x="511095" y="56040"/>
                          <a:pt x="1172255" y="56040"/>
                        </a:cubicBezTo>
                        <a:cubicBezTo>
                          <a:pt x="1383263" y="56040"/>
                          <a:pt x="2227297" y="-151452"/>
                          <a:pt x="2365039" y="231880"/>
                        </a:cubicBezTo>
                        <a:cubicBezTo>
                          <a:pt x="2476991" y="538429"/>
                          <a:pt x="1767181" y="1383049"/>
                          <a:pt x="1798833" y="1730627"/>
                        </a:cubicBezTo>
                        <a:cubicBezTo>
                          <a:pt x="1842207" y="2231186"/>
                          <a:pt x="1844551" y="2648514"/>
                          <a:pt x="1844551" y="2648514"/>
                        </a:cubicBezTo>
                        <a:close/>
                      </a:path>
                    </a:pathLst>
                  </a:custGeom>
                  <a:solidFill>
                    <a:srgbClr val="FFFFFF"/>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31" name="Freeform: Shape 164">
                    <a:extLst>
                      <a:ext uri="{FF2B5EF4-FFF2-40B4-BE49-F238E27FC236}">
                        <a16:creationId xmlns:a16="http://schemas.microsoft.com/office/drawing/2014/main" id="{8BF1D37A-A96C-3095-A337-632A05E399B5}"/>
                      </a:ext>
                    </a:extLst>
                  </p:cNvPr>
                  <p:cNvSpPr/>
                  <p:nvPr/>
                </p:nvSpPr>
                <p:spPr>
                  <a:xfrm>
                    <a:off x="1792016" y="1750170"/>
                    <a:ext cx="1732021" cy="1638477"/>
                  </a:xfrm>
                  <a:custGeom>
                    <a:avLst/>
                    <a:gdLst>
                      <a:gd name="connsiteX0" fmla="*/ 467721 w 1732021"/>
                      <a:gd name="connsiteY0" fmla="*/ 83434 h 1638477"/>
                      <a:gd name="connsiteX1" fmla="*/ 502303 w 1732021"/>
                      <a:gd name="connsiteY1" fmla="*/ 83434 h 1638477"/>
                      <a:gd name="connsiteX2" fmla="*/ 1648747 w 1732021"/>
                      <a:gd name="connsiteY2" fmla="*/ 491360 h 1638477"/>
                      <a:gd name="connsiteX3" fmla="*/ 1698604 w 1732021"/>
                      <a:gd name="connsiteY3" fmla="*/ 1098033 h 1638477"/>
                      <a:gd name="connsiteX4" fmla="*/ 1475181 w 1732021"/>
                      <a:gd name="connsiteY4" fmla="*/ 1611006 h 1638477"/>
                      <a:gd name="connsiteX5" fmla="*/ 1330511 w 1732021"/>
                      <a:gd name="connsiteY5" fmla="*/ 1638449 h 1638477"/>
                      <a:gd name="connsiteX6" fmla="*/ 1263692 w 1732021"/>
                      <a:gd name="connsiteY6" fmla="*/ 1632588 h 1638477"/>
                      <a:gd name="connsiteX7" fmla="*/ 961246 w 1732021"/>
                      <a:gd name="connsiteY7" fmla="*/ 1385239 h 1638477"/>
                      <a:gd name="connsiteX8" fmla="*/ 854570 w 1732021"/>
                      <a:gd name="connsiteY8" fmla="*/ 1398134 h 1638477"/>
                      <a:gd name="connsiteX9" fmla="*/ 395040 w 1732021"/>
                      <a:gd name="connsiteY9" fmla="*/ 1013044 h 1638477"/>
                      <a:gd name="connsiteX10" fmla="*/ 22845 w 1732021"/>
                      <a:gd name="connsiteY10" fmla="*/ 693600 h 1638477"/>
                      <a:gd name="connsiteX11" fmla="*/ -15 w 1732021"/>
                      <a:gd name="connsiteY11" fmla="*/ 552342 h 1638477"/>
                      <a:gd name="connsiteX12" fmla="*/ 467721 w 1732021"/>
                      <a:gd name="connsiteY12" fmla="*/ 83434 h 1638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2021" h="1638477">
                        <a:moveTo>
                          <a:pt x="467721" y="83434"/>
                        </a:moveTo>
                        <a:cubicBezTo>
                          <a:pt x="479443" y="83434"/>
                          <a:pt x="490580" y="83434"/>
                          <a:pt x="502303" y="83434"/>
                        </a:cubicBezTo>
                        <a:cubicBezTo>
                          <a:pt x="931529" y="-120500"/>
                          <a:pt x="1444807" y="62134"/>
                          <a:pt x="1648747" y="491360"/>
                        </a:cubicBezTo>
                        <a:cubicBezTo>
                          <a:pt x="1738730" y="680758"/>
                          <a:pt x="1756461" y="896491"/>
                          <a:pt x="1698604" y="1098033"/>
                        </a:cubicBezTo>
                        <a:cubicBezTo>
                          <a:pt x="1778558" y="1301387"/>
                          <a:pt x="1678528" y="1531052"/>
                          <a:pt x="1475181" y="1611006"/>
                        </a:cubicBezTo>
                        <a:cubicBezTo>
                          <a:pt x="1429099" y="1629130"/>
                          <a:pt x="1380028" y="1638438"/>
                          <a:pt x="1330511" y="1638449"/>
                        </a:cubicBezTo>
                        <a:cubicBezTo>
                          <a:pt x="1308115" y="1638297"/>
                          <a:pt x="1285771" y="1636333"/>
                          <a:pt x="1263692" y="1632588"/>
                        </a:cubicBezTo>
                        <a:cubicBezTo>
                          <a:pt x="1126507" y="1608814"/>
                          <a:pt x="1011771" y="1514974"/>
                          <a:pt x="961246" y="1385239"/>
                        </a:cubicBezTo>
                        <a:cubicBezTo>
                          <a:pt x="926318" y="1393703"/>
                          <a:pt x="890512" y="1398034"/>
                          <a:pt x="854570" y="1398134"/>
                        </a:cubicBezTo>
                        <a:cubicBezTo>
                          <a:pt x="628615" y="1397255"/>
                          <a:pt x="435425" y="1235359"/>
                          <a:pt x="395040" y="1013044"/>
                        </a:cubicBezTo>
                        <a:cubicBezTo>
                          <a:pt x="220735" y="985108"/>
                          <a:pt x="76886" y="861651"/>
                          <a:pt x="22845" y="693600"/>
                        </a:cubicBezTo>
                        <a:cubicBezTo>
                          <a:pt x="7763" y="648028"/>
                          <a:pt x="44" y="600346"/>
                          <a:pt x="-15" y="552342"/>
                        </a:cubicBezTo>
                        <a:cubicBezTo>
                          <a:pt x="-15" y="293827"/>
                          <a:pt x="209206" y="84079"/>
                          <a:pt x="467721" y="83434"/>
                        </a:cubicBezTo>
                        <a:close/>
                      </a:path>
                    </a:pathLst>
                  </a:custGeom>
                  <a:solidFill>
                    <a:srgbClr val="F3D8E8"/>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32" name="Freeform: Shape 165">
                    <a:extLst>
                      <a:ext uri="{FF2B5EF4-FFF2-40B4-BE49-F238E27FC236}">
                        <a16:creationId xmlns:a16="http://schemas.microsoft.com/office/drawing/2014/main" id="{37A5471D-5092-03E0-7E15-F1A8ED9F571B}"/>
                      </a:ext>
                    </a:extLst>
                  </p:cNvPr>
                  <p:cNvSpPr/>
                  <p:nvPr/>
                </p:nvSpPr>
                <p:spPr>
                  <a:xfrm>
                    <a:off x="2369359" y="3599655"/>
                    <a:ext cx="896785" cy="1826981"/>
                  </a:xfrm>
                  <a:custGeom>
                    <a:avLst/>
                    <a:gdLst>
                      <a:gd name="connsiteX0" fmla="*/ 400315 w 896785"/>
                      <a:gd name="connsiteY0" fmla="*/ -28 h 1826981"/>
                      <a:gd name="connsiteX1" fmla="*/ 44531 w 896785"/>
                      <a:gd name="connsiteY1" fmla="*/ 50966 h 1826981"/>
                      <a:gd name="connsiteX2" fmla="*/ -15 w 896785"/>
                      <a:gd name="connsiteY2" fmla="*/ 570281 h 1826981"/>
                      <a:gd name="connsiteX3" fmla="*/ 600187 w 896785"/>
                      <a:gd name="connsiteY3" fmla="*/ 1162864 h 1826981"/>
                      <a:gd name="connsiteX4" fmla="*/ 600187 w 896785"/>
                      <a:gd name="connsiteY4" fmla="*/ 1826954 h 1826981"/>
                      <a:gd name="connsiteX5" fmla="*/ 896771 w 896785"/>
                      <a:gd name="connsiteY5" fmla="*/ 1826954 h 1826981"/>
                      <a:gd name="connsiteX6" fmla="*/ 896771 w 896785"/>
                      <a:gd name="connsiteY6" fmla="*/ 913756 h 1826981"/>
                      <a:gd name="connsiteX7" fmla="*/ 400315 w 896785"/>
                      <a:gd name="connsiteY7" fmla="*/ -28 h 1826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6785" h="1826981">
                        <a:moveTo>
                          <a:pt x="400315" y="-28"/>
                        </a:moveTo>
                        <a:lnTo>
                          <a:pt x="44531" y="50966"/>
                        </a:lnTo>
                        <a:lnTo>
                          <a:pt x="-15" y="570281"/>
                        </a:lnTo>
                        <a:cubicBezTo>
                          <a:pt x="-15" y="570281"/>
                          <a:pt x="600187" y="666994"/>
                          <a:pt x="600187" y="1162864"/>
                        </a:cubicBezTo>
                        <a:lnTo>
                          <a:pt x="600187" y="1826954"/>
                        </a:lnTo>
                        <a:lnTo>
                          <a:pt x="896771" y="1826954"/>
                        </a:lnTo>
                        <a:lnTo>
                          <a:pt x="896771" y="913756"/>
                        </a:lnTo>
                        <a:cubicBezTo>
                          <a:pt x="896771" y="525735"/>
                          <a:pt x="400315" y="-28"/>
                          <a:pt x="400315" y="-28"/>
                        </a:cubicBezTo>
                        <a:close/>
                      </a:path>
                    </a:pathLst>
                  </a:custGeom>
                  <a:solidFill>
                    <a:srgbClr val="B90066"/>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33" name="Freeform: Shape 166">
                    <a:extLst>
                      <a:ext uri="{FF2B5EF4-FFF2-40B4-BE49-F238E27FC236}">
                        <a16:creationId xmlns:a16="http://schemas.microsoft.com/office/drawing/2014/main" id="{5A8708BC-6B99-BAB0-8F70-5E77FFBDD442}"/>
                      </a:ext>
                    </a:extLst>
                  </p:cNvPr>
                  <p:cNvSpPr/>
                  <p:nvPr/>
                </p:nvSpPr>
                <p:spPr>
                  <a:xfrm>
                    <a:off x="2006541" y="3503529"/>
                    <a:ext cx="463065" cy="874869"/>
                  </a:xfrm>
                  <a:custGeom>
                    <a:avLst/>
                    <a:gdLst>
                      <a:gd name="connsiteX0" fmla="*/ 172309 w 463065"/>
                      <a:gd name="connsiteY0" fmla="*/ -28 h 874869"/>
                      <a:gd name="connsiteX1" fmla="*/ 458929 w 463065"/>
                      <a:gd name="connsiteY1" fmla="*/ 458916 h 874869"/>
                      <a:gd name="connsiteX2" fmla="*/ 13490 w 463065"/>
                      <a:gd name="connsiteY2" fmla="*/ 874579 h 874869"/>
                      <a:gd name="connsiteX3" fmla="*/ -15 w 463065"/>
                      <a:gd name="connsiteY3" fmla="*/ 873899 h 874869"/>
                    </a:gdLst>
                    <a:ahLst/>
                    <a:cxnLst>
                      <a:cxn ang="0">
                        <a:pos x="connsiteX0" y="connsiteY0"/>
                      </a:cxn>
                      <a:cxn ang="0">
                        <a:pos x="connsiteX1" y="connsiteY1"/>
                      </a:cxn>
                      <a:cxn ang="0">
                        <a:pos x="connsiteX2" y="connsiteY2"/>
                      </a:cxn>
                      <a:cxn ang="0">
                        <a:pos x="connsiteX3" y="connsiteY3"/>
                      </a:cxn>
                    </a:cxnLst>
                    <a:rect l="l" t="t" r="r" b="b"/>
                    <a:pathLst>
                      <a:path w="463065" h="874869">
                        <a:moveTo>
                          <a:pt x="172309" y="-28"/>
                        </a:moveTo>
                        <a:cubicBezTo>
                          <a:pt x="172309" y="-28"/>
                          <a:pt x="503475" y="14625"/>
                          <a:pt x="458929" y="458916"/>
                        </a:cubicBezTo>
                        <a:cubicBezTo>
                          <a:pt x="450705" y="696705"/>
                          <a:pt x="251273" y="882803"/>
                          <a:pt x="13490" y="874579"/>
                        </a:cubicBezTo>
                        <a:cubicBezTo>
                          <a:pt x="8983" y="874421"/>
                          <a:pt x="4481" y="874198"/>
                          <a:pt x="-15" y="873899"/>
                        </a:cubicBezTo>
                      </a:path>
                    </a:pathLst>
                  </a:custGeom>
                  <a:solidFill>
                    <a:srgbClr val="FFFFFF"/>
                  </a:solidFill>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34" name="Freeform: Shape 167">
                    <a:extLst>
                      <a:ext uri="{FF2B5EF4-FFF2-40B4-BE49-F238E27FC236}">
                        <a16:creationId xmlns:a16="http://schemas.microsoft.com/office/drawing/2014/main" id="{93DA0781-F403-2505-FDAE-A4587DBA2444}"/>
                      </a:ext>
                    </a:extLst>
                  </p:cNvPr>
                  <p:cNvSpPr/>
                  <p:nvPr/>
                </p:nvSpPr>
                <p:spPr>
                  <a:xfrm>
                    <a:off x="2753277" y="3096166"/>
                    <a:ext cx="193424" cy="38098"/>
                  </a:xfrm>
                  <a:custGeom>
                    <a:avLst/>
                    <a:gdLst>
                      <a:gd name="connsiteX0" fmla="*/ 0 w 193424"/>
                      <a:gd name="connsiteY0" fmla="*/ 38099 h 38098"/>
                      <a:gd name="connsiteX1" fmla="*/ 193424 w 193424"/>
                      <a:gd name="connsiteY1" fmla="*/ 0 h 38098"/>
                    </a:gdLst>
                    <a:ahLst/>
                    <a:cxnLst>
                      <a:cxn ang="0">
                        <a:pos x="connsiteX0" y="connsiteY0"/>
                      </a:cxn>
                      <a:cxn ang="0">
                        <a:pos x="connsiteX1" y="connsiteY1"/>
                      </a:cxn>
                    </a:cxnLst>
                    <a:rect l="l" t="t" r="r" b="b"/>
                    <a:pathLst>
                      <a:path w="193424" h="38098">
                        <a:moveTo>
                          <a:pt x="0" y="38099"/>
                        </a:moveTo>
                        <a:lnTo>
                          <a:pt x="193424" y="0"/>
                        </a:lnTo>
                      </a:path>
                    </a:pathLst>
                  </a:custGeom>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35" name="Freeform: Shape 168">
                    <a:extLst>
                      <a:ext uri="{FF2B5EF4-FFF2-40B4-BE49-F238E27FC236}">
                        <a16:creationId xmlns:a16="http://schemas.microsoft.com/office/drawing/2014/main" id="{77A7ED34-D4D8-7022-188F-C8385B982573}"/>
                      </a:ext>
                    </a:extLst>
                  </p:cNvPr>
                  <p:cNvSpPr/>
                  <p:nvPr/>
                </p:nvSpPr>
                <p:spPr>
                  <a:xfrm>
                    <a:off x="2186485" y="2607329"/>
                    <a:ext cx="58613" cy="155325"/>
                  </a:xfrm>
                  <a:custGeom>
                    <a:avLst/>
                    <a:gdLst>
                      <a:gd name="connsiteX0" fmla="*/ 0 w 58613"/>
                      <a:gd name="connsiteY0" fmla="*/ 155326 h 155325"/>
                      <a:gd name="connsiteX1" fmla="*/ 0 w 58613"/>
                      <a:gd name="connsiteY1" fmla="*/ 0 h 155325"/>
                    </a:gdLst>
                    <a:ahLst/>
                    <a:cxnLst>
                      <a:cxn ang="0">
                        <a:pos x="connsiteX0" y="connsiteY0"/>
                      </a:cxn>
                      <a:cxn ang="0">
                        <a:pos x="connsiteX1" y="connsiteY1"/>
                      </a:cxn>
                    </a:cxnLst>
                    <a:rect l="l" t="t" r="r" b="b"/>
                    <a:pathLst>
                      <a:path w="58613" h="155325">
                        <a:moveTo>
                          <a:pt x="0" y="155326"/>
                        </a:moveTo>
                        <a:lnTo>
                          <a:pt x="0" y="0"/>
                        </a:lnTo>
                      </a:path>
                    </a:pathLst>
                  </a:custGeom>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grpSp>
          </p:grpSp>
          <p:grpSp>
            <p:nvGrpSpPr>
              <p:cNvPr id="36" name="グループ化 35">
                <a:extLst>
                  <a:ext uri="{FF2B5EF4-FFF2-40B4-BE49-F238E27FC236}">
                    <a16:creationId xmlns:a16="http://schemas.microsoft.com/office/drawing/2014/main" id="{3E60A1A9-E612-B033-7E77-114C9EE9FDFC}"/>
                  </a:ext>
                </a:extLst>
              </p:cNvPr>
              <p:cNvGrpSpPr/>
              <p:nvPr/>
            </p:nvGrpSpPr>
            <p:grpSpPr>
              <a:xfrm>
                <a:off x="11495504" y="3341659"/>
                <a:ext cx="297362" cy="297361"/>
                <a:chOff x="6710891" y="2322477"/>
                <a:chExt cx="720000" cy="720000"/>
              </a:xfrm>
            </p:grpSpPr>
            <p:sp>
              <p:nvSpPr>
                <p:cNvPr id="37" name="Shape 31130">
                  <a:extLst>
                    <a:ext uri="{FF2B5EF4-FFF2-40B4-BE49-F238E27FC236}">
                      <a16:creationId xmlns:a16="http://schemas.microsoft.com/office/drawing/2014/main" id="{C9CDFC65-D002-FA22-49DF-3721484A4BA8}"/>
                    </a:ext>
                  </a:extLst>
                </p:cNvPr>
                <p:cNvSpPr/>
                <p:nvPr/>
              </p:nvSpPr>
              <p:spPr>
                <a:xfrm>
                  <a:off x="6710891" y="2322477"/>
                  <a:ext cx="720000" cy="720000"/>
                </a:xfrm>
                <a:prstGeom prst="ellipse">
                  <a:avLst/>
                </a:prstGeom>
                <a:solidFill>
                  <a:schemeClr val="bg1"/>
                </a:solidFill>
                <a:ln w="12700" cap="flat">
                  <a:solidFill>
                    <a:srgbClr val="BEBEBE"/>
                  </a:solidFill>
                  <a:miter lim="400000"/>
                </a:ln>
                <a:effectLst/>
              </p:spPr>
              <p:txBody>
                <a:bodyPr wrap="square" lIns="0" tIns="0" rIns="0" bIns="0" numCol="1" anchor="t">
                  <a:noAutofit/>
                </a:bodyPr>
                <a:lstStyle/>
                <a:p>
                  <a:endParaRPr sz="2532" dirty="0">
                    <a:latin typeface="+mj-lt"/>
                  </a:endParaRPr>
                </a:p>
              </p:txBody>
            </p:sp>
            <p:grpSp>
              <p:nvGrpSpPr>
                <p:cNvPr id="38" name="Group 124">
                  <a:extLst>
                    <a:ext uri="{FF2B5EF4-FFF2-40B4-BE49-F238E27FC236}">
                      <a16:creationId xmlns:a16="http://schemas.microsoft.com/office/drawing/2014/main" id="{9772F7AE-04B0-0398-4F2C-6C7D03C4304F}"/>
                    </a:ext>
                  </a:extLst>
                </p:cNvPr>
                <p:cNvGrpSpPr>
                  <a:grpSpLocks noChangeAspect="1"/>
                </p:cNvGrpSpPr>
                <p:nvPr/>
              </p:nvGrpSpPr>
              <p:grpSpPr>
                <a:xfrm>
                  <a:off x="6886057" y="2460370"/>
                  <a:ext cx="369668" cy="444214"/>
                  <a:chOff x="1822640" y="1462547"/>
                  <a:chExt cx="3541671" cy="4255844"/>
                </a:xfrm>
              </p:grpSpPr>
              <p:sp>
                <p:nvSpPr>
                  <p:cNvPr id="39" name="Freeform: Shape 125">
                    <a:extLst>
                      <a:ext uri="{FF2B5EF4-FFF2-40B4-BE49-F238E27FC236}">
                        <a16:creationId xmlns:a16="http://schemas.microsoft.com/office/drawing/2014/main" id="{9B66B7E3-160E-C60F-32A1-5DC1051A5775}"/>
                      </a:ext>
                    </a:extLst>
                  </p:cNvPr>
                  <p:cNvSpPr/>
                  <p:nvPr/>
                </p:nvSpPr>
                <p:spPr>
                  <a:xfrm>
                    <a:off x="2954565" y="2483157"/>
                    <a:ext cx="2409746" cy="3235234"/>
                  </a:xfrm>
                  <a:custGeom>
                    <a:avLst/>
                    <a:gdLst>
                      <a:gd name="connsiteX0" fmla="*/ -27 w 2409746"/>
                      <a:gd name="connsiteY0" fmla="*/ 2305396 h 3235235"/>
                      <a:gd name="connsiteX1" fmla="*/ 1764918 w 2409746"/>
                      <a:gd name="connsiteY1" fmla="*/ 3169091 h 3235235"/>
                      <a:gd name="connsiteX2" fmla="*/ 2400620 w 2409746"/>
                      <a:gd name="connsiteY2" fmla="*/ 1665001 h 3235235"/>
                      <a:gd name="connsiteX3" fmla="*/ 1451090 w 2409746"/>
                      <a:gd name="connsiteY3" fmla="*/ -27 h 3235235"/>
                    </a:gdLst>
                    <a:ahLst/>
                    <a:cxnLst>
                      <a:cxn ang="0">
                        <a:pos x="connsiteX0" y="connsiteY0"/>
                      </a:cxn>
                      <a:cxn ang="0">
                        <a:pos x="connsiteX1" y="connsiteY1"/>
                      </a:cxn>
                      <a:cxn ang="0">
                        <a:pos x="connsiteX2" y="connsiteY2"/>
                      </a:cxn>
                      <a:cxn ang="0">
                        <a:pos x="connsiteX3" y="connsiteY3"/>
                      </a:cxn>
                    </a:cxnLst>
                    <a:rect l="l" t="t" r="r" b="b"/>
                    <a:pathLst>
                      <a:path w="2409746" h="3235235">
                        <a:moveTo>
                          <a:pt x="-27" y="2305396"/>
                        </a:moveTo>
                        <a:cubicBezTo>
                          <a:pt x="-27" y="2305396"/>
                          <a:pt x="899210" y="3528517"/>
                          <a:pt x="1764918" y="3169091"/>
                        </a:cubicBezTo>
                        <a:cubicBezTo>
                          <a:pt x="2203472" y="3008825"/>
                          <a:pt x="2368433" y="2176646"/>
                          <a:pt x="2400620" y="1665001"/>
                        </a:cubicBezTo>
                        <a:cubicBezTo>
                          <a:pt x="2400620" y="1665001"/>
                          <a:pt x="2569604" y="268872"/>
                          <a:pt x="1451090" y="-27"/>
                        </a:cubicBez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40" name="Freeform: Shape 126">
                    <a:extLst>
                      <a:ext uri="{FF2B5EF4-FFF2-40B4-BE49-F238E27FC236}">
                        <a16:creationId xmlns:a16="http://schemas.microsoft.com/office/drawing/2014/main" id="{4F7B1EC6-8328-917D-5CAC-375356DCEBBD}"/>
                      </a:ext>
                    </a:extLst>
                  </p:cNvPr>
                  <p:cNvSpPr/>
                  <p:nvPr/>
                </p:nvSpPr>
                <p:spPr>
                  <a:xfrm>
                    <a:off x="2596480" y="1981569"/>
                    <a:ext cx="268228" cy="2254458"/>
                  </a:xfrm>
                  <a:custGeom>
                    <a:avLst/>
                    <a:gdLst>
                      <a:gd name="connsiteX0" fmla="*/ 81783 w 268228"/>
                      <a:gd name="connsiteY0" fmla="*/ 2254432 h 2254458"/>
                      <a:gd name="connsiteX1" fmla="*/ 11372 w 268228"/>
                      <a:gd name="connsiteY1" fmla="*/ 1543627 h 2254458"/>
                      <a:gd name="connsiteX2" fmla="*/ 222603 w 268228"/>
                      <a:gd name="connsiteY2" fmla="*/ 697367 h 2254458"/>
                      <a:gd name="connsiteX3" fmla="*/ -27 w 268228"/>
                      <a:gd name="connsiteY3" fmla="*/ 268202 h 2254458"/>
                      <a:gd name="connsiteX4" fmla="*/ 268201 w 268228"/>
                      <a:gd name="connsiteY4" fmla="*/ -27 h 2254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28" h="2254458">
                        <a:moveTo>
                          <a:pt x="81783" y="2254432"/>
                        </a:moveTo>
                        <a:cubicBezTo>
                          <a:pt x="81783" y="2254432"/>
                          <a:pt x="-35568" y="1852090"/>
                          <a:pt x="11372" y="1543627"/>
                        </a:cubicBezTo>
                        <a:cubicBezTo>
                          <a:pt x="58312" y="1235165"/>
                          <a:pt x="217238" y="997112"/>
                          <a:pt x="222603" y="697367"/>
                        </a:cubicBezTo>
                        <a:cubicBezTo>
                          <a:pt x="229141" y="525091"/>
                          <a:pt x="144581" y="362075"/>
                          <a:pt x="-27" y="268202"/>
                        </a:cubicBezTo>
                        <a:lnTo>
                          <a:pt x="268201" y="-27"/>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41" name="Freeform: Shape 127">
                    <a:extLst>
                      <a:ext uri="{FF2B5EF4-FFF2-40B4-BE49-F238E27FC236}">
                        <a16:creationId xmlns:a16="http://schemas.microsoft.com/office/drawing/2014/main" id="{13CC76CC-C0C1-AF0B-54FF-2E7C6D6520BB}"/>
                      </a:ext>
                    </a:extLst>
                  </p:cNvPr>
                  <p:cNvSpPr/>
                  <p:nvPr/>
                </p:nvSpPr>
                <p:spPr>
                  <a:xfrm>
                    <a:off x="2774852" y="1462547"/>
                    <a:ext cx="1247263" cy="1347176"/>
                  </a:xfrm>
                  <a:custGeom>
                    <a:avLst/>
                    <a:gdLst>
                      <a:gd name="connsiteX0" fmla="*/ 1247236 w 1247263"/>
                      <a:gd name="connsiteY0" fmla="*/ 444562 h 1347176"/>
                      <a:gd name="connsiteX1" fmla="*/ 1072888 w 1247263"/>
                      <a:gd name="connsiteY1" fmla="*/ 257473 h 1347176"/>
                      <a:gd name="connsiteX2" fmla="*/ 1072888 w 1247263"/>
                      <a:gd name="connsiteY2" fmla="*/ -27 h 1347176"/>
                      <a:gd name="connsiteX3" fmla="*/ 871716 w 1247263"/>
                      <a:gd name="connsiteY3" fmla="*/ -27 h 1347176"/>
                      <a:gd name="connsiteX4" fmla="*/ 871716 w 1247263"/>
                      <a:gd name="connsiteY4" fmla="*/ 190416 h 1347176"/>
                      <a:gd name="connsiteX5" fmla="*/ 646404 w 1247263"/>
                      <a:gd name="connsiteY5" fmla="*/ 194439 h 1347176"/>
                      <a:gd name="connsiteX6" fmla="*/ 586053 w 1247263"/>
                      <a:gd name="connsiteY6" fmla="*/ 2656 h 1347176"/>
                      <a:gd name="connsiteX7" fmla="*/ 393598 w 1247263"/>
                      <a:gd name="connsiteY7" fmla="*/ 65019 h 1347176"/>
                      <a:gd name="connsiteX8" fmla="*/ 460656 w 1247263"/>
                      <a:gd name="connsiteY8" fmla="*/ 266190 h 1347176"/>
                      <a:gd name="connsiteX9" fmla="*/ 326541 w 1247263"/>
                      <a:gd name="connsiteY9" fmla="*/ 400304 h 1347176"/>
                      <a:gd name="connsiteX10" fmla="*/ 148169 w 1247263"/>
                      <a:gd name="connsiteY10" fmla="*/ 245402 h 1347176"/>
                      <a:gd name="connsiteX11" fmla="*/ -27 w 1247263"/>
                      <a:gd name="connsiteY11" fmla="*/ 407010 h 1347176"/>
                      <a:gd name="connsiteX12" fmla="*/ 207179 w 1247263"/>
                      <a:gd name="connsiteY12" fmla="*/ 599464 h 1347176"/>
                      <a:gd name="connsiteX13" fmla="*/ 622934 w 1247263"/>
                      <a:gd name="connsiteY13" fmla="*/ 1347150 h 1347176"/>
                      <a:gd name="connsiteX14" fmla="*/ 1247236 w 1247263"/>
                      <a:gd name="connsiteY14" fmla="*/ 444562 h 1347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7263" h="1347176">
                        <a:moveTo>
                          <a:pt x="1247236" y="444562"/>
                        </a:moveTo>
                        <a:cubicBezTo>
                          <a:pt x="1203374" y="370296"/>
                          <a:pt x="1143881" y="306458"/>
                          <a:pt x="1072888" y="257473"/>
                        </a:cubicBezTo>
                        <a:lnTo>
                          <a:pt x="1072888" y="-27"/>
                        </a:lnTo>
                        <a:lnTo>
                          <a:pt x="871716" y="-27"/>
                        </a:lnTo>
                        <a:lnTo>
                          <a:pt x="871716" y="190416"/>
                        </a:lnTo>
                        <a:cubicBezTo>
                          <a:pt x="796827" y="180578"/>
                          <a:pt x="720891" y="181933"/>
                          <a:pt x="646404" y="194439"/>
                        </a:cubicBezTo>
                        <a:lnTo>
                          <a:pt x="586053" y="2656"/>
                        </a:lnTo>
                        <a:lnTo>
                          <a:pt x="393598" y="65019"/>
                        </a:lnTo>
                        <a:lnTo>
                          <a:pt x="460656" y="266190"/>
                        </a:lnTo>
                        <a:cubicBezTo>
                          <a:pt x="409987" y="304500"/>
                          <a:pt x="364851" y="349636"/>
                          <a:pt x="326541" y="400304"/>
                        </a:cubicBezTo>
                        <a:lnTo>
                          <a:pt x="148169" y="245402"/>
                        </a:lnTo>
                        <a:lnTo>
                          <a:pt x="-27" y="407010"/>
                        </a:lnTo>
                        <a:lnTo>
                          <a:pt x="207179" y="599464"/>
                        </a:lnTo>
                        <a:cubicBezTo>
                          <a:pt x="207179" y="599464"/>
                          <a:pt x="39536" y="1172131"/>
                          <a:pt x="622934" y="1347150"/>
                        </a:cubicBezTo>
                        <a:cubicBezTo>
                          <a:pt x="624946" y="1347150"/>
                          <a:pt x="763754" y="626287"/>
                          <a:pt x="1247236" y="444562"/>
                        </a:cubicBezTo>
                        <a:close/>
                      </a:path>
                    </a:pathLst>
                  </a:custGeom>
                  <a:solidFill>
                    <a:srgbClr val="F3D8E8"/>
                  </a:solidFill>
                  <a:ln w="6350" cap="flat">
                    <a:solidFill>
                      <a:schemeClr val="tx1"/>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42" name="Freeform: Shape 128">
                    <a:extLst>
                      <a:ext uri="{FF2B5EF4-FFF2-40B4-BE49-F238E27FC236}">
                        <a16:creationId xmlns:a16="http://schemas.microsoft.com/office/drawing/2014/main" id="{00AA805C-F976-FAF9-2E6D-4D92F9E088E9}"/>
                      </a:ext>
                    </a:extLst>
                  </p:cNvPr>
                  <p:cNvSpPr/>
                  <p:nvPr/>
                </p:nvSpPr>
                <p:spPr>
                  <a:xfrm>
                    <a:off x="2774852" y="1462547"/>
                    <a:ext cx="1247263" cy="1347176"/>
                  </a:xfrm>
                  <a:custGeom>
                    <a:avLst/>
                    <a:gdLst>
                      <a:gd name="connsiteX0" fmla="*/ 1247236 w 1247263"/>
                      <a:gd name="connsiteY0" fmla="*/ 444562 h 1347176"/>
                      <a:gd name="connsiteX1" fmla="*/ 1072888 w 1247263"/>
                      <a:gd name="connsiteY1" fmla="*/ 257473 h 1347176"/>
                      <a:gd name="connsiteX2" fmla="*/ 1072888 w 1247263"/>
                      <a:gd name="connsiteY2" fmla="*/ -27 h 1347176"/>
                      <a:gd name="connsiteX3" fmla="*/ 871716 w 1247263"/>
                      <a:gd name="connsiteY3" fmla="*/ -27 h 1347176"/>
                      <a:gd name="connsiteX4" fmla="*/ 871716 w 1247263"/>
                      <a:gd name="connsiteY4" fmla="*/ 190416 h 1347176"/>
                      <a:gd name="connsiteX5" fmla="*/ 646404 w 1247263"/>
                      <a:gd name="connsiteY5" fmla="*/ 194439 h 1347176"/>
                      <a:gd name="connsiteX6" fmla="*/ 586053 w 1247263"/>
                      <a:gd name="connsiteY6" fmla="*/ 2656 h 1347176"/>
                      <a:gd name="connsiteX7" fmla="*/ 393598 w 1247263"/>
                      <a:gd name="connsiteY7" fmla="*/ 65019 h 1347176"/>
                      <a:gd name="connsiteX8" fmla="*/ 460656 w 1247263"/>
                      <a:gd name="connsiteY8" fmla="*/ 266190 h 1347176"/>
                      <a:gd name="connsiteX9" fmla="*/ 326541 w 1247263"/>
                      <a:gd name="connsiteY9" fmla="*/ 400304 h 1347176"/>
                      <a:gd name="connsiteX10" fmla="*/ 148169 w 1247263"/>
                      <a:gd name="connsiteY10" fmla="*/ 245402 h 1347176"/>
                      <a:gd name="connsiteX11" fmla="*/ -27 w 1247263"/>
                      <a:gd name="connsiteY11" fmla="*/ 407010 h 1347176"/>
                      <a:gd name="connsiteX12" fmla="*/ 207179 w 1247263"/>
                      <a:gd name="connsiteY12" fmla="*/ 599464 h 1347176"/>
                      <a:gd name="connsiteX13" fmla="*/ 622934 w 1247263"/>
                      <a:gd name="connsiteY13" fmla="*/ 1347150 h 1347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47263" h="1347176">
                        <a:moveTo>
                          <a:pt x="1247236" y="444562"/>
                        </a:moveTo>
                        <a:cubicBezTo>
                          <a:pt x="1203374" y="370296"/>
                          <a:pt x="1143881" y="306458"/>
                          <a:pt x="1072888" y="257473"/>
                        </a:cubicBezTo>
                        <a:lnTo>
                          <a:pt x="1072888" y="-27"/>
                        </a:lnTo>
                        <a:lnTo>
                          <a:pt x="871716" y="-27"/>
                        </a:lnTo>
                        <a:lnTo>
                          <a:pt x="871716" y="190416"/>
                        </a:lnTo>
                        <a:cubicBezTo>
                          <a:pt x="796827" y="180578"/>
                          <a:pt x="720891" y="181933"/>
                          <a:pt x="646404" y="194439"/>
                        </a:cubicBezTo>
                        <a:lnTo>
                          <a:pt x="586053" y="2656"/>
                        </a:lnTo>
                        <a:lnTo>
                          <a:pt x="393598" y="65019"/>
                        </a:lnTo>
                        <a:lnTo>
                          <a:pt x="460656" y="266190"/>
                        </a:lnTo>
                        <a:cubicBezTo>
                          <a:pt x="409987" y="304500"/>
                          <a:pt x="364851" y="349636"/>
                          <a:pt x="326541" y="400304"/>
                        </a:cubicBezTo>
                        <a:lnTo>
                          <a:pt x="148169" y="245402"/>
                        </a:lnTo>
                        <a:lnTo>
                          <a:pt x="-27" y="407010"/>
                        </a:lnTo>
                        <a:lnTo>
                          <a:pt x="207179" y="599464"/>
                        </a:lnTo>
                        <a:cubicBezTo>
                          <a:pt x="207179" y="599464"/>
                          <a:pt x="39536" y="1172131"/>
                          <a:pt x="622934" y="1347150"/>
                        </a:cubicBez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43" name="Freeform: Shape 129">
                    <a:extLst>
                      <a:ext uri="{FF2B5EF4-FFF2-40B4-BE49-F238E27FC236}">
                        <a16:creationId xmlns:a16="http://schemas.microsoft.com/office/drawing/2014/main" id="{1B2BF179-DE6D-00D1-B774-9561D20667A5}"/>
                      </a:ext>
                    </a:extLst>
                  </p:cNvPr>
                  <p:cNvSpPr/>
                  <p:nvPr/>
                </p:nvSpPr>
                <p:spPr>
                  <a:xfrm>
                    <a:off x="2908966" y="1691212"/>
                    <a:ext cx="1892353" cy="1772318"/>
                  </a:xfrm>
                  <a:custGeom>
                    <a:avLst/>
                    <a:gdLst>
                      <a:gd name="connsiteX0" fmla="*/ -27 w 1892353"/>
                      <a:gd name="connsiteY0" fmla="*/ 1587215 h 1772318"/>
                      <a:gd name="connsiteX1" fmla="*/ 482114 w 1892353"/>
                      <a:gd name="connsiteY1" fmla="*/ 1240529 h 1772318"/>
                      <a:gd name="connsiteX2" fmla="*/ 897868 w 1892353"/>
                      <a:gd name="connsiteY2" fmla="*/ 364093 h 1772318"/>
                      <a:gd name="connsiteX3" fmla="*/ 1691155 w 1892353"/>
                      <a:gd name="connsiteY3" fmla="*/ -27 h 1772318"/>
                      <a:gd name="connsiteX4" fmla="*/ 1892327 w 1892353"/>
                      <a:gd name="connsiteY4" fmla="*/ 557888 h 1772318"/>
                      <a:gd name="connsiteX5" fmla="*/ 1269365 w 1892353"/>
                      <a:gd name="connsiteY5" fmla="*/ 1016559 h 1772318"/>
                      <a:gd name="connsiteX6" fmla="*/ 1207002 w 1892353"/>
                      <a:gd name="connsiteY6" fmla="*/ 1772292 h 1772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353" h="1772318">
                        <a:moveTo>
                          <a:pt x="-27" y="1587215"/>
                        </a:moveTo>
                        <a:cubicBezTo>
                          <a:pt x="-27" y="1587215"/>
                          <a:pt x="387563" y="1598614"/>
                          <a:pt x="482114" y="1240529"/>
                        </a:cubicBezTo>
                        <a:cubicBezTo>
                          <a:pt x="576664" y="882445"/>
                          <a:pt x="651098" y="547159"/>
                          <a:pt x="897868" y="364093"/>
                        </a:cubicBezTo>
                        <a:cubicBezTo>
                          <a:pt x="1144639" y="181028"/>
                          <a:pt x="1691155" y="-27"/>
                          <a:pt x="1691155" y="-27"/>
                        </a:cubicBezTo>
                        <a:lnTo>
                          <a:pt x="1892327" y="557888"/>
                        </a:lnTo>
                        <a:cubicBezTo>
                          <a:pt x="1892327" y="557888"/>
                          <a:pt x="1369280" y="722849"/>
                          <a:pt x="1269365" y="1016559"/>
                        </a:cubicBezTo>
                        <a:cubicBezTo>
                          <a:pt x="1189809" y="1260137"/>
                          <a:pt x="1168451" y="1518971"/>
                          <a:pt x="1207002" y="1772292"/>
                        </a:cubicBez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44" name="Freeform: Shape 130">
                    <a:extLst>
                      <a:ext uri="{FF2B5EF4-FFF2-40B4-BE49-F238E27FC236}">
                        <a16:creationId xmlns:a16="http://schemas.microsoft.com/office/drawing/2014/main" id="{65821566-D64E-8953-C137-83A0FFB8BF91}"/>
                      </a:ext>
                    </a:extLst>
                  </p:cNvPr>
                  <p:cNvSpPr/>
                  <p:nvPr/>
                </p:nvSpPr>
                <p:spPr>
                  <a:xfrm>
                    <a:off x="4175677" y="3692195"/>
                    <a:ext cx="279628" cy="253475"/>
                  </a:xfrm>
                  <a:custGeom>
                    <a:avLst/>
                    <a:gdLst>
                      <a:gd name="connsiteX0" fmla="*/ -27 w 279628"/>
                      <a:gd name="connsiteY0" fmla="*/ -27 h 253475"/>
                      <a:gd name="connsiteX1" fmla="*/ 279601 w 279628"/>
                      <a:gd name="connsiteY1" fmla="*/ 253449 h 253475"/>
                    </a:gdLst>
                    <a:ahLst/>
                    <a:cxnLst>
                      <a:cxn ang="0">
                        <a:pos x="connsiteX0" y="connsiteY0"/>
                      </a:cxn>
                      <a:cxn ang="0">
                        <a:pos x="connsiteX1" y="connsiteY1"/>
                      </a:cxn>
                    </a:cxnLst>
                    <a:rect l="l" t="t" r="r" b="b"/>
                    <a:pathLst>
                      <a:path w="279628" h="253475">
                        <a:moveTo>
                          <a:pt x="-27" y="-27"/>
                        </a:moveTo>
                        <a:cubicBezTo>
                          <a:pt x="45317" y="125652"/>
                          <a:pt x="150087" y="220625"/>
                          <a:pt x="279601" y="253449"/>
                        </a:cubicBez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45" name="Freeform: Shape 131">
                    <a:extLst>
                      <a:ext uri="{FF2B5EF4-FFF2-40B4-BE49-F238E27FC236}">
                        <a16:creationId xmlns:a16="http://schemas.microsoft.com/office/drawing/2014/main" id="{79F37EF2-977C-243D-BC7F-AED3FC21533F}"/>
                      </a:ext>
                    </a:extLst>
                  </p:cNvPr>
                  <p:cNvSpPr/>
                  <p:nvPr/>
                </p:nvSpPr>
                <p:spPr>
                  <a:xfrm>
                    <a:off x="1822640" y="4071738"/>
                    <a:ext cx="2159241" cy="846260"/>
                  </a:xfrm>
                  <a:custGeom>
                    <a:avLst/>
                    <a:gdLst>
                      <a:gd name="connsiteX0" fmla="*/ 2159242 w 2159241"/>
                      <a:gd name="connsiteY0" fmla="*/ 407707 h 846260"/>
                      <a:gd name="connsiteX1" fmla="*/ 1715993 w 2159241"/>
                      <a:gd name="connsiteY1" fmla="*/ 407707 h 846260"/>
                      <a:gd name="connsiteX2" fmla="*/ 1614066 w 2159241"/>
                      <a:gd name="connsiteY2" fmla="*/ 775850 h 846260"/>
                      <a:gd name="connsiteX3" fmla="*/ 1433683 w 2159241"/>
                      <a:gd name="connsiteY3" fmla="*/ 0 h 846260"/>
                      <a:gd name="connsiteX4" fmla="*/ 1292863 w 2159241"/>
                      <a:gd name="connsiteY4" fmla="*/ 388261 h 846260"/>
                      <a:gd name="connsiteX5" fmla="*/ 893202 w 2159241"/>
                      <a:gd name="connsiteY5" fmla="*/ 388261 h 846260"/>
                      <a:gd name="connsiteX6" fmla="*/ 712818 w 2159241"/>
                      <a:gd name="connsiteY6" fmla="*/ 846260 h 846260"/>
                      <a:gd name="connsiteX7" fmla="*/ 548528 w 2159241"/>
                      <a:gd name="connsiteY7" fmla="*/ 76445 h 846260"/>
                      <a:gd name="connsiteX8" fmla="*/ 407708 w 2159241"/>
                      <a:gd name="connsiteY8" fmla="*/ 423130 h 846260"/>
                      <a:gd name="connsiteX9" fmla="*/ 0 w 2159241"/>
                      <a:gd name="connsiteY9" fmla="*/ 423130 h 846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9241" h="846260">
                        <a:moveTo>
                          <a:pt x="2159242" y="407707"/>
                        </a:moveTo>
                        <a:lnTo>
                          <a:pt x="1715993" y="407707"/>
                        </a:lnTo>
                        <a:lnTo>
                          <a:pt x="1614066" y="775850"/>
                        </a:lnTo>
                        <a:lnTo>
                          <a:pt x="1433683" y="0"/>
                        </a:lnTo>
                        <a:lnTo>
                          <a:pt x="1292863" y="388261"/>
                        </a:lnTo>
                        <a:lnTo>
                          <a:pt x="893202" y="388261"/>
                        </a:lnTo>
                        <a:lnTo>
                          <a:pt x="712818" y="846260"/>
                        </a:lnTo>
                        <a:lnTo>
                          <a:pt x="548528" y="76445"/>
                        </a:lnTo>
                        <a:lnTo>
                          <a:pt x="407708" y="423130"/>
                        </a:lnTo>
                        <a:lnTo>
                          <a:pt x="0" y="423130"/>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grpSp>
            <p:nvGrpSpPr>
              <p:cNvPr id="46" name="グループ化 45">
                <a:extLst>
                  <a:ext uri="{FF2B5EF4-FFF2-40B4-BE49-F238E27FC236}">
                    <a16:creationId xmlns:a16="http://schemas.microsoft.com/office/drawing/2014/main" id="{2389ECB8-336C-D605-B6D0-281EAA10027B}"/>
                  </a:ext>
                </a:extLst>
              </p:cNvPr>
              <p:cNvGrpSpPr/>
              <p:nvPr/>
            </p:nvGrpSpPr>
            <p:grpSpPr>
              <a:xfrm>
                <a:off x="11495504" y="3718591"/>
                <a:ext cx="297362" cy="297361"/>
                <a:chOff x="3248802" y="3729209"/>
                <a:chExt cx="720000" cy="720000"/>
              </a:xfrm>
            </p:grpSpPr>
            <p:sp>
              <p:nvSpPr>
                <p:cNvPr id="47" name="Shape 31123">
                  <a:extLst>
                    <a:ext uri="{FF2B5EF4-FFF2-40B4-BE49-F238E27FC236}">
                      <a16:creationId xmlns:a16="http://schemas.microsoft.com/office/drawing/2014/main" id="{DA919AAA-7F08-B54F-6B0A-ABE127538A44}"/>
                    </a:ext>
                  </a:extLst>
                </p:cNvPr>
                <p:cNvSpPr>
                  <a:spLocks/>
                </p:cNvSpPr>
                <p:nvPr/>
              </p:nvSpPr>
              <p:spPr>
                <a:xfrm>
                  <a:off x="3248802" y="3729209"/>
                  <a:ext cx="720000" cy="720000"/>
                </a:xfrm>
                <a:prstGeom prst="ellipse">
                  <a:avLst/>
                </a:prstGeom>
                <a:solidFill>
                  <a:schemeClr val="bg1"/>
                </a:solidFill>
                <a:ln w="12700" cap="flat">
                  <a:solidFill>
                    <a:srgbClr val="BEBEBE"/>
                  </a:solidFill>
                  <a:miter lim="400000"/>
                </a:ln>
                <a:effectLst/>
              </p:spPr>
              <p:txBody>
                <a:bodyPr wrap="square" lIns="0" tIns="0" rIns="0" bIns="0" numCol="1" anchor="t">
                  <a:noAutofit/>
                </a:bodyPr>
                <a:lstStyle/>
                <a:p>
                  <a:endParaRPr sz="2532" dirty="0">
                    <a:latin typeface="+mj-lt"/>
                  </a:endParaRPr>
                </a:p>
              </p:txBody>
            </p:sp>
            <p:grpSp>
              <p:nvGrpSpPr>
                <p:cNvPr id="48" name="Group 115">
                  <a:extLst>
                    <a:ext uri="{FF2B5EF4-FFF2-40B4-BE49-F238E27FC236}">
                      <a16:creationId xmlns:a16="http://schemas.microsoft.com/office/drawing/2014/main" id="{3C730869-AAB1-3307-40BE-D63E7B5F7F74}"/>
                    </a:ext>
                  </a:extLst>
                </p:cNvPr>
                <p:cNvGrpSpPr>
                  <a:grpSpLocks noChangeAspect="1"/>
                </p:cNvGrpSpPr>
                <p:nvPr/>
              </p:nvGrpSpPr>
              <p:grpSpPr>
                <a:xfrm>
                  <a:off x="3356162" y="3932560"/>
                  <a:ext cx="505280" cy="313298"/>
                  <a:chOff x="1136003" y="2425850"/>
                  <a:chExt cx="4597243" cy="2850492"/>
                </a:xfrm>
              </p:grpSpPr>
              <p:sp>
                <p:nvSpPr>
                  <p:cNvPr id="49" name="Freeform: Shape 116">
                    <a:extLst>
                      <a:ext uri="{FF2B5EF4-FFF2-40B4-BE49-F238E27FC236}">
                        <a16:creationId xmlns:a16="http://schemas.microsoft.com/office/drawing/2014/main" id="{3F4AB30E-5EF4-F4AC-FC8F-7759FBF8ABE8}"/>
                      </a:ext>
                    </a:extLst>
                  </p:cNvPr>
                  <p:cNvSpPr/>
                  <p:nvPr/>
                </p:nvSpPr>
                <p:spPr>
                  <a:xfrm>
                    <a:off x="1136003" y="2425850"/>
                    <a:ext cx="3268236" cy="2850492"/>
                  </a:xfrm>
                  <a:custGeom>
                    <a:avLst/>
                    <a:gdLst>
                      <a:gd name="connsiteX0" fmla="*/ 2932321 w 3268236"/>
                      <a:gd name="connsiteY0" fmla="*/ 1298163 h 2850492"/>
                      <a:gd name="connsiteX1" fmla="*/ 3268215 w 3268236"/>
                      <a:gd name="connsiteY1" fmla="*/ 2274595 h 2850492"/>
                      <a:gd name="connsiteX2" fmla="*/ 2699179 w 3268236"/>
                      <a:gd name="connsiteY2" fmla="*/ 2611089 h 2850492"/>
                      <a:gd name="connsiteX3" fmla="*/ 2424575 w 3268236"/>
                      <a:gd name="connsiteY3" fmla="*/ 2099739 h 2850492"/>
                      <a:gd name="connsiteX4" fmla="*/ 2163191 w 3268236"/>
                      <a:gd name="connsiteY4" fmla="*/ 2430825 h 2850492"/>
                      <a:gd name="connsiteX5" fmla="*/ 850861 w 3268236"/>
                      <a:gd name="connsiteY5" fmla="*/ 2772125 h 2850492"/>
                      <a:gd name="connsiteX6" fmla="*/ 64906 w 3268236"/>
                      <a:gd name="connsiteY6" fmla="*/ 1827539 h 2850492"/>
                      <a:gd name="connsiteX7" fmla="*/ 305259 w 3268236"/>
                      <a:gd name="connsiteY7" fmla="*/ 372204 h 2850492"/>
                      <a:gd name="connsiteX8" fmla="*/ 864081 w 3268236"/>
                      <a:gd name="connsiteY8" fmla="*/ 6267 h 2850492"/>
                      <a:gd name="connsiteX9" fmla="*/ 1356205 w 3268236"/>
                      <a:gd name="connsiteY9" fmla="*/ 413064 h 285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8236" h="2850492">
                        <a:moveTo>
                          <a:pt x="2932321" y="1298163"/>
                        </a:moveTo>
                        <a:cubicBezTo>
                          <a:pt x="3000222" y="1453791"/>
                          <a:pt x="3268215" y="2274595"/>
                          <a:pt x="3268215" y="2274595"/>
                        </a:cubicBezTo>
                        <a:lnTo>
                          <a:pt x="2699179" y="2611089"/>
                        </a:lnTo>
                        <a:lnTo>
                          <a:pt x="2424575" y="2099739"/>
                        </a:lnTo>
                        <a:cubicBezTo>
                          <a:pt x="2330236" y="2219915"/>
                          <a:pt x="2254525" y="2333482"/>
                          <a:pt x="2163191" y="2430825"/>
                        </a:cubicBezTo>
                        <a:cubicBezTo>
                          <a:pt x="1802661" y="2815989"/>
                          <a:pt x="1285300" y="2951789"/>
                          <a:pt x="850861" y="2772125"/>
                        </a:cubicBezTo>
                        <a:cubicBezTo>
                          <a:pt x="416423" y="2592461"/>
                          <a:pt x="183280" y="2255367"/>
                          <a:pt x="64906" y="1827539"/>
                        </a:cubicBezTo>
                        <a:cubicBezTo>
                          <a:pt x="-78705" y="1308978"/>
                          <a:pt x="22243" y="821663"/>
                          <a:pt x="305259" y="372204"/>
                        </a:cubicBezTo>
                        <a:cubicBezTo>
                          <a:pt x="425748" y="171167"/>
                          <a:pt x="631635" y="36347"/>
                          <a:pt x="864081" y="6267"/>
                        </a:cubicBezTo>
                        <a:cubicBezTo>
                          <a:pt x="1236629" y="-49014"/>
                          <a:pt x="1295515" y="274260"/>
                          <a:pt x="1356205" y="413064"/>
                        </a:cubicBezTo>
                      </a:path>
                    </a:pathLst>
                  </a:custGeom>
                  <a:solidFill>
                    <a:srgbClr val="B90066"/>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50" name="Freeform: Shape 117">
                    <a:extLst>
                      <a:ext uri="{FF2B5EF4-FFF2-40B4-BE49-F238E27FC236}">
                        <a16:creationId xmlns:a16="http://schemas.microsoft.com/office/drawing/2014/main" id="{FC1D1A11-0AF2-9885-88B4-6B32033D8EF9}"/>
                      </a:ext>
                    </a:extLst>
                  </p:cNvPr>
                  <p:cNvSpPr/>
                  <p:nvPr/>
                </p:nvSpPr>
                <p:spPr>
                  <a:xfrm>
                    <a:off x="1820293" y="2603996"/>
                    <a:ext cx="3912953" cy="2096682"/>
                  </a:xfrm>
                  <a:custGeom>
                    <a:avLst/>
                    <a:gdLst>
                      <a:gd name="connsiteX0" fmla="*/ 28969 w 3912953"/>
                      <a:gd name="connsiteY0" fmla="*/ 1389212 h 2096682"/>
                      <a:gd name="connsiteX1" fmla="*/ 22960 w 3912953"/>
                      <a:gd name="connsiteY1" fmla="*/ 951169 h 2096682"/>
                      <a:gd name="connsiteX2" fmla="*/ 383490 w 3912953"/>
                      <a:gd name="connsiteY2" fmla="*/ 413981 h 2096682"/>
                      <a:gd name="connsiteX3" fmla="*/ 1303443 w 3912953"/>
                      <a:gd name="connsiteY3" fmla="*/ 113540 h 2096682"/>
                      <a:gd name="connsiteX4" fmla="*/ 2919819 w 3912953"/>
                      <a:gd name="connsiteY4" fmla="*/ 27013 h 2096682"/>
                      <a:gd name="connsiteX5" fmla="*/ 3640879 w 3912953"/>
                      <a:gd name="connsiteY5" fmla="*/ -27 h 2096682"/>
                      <a:gd name="connsiteX6" fmla="*/ 3896856 w 3912953"/>
                      <a:gd name="connsiteY6" fmla="*/ 108733 h 2096682"/>
                      <a:gd name="connsiteX7" fmla="*/ 3804920 w 3912953"/>
                      <a:gd name="connsiteY7" fmla="*/ 401963 h 2096682"/>
                      <a:gd name="connsiteX8" fmla="*/ 2903595 w 3912953"/>
                      <a:gd name="connsiteY8" fmla="*/ 927735 h 2096682"/>
                      <a:gd name="connsiteX9" fmla="*/ 1822005 w 3912953"/>
                      <a:gd name="connsiteY9" fmla="*/ 1241996 h 2096682"/>
                      <a:gd name="connsiteX10" fmla="*/ 1682600 w 3912953"/>
                      <a:gd name="connsiteY10" fmla="*/ 1291268 h 2096682"/>
                      <a:gd name="connsiteX11" fmla="*/ 1328079 w 3912953"/>
                      <a:gd name="connsiteY11" fmla="*/ 1561665 h 2096682"/>
                      <a:gd name="connsiteX12" fmla="*/ 1063690 w 3912953"/>
                      <a:gd name="connsiteY12" fmla="*/ 1905369 h 2096682"/>
                      <a:gd name="connsiteX13" fmla="*/ 314389 w 3912953"/>
                      <a:gd name="connsiteY13" fmla="*/ 1938417 h 2096682"/>
                      <a:gd name="connsiteX14" fmla="*/ 28969 w 3912953"/>
                      <a:gd name="connsiteY14" fmla="*/ 1389212 h 209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12953" h="2096682">
                        <a:moveTo>
                          <a:pt x="28969" y="1389212"/>
                        </a:moveTo>
                        <a:cubicBezTo>
                          <a:pt x="-7535" y="1245715"/>
                          <a:pt x="-9595" y="1095615"/>
                          <a:pt x="22960" y="951169"/>
                        </a:cubicBezTo>
                        <a:cubicBezTo>
                          <a:pt x="78061" y="736101"/>
                          <a:pt x="205335" y="546463"/>
                          <a:pt x="383490" y="413981"/>
                        </a:cubicBezTo>
                        <a:cubicBezTo>
                          <a:pt x="642675" y="203955"/>
                          <a:pt x="970259" y="96974"/>
                          <a:pt x="1303443" y="113540"/>
                        </a:cubicBezTo>
                        <a:cubicBezTo>
                          <a:pt x="1844238" y="138777"/>
                          <a:pt x="2381428" y="62465"/>
                          <a:pt x="2919819" y="27013"/>
                        </a:cubicBezTo>
                        <a:cubicBezTo>
                          <a:pt x="3160172" y="11390"/>
                          <a:pt x="3400526" y="2978"/>
                          <a:pt x="3640879" y="-27"/>
                        </a:cubicBezTo>
                        <a:cubicBezTo>
                          <a:pt x="3737020" y="-27"/>
                          <a:pt x="3850588" y="-27"/>
                          <a:pt x="3896856" y="108733"/>
                        </a:cubicBezTo>
                        <a:cubicBezTo>
                          <a:pt x="3943123" y="217493"/>
                          <a:pt x="3882434" y="321445"/>
                          <a:pt x="3804920" y="401963"/>
                        </a:cubicBezTo>
                        <a:cubicBezTo>
                          <a:pt x="3554701" y="651828"/>
                          <a:pt x="3244260" y="832916"/>
                          <a:pt x="2903595" y="927735"/>
                        </a:cubicBezTo>
                        <a:cubicBezTo>
                          <a:pt x="2543065" y="1036494"/>
                          <a:pt x="2182535" y="1136841"/>
                          <a:pt x="1822005" y="1241996"/>
                        </a:cubicBezTo>
                        <a:cubicBezTo>
                          <a:pt x="1774535" y="1255816"/>
                          <a:pt x="1728868" y="1275645"/>
                          <a:pt x="1682600" y="1291268"/>
                        </a:cubicBezTo>
                        <a:cubicBezTo>
                          <a:pt x="1535931" y="1336178"/>
                          <a:pt x="1410178" y="1432097"/>
                          <a:pt x="1328079" y="1561665"/>
                        </a:cubicBezTo>
                        <a:cubicBezTo>
                          <a:pt x="1249976" y="1683608"/>
                          <a:pt x="1161520" y="1798599"/>
                          <a:pt x="1063690" y="1905369"/>
                        </a:cubicBezTo>
                        <a:cubicBezTo>
                          <a:pt x="840162" y="2149928"/>
                          <a:pt x="562553" y="2158941"/>
                          <a:pt x="314389" y="1938417"/>
                        </a:cubicBezTo>
                        <a:cubicBezTo>
                          <a:pt x="176354" y="1781046"/>
                          <a:pt x="78428" y="1592616"/>
                          <a:pt x="28969" y="1389212"/>
                        </a:cubicBezTo>
                        <a:close/>
                      </a:path>
                    </a:pathLst>
                  </a:custGeom>
                  <a:solidFill>
                    <a:srgbClr val="FFFFFF"/>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nvGrpSpPr>
                  <p:cNvPr id="51" name="Group 118">
                    <a:extLst>
                      <a:ext uri="{FF2B5EF4-FFF2-40B4-BE49-F238E27FC236}">
                        <a16:creationId xmlns:a16="http://schemas.microsoft.com/office/drawing/2014/main" id="{38EA912A-3447-2FF2-F931-1145BA8B03B5}"/>
                      </a:ext>
                    </a:extLst>
                  </p:cNvPr>
                  <p:cNvGrpSpPr/>
                  <p:nvPr/>
                </p:nvGrpSpPr>
                <p:grpSpPr>
                  <a:xfrm>
                    <a:off x="1970173" y="2819039"/>
                    <a:ext cx="3188593" cy="1417538"/>
                    <a:chOff x="1979698" y="2804752"/>
                    <a:chExt cx="3188593" cy="1417538"/>
                  </a:xfrm>
                </p:grpSpPr>
                <p:sp>
                  <p:nvSpPr>
                    <p:cNvPr id="52" name="Freeform: Shape 119">
                      <a:extLst>
                        <a:ext uri="{FF2B5EF4-FFF2-40B4-BE49-F238E27FC236}">
                          <a16:creationId xmlns:a16="http://schemas.microsoft.com/office/drawing/2014/main" id="{0E999794-1979-B246-BDF4-C6A8BA2C1662}"/>
                        </a:ext>
                      </a:extLst>
                    </p:cNvPr>
                    <p:cNvSpPr/>
                    <p:nvPr/>
                  </p:nvSpPr>
                  <p:spPr>
                    <a:xfrm>
                      <a:off x="1979698" y="2960971"/>
                      <a:ext cx="3188593" cy="1261319"/>
                    </a:xfrm>
                    <a:custGeom>
                      <a:avLst/>
                      <a:gdLst>
                        <a:gd name="connsiteX0" fmla="*/ -34 w 3188593"/>
                        <a:gd name="connsiteY0" fmla="*/ 1261276 h 1261319"/>
                        <a:gd name="connsiteX1" fmla="*/ 1186069 w 3188593"/>
                        <a:gd name="connsiteY1" fmla="*/ 358102 h 1261319"/>
                        <a:gd name="connsiteX2" fmla="*/ 2890008 w 3188593"/>
                        <a:gd name="connsiteY2" fmla="*/ 33515 h 1261319"/>
                        <a:gd name="connsiteX3" fmla="*/ 3188559 w 3188593"/>
                        <a:gd name="connsiteY3" fmla="*/ -44 h 1261319"/>
                      </a:gdLst>
                      <a:ahLst/>
                      <a:cxnLst>
                        <a:cxn ang="0">
                          <a:pos x="connsiteX0" y="connsiteY0"/>
                        </a:cxn>
                        <a:cxn ang="0">
                          <a:pos x="connsiteX1" y="connsiteY1"/>
                        </a:cxn>
                        <a:cxn ang="0">
                          <a:pos x="connsiteX2" y="connsiteY2"/>
                        </a:cxn>
                        <a:cxn ang="0">
                          <a:pos x="connsiteX3" y="connsiteY3"/>
                        </a:cxn>
                      </a:cxnLst>
                      <a:rect l="l" t="t" r="r" b="b"/>
                      <a:pathLst>
                        <a:path w="3188593" h="1261319">
                          <a:moveTo>
                            <a:pt x="-34" y="1261276"/>
                          </a:moveTo>
                          <a:cubicBezTo>
                            <a:pt x="-34" y="1261276"/>
                            <a:pt x="308352" y="605737"/>
                            <a:pt x="1186069" y="358102"/>
                          </a:cubicBezTo>
                          <a:cubicBezTo>
                            <a:pt x="1744458" y="204533"/>
                            <a:pt x="2314268" y="95990"/>
                            <a:pt x="2890008" y="33515"/>
                          </a:cubicBezTo>
                          <a:lnTo>
                            <a:pt x="3188559" y="-44"/>
                          </a:lnTo>
                        </a:path>
                      </a:pathLst>
                    </a:custGeom>
                    <a:solidFill>
                      <a:srgbClr val="FFFFFF"/>
                    </a:solid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53" name="Freeform: Shape 120">
                      <a:extLst>
                        <a:ext uri="{FF2B5EF4-FFF2-40B4-BE49-F238E27FC236}">
                          <a16:creationId xmlns:a16="http://schemas.microsoft.com/office/drawing/2014/main" id="{52CB1FD7-30DC-5AD6-C688-7C37A78DAB9A}"/>
                        </a:ext>
                      </a:extLst>
                    </p:cNvPr>
                    <p:cNvSpPr/>
                    <p:nvPr/>
                  </p:nvSpPr>
                  <p:spPr>
                    <a:xfrm>
                      <a:off x="2440254" y="3148433"/>
                      <a:ext cx="571644" cy="594787"/>
                    </a:xfrm>
                    <a:custGeom>
                      <a:avLst/>
                      <a:gdLst>
                        <a:gd name="connsiteX0" fmla="*/ 233749 w 571644"/>
                        <a:gd name="connsiteY0" fmla="*/ 0 h 594787"/>
                        <a:gd name="connsiteX1" fmla="*/ 0 w 571644"/>
                        <a:gd name="connsiteY1" fmla="*/ 527093 h 594787"/>
                        <a:gd name="connsiteX2" fmla="*/ 571644 w 571644"/>
                        <a:gd name="connsiteY2" fmla="*/ 594787 h 594787"/>
                      </a:gdLst>
                      <a:ahLst/>
                      <a:cxnLst>
                        <a:cxn ang="0">
                          <a:pos x="connsiteX0" y="connsiteY0"/>
                        </a:cxn>
                        <a:cxn ang="0">
                          <a:pos x="connsiteX1" y="connsiteY1"/>
                        </a:cxn>
                        <a:cxn ang="0">
                          <a:pos x="connsiteX2" y="connsiteY2"/>
                        </a:cxn>
                      </a:cxnLst>
                      <a:rect l="l" t="t" r="r" b="b"/>
                      <a:pathLst>
                        <a:path w="571644" h="594787">
                          <a:moveTo>
                            <a:pt x="233749" y="0"/>
                          </a:moveTo>
                          <a:lnTo>
                            <a:pt x="0" y="527093"/>
                          </a:lnTo>
                          <a:lnTo>
                            <a:pt x="571644" y="594787"/>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54" name="Freeform: Shape 121">
                      <a:extLst>
                        <a:ext uri="{FF2B5EF4-FFF2-40B4-BE49-F238E27FC236}">
                          <a16:creationId xmlns:a16="http://schemas.microsoft.com/office/drawing/2014/main" id="{46818F5A-772F-1148-9CC1-80C8AF768841}"/>
                        </a:ext>
                      </a:extLst>
                    </p:cNvPr>
                    <p:cNvSpPr/>
                    <p:nvPr/>
                  </p:nvSpPr>
                  <p:spPr>
                    <a:xfrm>
                      <a:off x="3165802" y="2962128"/>
                      <a:ext cx="472705" cy="465762"/>
                    </a:xfrm>
                    <a:custGeom>
                      <a:avLst/>
                      <a:gdLst>
                        <a:gd name="connsiteX0" fmla="*/ 302601 w 472705"/>
                        <a:gd name="connsiteY0" fmla="*/ 0 h 465762"/>
                        <a:gd name="connsiteX1" fmla="*/ 0 w 472705"/>
                        <a:gd name="connsiteY1" fmla="*/ 347731 h 465762"/>
                        <a:gd name="connsiteX2" fmla="*/ 472706 w 472705"/>
                        <a:gd name="connsiteY2" fmla="*/ 465762 h 465762"/>
                      </a:gdLst>
                      <a:ahLst/>
                      <a:cxnLst>
                        <a:cxn ang="0">
                          <a:pos x="connsiteX0" y="connsiteY0"/>
                        </a:cxn>
                        <a:cxn ang="0">
                          <a:pos x="connsiteX1" y="connsiteY1"/>
                        </a:cxn>
                        <a:cxn ang="0">
                          <a:pos x="connsiteX2" y="connsiteY2"/>
                        </a:cxn>
                      </a:cxnLst>
                      <a:rect l="l" t="t" r="r" b="b"/>
                      <a:pathLst>
                        <a:path w="472705" h="465762">
                          <a:moveTo>
                            <a:pt x="302601" y="0"/>
                          </a:moveTo>
                          <a:lnTo>
                            <a:pt x="0" y="347731"/>
                          </a:lnTo>
                          <a:lnTo>
                            <a:pt x="472706" y="465762"/>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55" name="Freeform: Shape 122">
                      <a:extLst>
                        <a:ext uri="{FF2B5EF4-FFF2-40B4-BE49-F238E27FC236}">
                          <a16:creationId xmlns:a16="http://schemas.microsoft.com/office/drawing/2014/main" id="{0CAFE9D3-78A4-27EB-85F3-3AE784AEC92A}"/>
                        </a:ext>
                      </a:extLst>
                    </p:cNvPr>
                    <p:cNvSpPr/>
                    <p:nvPr/>
                  </p:nvSpPr>
                  <p:spPr>
                    <a:xfrm>
                      <a:off x="3956152" y="2836574"/>
                      <a:ext cx="383603" cy="453612"/>
                    </a:xfrm>
                    <a:custGeom>
                      <a:avLst/>
                      <a:gdLst>
                        <a:gd name="connsiteX0" fmla="*/ 264414 w 383603"/>
                        <a:gd name="connsiteY0" fmla="*/ 0 h 453612"/>
                        <a:gd name="connsiteX1" fmla="*/ 0 w 383603"/>
                        <a:gd name="connsiteY1" fmla="*/ 296237 h 453612"/>
                        <a:gd name="connsiteX2" fmla="*/ 383603 w 383603"/>
                        <a:gd name="connsiteY2" fmla="*/ 453612 h 453612"/>
                      </a:gdLst>
                      <a:ahLst/>
                      <a:cxnLst>
                        <a:cxn ang="0">
                          <a:pos x="connsiteX0" y="connsiteY0"/>
                        </a:cxn>
                        <a:cxn ang="0">
                          <a:pos x="connsiteX1" y="connsiteY1"/>
                        </a:cxn>
                        <a:cxn ang="0">
                          <a:pos x="connsiteX2" y="connsiteY2"/>
                        </a:cxn>
                      </a:cxnLst>
                      <a:rect l="l" t="t" r="r" b="b"/>
                      <a:pathLst>
                        <a:path w="383603" h="453612">
                          <a:moveTo>
                            <a:pt x="264414" y="0"/>
                          </a:moveTo>
                          <a:lnTo>
                            <a:pt x="0" y="296237"/>
                          </a:lnTo>
                          <a:lnTo>
                            <a:pt x="383603" y="453612"/>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56" name="Freeform: Shape 123">
                      <a:extLst>
                        <a:ext uri="{FF2B5EF4-FFF2-40B4-BE49-F238E27FC236}">
                          <a16:creationId xmlns:a16="http://schemas.microsoft.com/office/drawing/2014/main" id="{3175F8D9-2198-719C-5193-13E7643A56AD}"/>
                        </a:ext>
                      </a:extLst>
                    </p:cNvPr>
                    <p:cNvSpPr/>
                    <p:nvPr/>
                  </p:nvSpPr>
                  <p:spPr>
                    <a:xfrm>
                      <a:off x="4734352" y="2804752"/>
                      <a:ext cx="251106" cy="359881"/>
                    </a:xfrm>
                    <a:custGeom>
                      <a:avLst/>
                      <a:gdLst>
                        <a:gd name="connsiteX0" fmla="*/ 205977 w 251106"/>
                        <a:gd name="connsiteY0" fmla="*/ 0 h 359881"/>
                        <a:gd name="connsiteX1" fmla="*/ 0 w 251106"/>
                        <a:gd name="connsiteY1" fmla="*/ 204820 h 359881"/>
                        <a:gd name="connsiteX2" fmla="*/ 251107 w 251106"/>
                        <a:gd name="connsiteY2" fmla="*/ 359881 h 359881"/>
                      </a:gdLst>
                      <a:ahLst/>
                      <a:cxnLst>
                        <a:cxn ang="0">
                          <a:pos x="connsiteX0" y="connsiteY0"/>
                        </a:cxn>
                        <a:cxn ang="0">
                          <a:pos x="connsiteX1" y="connsiteY1"/>
                        </a:cxn>
                        <a:cxn ang="0">
                          <a:pos x="connsiteX2" y="connsiteY2"/>
                        </a:cxn>
                      </a:cxnLst>
                      <a:rect l="l" t="t" r="r" b="b"/>
                      <a:pathLst>
                        <a:path w="251106" h="359881">
                          <a:moveTo>
                            <a:pt x="205977" y="0"/>
                          </a:moveTo>
                          <a:lnTo>
                            <a:pt x="0" y="204820"/>
                          </a:lnTo>
                          <a:lnTo>
                            <a:pt x="251107" y="359881"/>
                          </a:lnTo>
                        </a:path>
                      </a:pathLst>
                    </a:custGeom>
                    <a:noFill/>
                    <a:ln w="6350" cap="sq">
                      <a:solidFill>
                        <a:srgbClr val="000000"/>
                      </a:solidFill>
                      <a:prstDash val="solid"/>
                      <a:miter/>
                    </a:ln>
                  </p:spPr>
                  <p:txBody>
                    <a:bodyPr rtlCol="0" anchor="ctr"/>
                    <a:lstStyle/>
                    <a:p>
                      <a:pPr marL="0" marR="0" lvl="0" indent="0" defTabSz="457200" eaLnBrk="1" fontAlgn="auto" latinLnBrk="0" hangingPunct="1">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grpSp>
          <p:grpSp>
            <p:nvGrpSpPr>
              <p:cNvPr id="57" name="グループ化 56">
                <a:extLst>
                  <a:ext uri="{FF2B5EF4-FFF2-40B4-BE49-F238E27FC236}">
                    <a16:creationId xmlns:a16="http://schemas.microsoft.com/office/drawing/2014/main" id="{7EB2FB4D-83F5-F718-5E9E-B30AA2FC90DC}"/>
                  </a:ext>
                </a:extLst>
              </p:cNvPr>
              <p:cNvGrpSpPr/>
              <p:nvPr/>
            </p:nvGrpSpPr>
            <p:grpSpPr>
              <a:xfrm>
                <a:off x="11322138" y="4118406"/>
                <a:ext cx="297362" cy="297361"/>
                <a:chOff x="6710891" y="4110871"/>
                <a:chExt cx="720000" cy="720000"/>
              </a:xfrm>
            </p:grpSpPr>
            <p:sp>
              <p:nvSpPr>
                <p:cNvPr id="58" name="Shape 31123">
                  <a:extLst>
                    <a:ext uri="{FF2B5EF4-FFF2-40B4-BE49-F238E27FC236}">
                      <a16:creationId xmlns:a16="http://schemas.microsoft.com/office/drawing/2014/main" id="{D26DB7CA-D138-BE3C-7D69-30E0646259E3}"/>
                    </a:ext>
                  </a:extLst>
                </p:cNvPr>
                <p:cNvSpPr/>
                <p:nvPr/>
              </p:nvSpPr>
              <p:spPr>
                <a:xfrm>
                  <a:off x="6710891" y="4110871"/>
                  <a:ext cx="720000" cy="720000"/>
                </a:xfrm>
                <a:prstGeom prst="ellipse">
                  <a:avLst/>
                </a:prstGeom>
                <a:solidFill>
                  <a:schemeClr val="bg1"/>
                </a:solidFill>
                <a:ln w="12700" cap="flat">
                  <a:solidFill>
                    <a:srgbClr val="BEBEBE"/>
                  </a:solidFill>
                  <a:miter lim="400000"/>
                </a:ln>
                <a:effectLst/>
              </p:spPr>
              <p:txBody>
                <a:bodyPr wrap="square" lIns="0" tIns="0" rIns="0" bIns="0" numCol="1" anchor="t">
                  <a:noAutofit/>
                </a:bodyPr>
                <a:lstStyle/>
                <a:p>
                  <a:endParaRPr sz="1000" dirty="0">
                    <a:latin typeface="+mj-lt"/>
                  </a:endParaRPr>
                </a:p>
              </p:txBody>
            </p:sp>
            <p:grpSp>
              <p:nvGrpSpPr>
                <p:cNvPr id="59" name="Group 190">
                  <a:extLst>
                    <a:ext uri="{FF2B5EF4-FFF2-40B4-BE49-F238E27FC236}">
                      <a16:creationId xmlns:a16="http://schemas.microsoft.com/office/drawing/2014/main" id="{9B27B553-48DD-50B1-09BE-0309CCA869A0}"/>
                    </a:ext>
                  </a:extLst>
                </p:cNvPr>
                <p:cNvGrpSpPr/>
                <p:nvPr/>
              </p:nvGrpSpPr>
              <p:grpSpPr>
                <a:xfrm>
                  <a:off x="6858122" y="4234027"/>
                  <a:ext cx="425539" cy="449878"/>
                  <a:chOff x="1550431" y="1428750"/>
                  <a:chExt cx="4098451" cy="4332873"/>
                </a:xfrm>
              </p:grpSpPr>
              <p:grpSp>
                <p:nvGrpSpPr>
                  <p:cNvPr id="60" name="Group 191">
                    <a:extLst>
                      <a:ext uri="{FF2B5EF4-FFF2-40B4-BE49-F238E27FC236}">
                        <a16:creationId xmlns:a16="http://schemas.microsoft.com/office/drawing/2014/main" id="{7FEC7AFF-418A-DBC7-04C0-A54EC3A0F33D}"/>
                      </a:ext>
                    </a:extLst>
                  </p:cNvPr>
                  <p:cNvGrpSpPr/>
                  <p:nvPr/>
                </p:nvGrpSpPr>
                <p:grpSpPr>
                  <a:xfrm>
                    <a:off x="1550431" y="1428750"/>
                    <a:ext cx="4098451" cy="4332873"/>
                    <a:chOff x="1536640" y="1428750"/>
                    <a:chExt cx="4098451" cy="4332873"/>
                  </a:xfrm>
                </p:grpSpPr>
                <p:sp>
                  <p:nvSpPr>
                    <p:cNvPr id="62" name="Freeform: Shape 193">
                      <a:extLst>
                        <a:ext uri="{FF2B5EF4-FFF2-40B4-BE49-F238E27FC236}">
                          <a16:creationId xmlns:a16="http://schemas.microsoft.com/office/drawing/2014/main" id="{0E180A00-4DE4-37AB-0BE5-26A3CDC4D750}"/>
                        </a:ext>
                      </a:extLst>
                    </p:cNvPr>
                    <p:cNvSpPr/>
                    <p:nvPr/>
                  </p:nvSpPr>
                  <p:spPr>
                    <a:xfrm>
                      <a:off x="2083016" y="3072170"/>
                      <a:ext cx="2996007" cy="2689453"/>
                    </a:xfrm>
                    <a:custGeom>
                      <a:avLst/>
                      <a:gdLst>
                        <a:gd name="connsiteX0" fmla="*/ 1212061 w 2214514"/>
                        <a:gd name="connsiteY0" fmla="*/ 1987924 h 1987923"/>
                        <a:gd name="connsiteX1" fmla="*/ 1212061 w 2214514"/>
                        <a:gd name="connsiteY1" fmla="*/ 1594182 h 1987923"/>
                        <a:gd name="connsiteX2" fmla="*/ 1321111 w 2214514"/>
                        <a:gd name="connsiteY2" fmla="*/ 1303234 h 1987923"/>
                        <a:gd name="connsiteX3" fmla="*/ 1321111 w 2214514"/>
                        <a:gd name="connsiteY3" fmla="*/ 975638 h 1987923"/>
                        <a:gd name="connsiteX4" fmla="*/ 1532060 w 2214514"/>
                        <a:gd name="connsiteY4" fmla="*/ 383909 h 1987923"/>
                        <a:gd name="connsiteX5" fmla="*/ 1780550 w 2214514"/>
                        <a:gd name="connsiteY5" fmla="*/ 228826 h 1987923"/>
                        <a:gd name="connsiteX6" fmla="*/ 1898985 w 2214514"/>
                        <a:gd name="connsiteY6" fmla="*/ 228826 h 1987923"/>
                        <a:gd name="connsiteX7" fmla="*/ 2113510 w 2214514"/>
                        <a:gd name="connsiteY7" fmla="*/ 428601 h 1987923"/>
                        <a:gd name="connsiteX8" fmla="*/ 2022337 w 2214514"/>
                        <a:gd name="connsiteY8" fmla="*/ 610947 h 1987923"/>
                        <a:gd name="connsiteX9" fmla="*/ 2010717 w 2214514"/>
                        <a:gd name="connsiteY9" fmla="*/ 605584 h 1987923"/>
                        <a:gd name="connsiteX10" fmla="*/ 1797980 w 2214514"/>
                        <a:gd name="connsiteY10" fmla="*/ 454523 h 1987923"/>
                        <a:gd name="connsiteX11" fmla="*/ 1559769 w 2214514"/>
                        <a:gd name="connsiteY11" fmla="*/ 639550 h 1987923"/>
                        <a:gd name="connsiteX12" fmla="*/ 1797980 w 2214514"/>
                        <a:gd name="connsiteY12" fmla="*/ 824577 h 1987923"/>
                        <a:gd name="connsiteX13" fmla="*/ 2008035 w 2214514"/>
                        <a:gd name="connsiteY13" fmla="*/ 726700 h 1987923"/>
                        <a:gd name="connsiteX14" fmla="*/ 2021890 w 2214514"/>
                        <a:gd name="connsiteY14" fmla="*/ 716421 h 1987923"/>
                        <a:gd name="connsiteX15" fmla="*/ 2214515 w 2214514"/>
                        <a:gd name="connsiteY15" fmla="*/ 447819 h 1987923"/>
                        <a:gd name="connsiteX16" fmla="*/ 2214515 w 2214514"/>
                        <a:gd name="connsiteY16" fmla="*/ 412959 h 1987923"/>
                        <a:gd name="connsiteX17" fmla="*/ 1934293 w 2214514"/>
                        <a:gd name="connsiteY17" fmla="*/ 132737 h 1987923"/>
                        <a:gd name="connsiteX18" fmla="*/ 1435524 w 2214514"/>
                        <a:gd name="connsiteY18" fmla="*/ 132737 h 1987923"/>
                        <a:gd name="connsiteX19" fmla="*/ 1101224 w 2214514"/>
                        <a:gd name="connsiteY19" fmla="*/ 0 h 1987923"/>
                        <a:gd name="connsiteX20" fmla="*/ 1113291 w 2214514"/>
                        <a:gd name="connsiteY20" fmla="*/ 0 h 1987923"/>
                        <a:gd name="connsiteX21" fmla="*/ 778991 w 2214514"/>
                        <a:gd name="connsiteY21" fmla="*/ 132737 h 1987923"/>
                        <a:gd name="connsiteX22" fmla="*/ 280222 w 2214514"/>
                        <a:gd name="connsiteY22" fmla="*/ 132737 h 1987923"/>
                        <a:gd name="connsiteX23" fmla="*/ 0 w 2214514"/>
                        <a:gd name="connsiteY23" fmla="*/ 412959 h 1987923"/>
                        <a:gd name="connsiteX24" fmla="*/ 0 w 2214514"/>
                        <a:gd name="connsiteY24" fmla="*/ 447819 h 1987923"/>
                        <a:gd name="connsiteX25" fmla="*/ 192625 w 2214514"/>
                        <a:gd name="connsiteY25" fmla="*/ 716421 h 1987923"/>
                        <a:gd name="connsiteX26" fmla="*/ 206479 w 2214514"/>
                        <a:gd name="connsiteY26" fmla="*/ 726700 h 1987923"/>
                        <a:gd name="connsiteX27" fmla="*/ 416534 w 2214514"/>
                        <a:gd name="connsiteY27" fmla="*/ 824577 h 1987923"/>
                        <a:gd name="connsiteX28" fmla="*/ 654746 w 2214514"/>
                        <a:gd name="connsiteY28" fmla="*/ 639550 h 1987923"/>
                        <a:gd name="connsiteX29" fmla="*/ 416534 w 2214514"/>
                        <a:gd name="connsiteY29" fmla="*/ 454523 h 1987923"/>
                        <a:gd name="connsiteX30" fmla="*/ 203798 w 2214514"/>
                        <a:gd name="connsiteY30" fmla="*/ 605584 h 1987923"/>
                        <a:gd name="connsiteX31" fmla="*/ 192178 w 2214514"/>
                        <a:gd name="connsiteY31" fmla="*/ 610947 h 1987923"/>
                        <a:gd name="connsiteX32" fmla="*/ 101005 w 2214514"/>
                        <a:gd name="connsiteY32" fmla="*/ 428601 h 1987923"/>
                        <a:gd name="connsiteX33" fmla="*/ 315529 w 2214514"/>
                        <a:gd name="connsiteY33" fmla="*/ 228826 h 1987923"/>
                        <a:gd name="connsiteX34" fmla="*/ 433964 w 2214514"/>
                        <a:gd name="connsiteY34" fmla="*/ 228826 h 1987923"/>
                        <a:gd name="connsiteX35" fmla="*/ 682455 w 2214514"/>
                        <a:gd name="connsiteY35" fmla="*/ 383909 h 1987923"/>
                        <a:gd name="connsiteX36" fmla="*/ 893404 w 2214514"/>
                        <a:gd name="connsiteY36" fmla="*/ 975638 h 1987923"/>
                        <a:gd name="connsiteX37" fmla="*/ 893404 w 2214514"/>
                        <a:gd name="connsiteY37" fmla="*/ 1303234 h 1987923"/>
                        <a:gd name="connsiteX38" fmla="*/ 1002453 w 2214514"/>
                        <a:gd name="connsiteY38" fmla="*/ 1594182 h 1987923"/>
                        <a:gd name="connsiteX39" fmla="*/ 1002453 w 2214514"/>
                        <a:gd name="connsiteY39" fmla="*/ 1987924 h 1987923"/>
                        <a:gd name="connsiteX40" fmla="*/ 1212508 w 2214514"/>
                        <a:gd name="connsiteY40" fmla="*/ 1987924 h 1987923"/>
                        <a:gd name="connsiteX0" fmla="*/ 1212508 w 2214515"/>
                        <a:gd name="connsiteY0" fmla="*/ 1987924 h 1987924"/>
                        <a:gd name="connsiteX1" fmla="*/ 1212061 w 2214515"/>
                        <a:gd name="connsiteY1" fmla="*/ 1594182 h 1987924"/>
                        <a:gd name="connsiteX2" fmla="*/ 1321111 w 2214515"/>
                        <a:gd name="connsiteY2" fmla="*/ 1303234 h 1987924"/>
                        <a:gd name="connsiteX3" fmla="*/ 1321111 w 2214515"/>
                        <a:gd name="connsiteY3" fmla="*/ 975638 h 1987924"/>
                        <a:gd name="connsiteX4" fmla="*/ 1532060 w 2214515"/>
                        <a:gd name="connsiteY4" fmla="*/ 383909 h 1987924"/>
                        <a:gd name="connsiteX5" fmla="*/ 1780550 w 2214515"/>
                        <a:gd name="connsiteY5" fmla="*/ 228826 h 1987924"/>
                        <a:gd name="connsiteX6" fmla="*/ 1898985 w 2214515"/>
                        <a:gd name="connsiteY6" fmla="*/ 228826 h 1987924"/>
                        <a:gd name="connsiteX7" fmla="*/ 2113510 w 2214515"/>
                        <a:gd name="connsiteY7" fmla="*/ 428601 h 1987924"/>
                        <a:gd name="connsiteX8" fmla="*/ 2022337 w 2214515"/>
                        <a:gd name="connsiteY8" fmla="*/ 610947 h 1987924"/>
                        <a:gd name="connsiteX9" fmla="*/ 2010717 w 2214515"/>
                        <a:gd name="connsiteY9" fmla="*/ 605584 h 1987924"/>
                        <a:gd name="connsiteX10" fmla="*/ 1797980 w 2214515"/>
                        <a:gd name="connsiteY10" fmla="*/ 454523 h 1987924"/>
                        <a:gd name="connsiteX11" fmla="*/ 1559769 w 2214515"/>
                        <a:gd name="connsiteY11" fmla="*/ 639550 h 1987924"/>
                        <a:gd name="connsiteX12" fmla="*/ 1797980 w 2214515"/>
                        <a:gd name="connsiteY12" fmla="*/ 824577 h 1987924"/>
                        <a:gd name="connsiteX13" fmla="*/ 2008035 w 2214515"/>
                        <a:gd name="connsiteY13" fmla="*/ 726700 h 1987924"/>
                        <a:gd name="connsiteX14" fmla="*/ 2021890 w 2214515"/>
                        <a:gd name="connsiteY14" fmla="*/ 716421 h 1987924"/>
                        <a:gd name="connsiteX15" fmla="*/ 2214515 w 2214515"/>
                        <a:gd name="connsiteY15" fmla="*/ 447819 h 1987924"/>
                        <a:gd name="connsiteX16" fmla="*/ 2214515 w 2214515"/>
                        <a:gd name="connsiteY16" fmla="*/ 412959 h 1987924"/>
                        <a:gd name="connsiteX17" fmla="*/ 1934293 w 2214515"/>
                        <a:gd name="connsiteY17" fmla="*/ 132737 h 1987924"/>
                        <a:gd name="connsiteX18" fmla="*/ 1435524 w 2214515"/>
                        <a:gd name="connsiteY18" fmla="*/ 132737 h 1987924"/>
                        <a:gd name="connsiteX19" fmla="*/ 1101224 w 2214515"/>
                        <a:gd name="connsiteY19" fmla="*/ 0 h 1987924"/>
                        <a:gd name="connsiteX20" fmla="*/ 1113291 w 2214515"/>
                        <a:gd name="connsiteY20" fmla="*/ 0 h 1987924"/>
                        <a:gd name="connsiteX21" fmla="*/ 778991 w 2214515"/>
                        <a:gd name="connsiteY21" fmla="*/ 132737 h 1987924"/>
                        <a:gd name="connsiteX22" fmla="*/ 280222 w 2214515"/>
                        <a:gd name="connsiteY22" fmla="*/ 132737 h 1987924"/>
                        <a:gd name="connsiteX23" fmla="*/ 0 w 2214515"/>
                        <a:gd name="connsiteY23" fmla="*/ 412959 h 1987924"/>
                        <a:gd name="connsiteX24" fmla="*/ 0 w 2214515"/>
                        <a:gd name="connsiteY24" fmla="*/ 447819 h 1987924"/>
                        <a:gd name="connsiteX25" fmla="*/ 192625 w 2214515"/>
                        <a:gd name="connsiteY25" fmla="*/ 716421 h 1987924"/>
                        <a:gd name="connsiteX26" fmla="*/ 206479 w 2214515"/>
                        <a:gd name="connsiteY26" fmla="*/ 726700 h 1987924"/>
                        <a:gd name="connsiteX27" fmla="*/ 416534 w 2214515"/>
                        <a:gd name="connsiteY27" fmla="*/ 824577 h 1987924"/>
                        <a:gd name="connsiteX28" fmla="*/ 654746 w 2214515"/>
                        <a:gd name="connsiteY28" fmla="*/ 639550 h 1987924"/>
                        <a:gd name="connsiteX29" fmla="*/ 416534 w 2214515"/>
                        <a:gd name="connsiteY29" fmla="*/ 454523 h 1987924"/>
                        <a:gd name="connsiteX30" fmla="*/ 203798 w 2214515"/>
                        <a:gd name="connsiteY30" fmla="*/ 605584 h 1987924"/>
                        <a:gd name="connsiteX31" fmla="*/ 192178 w 2214515"/>
                        <a:gd name="connsiteY31" fmla="*/ 610947 h 1987924"/>
                        <a:gd name="connsiteX32" fmla="*/ 101005 w 2214515"/>
                        <a:gd name="connsiteY32" fmla="*/ 428601 h 1987924"/>
                        <a:gd name="connsiteX33" fmla="*/ 315529 w 2214515"/>
                        <a:gd name="connsiteY33" fmla="*/ 228826 h 1987924"/>
                        <a:gd name="connsiteX34" fmla="*/ 433964 w 2214515"/>
                        <a:gd name="connsiteY34" fmla="*/ 228826 h 1987924"/>
                        <a:gd name="connsiteX35" fmla="*/ 682455 w 2214515"/>
                        <a:gd name="connsiteY35" fmla="*/ 383909 h 1987924"/>
                        <a:gd name="connsiteX36" fmla="*/ 893404 w 2214515"/>
                        <a:gd name="connsiteY36" fmla="*/ 975638 h 1987924"/>
                        <a:gd name="connsiteX37" fmla="*/ 893404 w 2214515"/>
                        <a:gd name="connsiteY37" fmla="*/ 1303234 h 1987924"/>
                        <a:gd name="connsiteX38" fmla="*/ 1002453 w 2214515"/>
                        <a:gd name="connsiteY38" fmla="*/ 1594182 h 1987924"/>
                        <a:gd name="connsiteX39" fmla="*/ 1002453 w 2214515"/>
                        <a:gd name="connsiteY39" fmla="*/ 1987924 h 1987924"/>
                        <a:gd name="connsiteX40" fmla="*/ 1212508 w 2214515"/>
                        <a:gd name="connsiteY40" fmla="*/ 1987924 h 1987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214515" h="1987924">
                          <a:moveTo>
                            <a:pt x="1212508" y="1987924"/>
                          </a:moveTo>
                          <a:lnTo>
                            <a:pt x="1212061" y="1594182"/>
                          </a:lnTo>
                          <a:lnTo>
                            <a:pt x="1321111" y="1303234"/>
                          </a:lnTo>
                          <a:lnTo>
                            <a:pt x="1321111" y="975638"/>
                          </a:lnTo>
                          <a:lnTo>
                            <a:pt x="1532060" y="383909"/>
                          </a:lnTo>
                          <a:cubicBezTo>
                            <a:pt x="1568261" y="277541"/>
                            <a:pt x="1667925" y="228826"/>
                            <a:pt x="1780550" y="228826"/>
                          </a:cubicBezTo>
                          <a:lnTo>
                            <a:pt x="1898985" y="228826"/>
                          </a:lnTo>
                          <a:cubicBezTo>
                            <a:pt x="2014739" y="223463"/>
                            <a:pt x="2113510" y="302121"/>
                            <a:pt x="2113510" y="428601"/>
                          </a:cubicBezTo>
                          <a:cubicBezTo>
                            <a:pt x="2113510" y="547483"/>
                            <a:pt x="2052281" y="592176"/>
                            <a:pt x="2022337" y="610947"/>
                          </a:cubicBezTo>
                          <a:cubicBezTo>
                            <a:pt x="2017421" y="614075"/>
                            <a:pt x="2012058" y="610947"/>
                            <a:pt x="2010717" y="605584"/>
                          </a:cubicBezTo>
                          <a:cubicBezTo>
                            <a:pt x="1993734" y="540333"/>
                            <a:pt x="1928483" y="455864"/>
                            <a:pt x="1797980" y="454523"/>
                          </a:cubicBezTo>
                          <a:cubicBezTo>
                            <a:pt x="1667478" y="453182"/>
                            <a:pt x="1559769" y="537651"/>
                            <a:pt x="1559769" y="639550"/>
                          </a:cubicBezTo>
                          <a:cubicBezTo>
                            <a:pt x="1559769" y="741449"/>
                            <a:pt x="1666584" y="824577"/>
                            <a:pt x="1797980" y="824577"/>
                          </a:cubicBezTo>
                          <a:cubicBezTo>
                            <a:pt x="1886472" y="824577"/>
                            <a:pt x="1967365" y="786142"/>
                            <a:pt x="2008035" y="726700"/>
                          </a:cubicBezTo>
                          <a:cubicBezTo>
                            <a:pt x="2011611" y="721784"/>
                            <a:pt x="2016080" y="718209"/>
                            <a:pt x="2021890" y="716421"/>
                          </a:cubicBezTo>
                          <a:cubicBezTo>
                            <a:pt x="2136750" y="677986"/>
                            <a:pt x="2214515" y="570724"/>
                            <a:pt x="2214515" y="447819"/>
                          </a:cubicBezTo>
                          <a:lnTo>
                            <a:pt x="2214515" y="412959"/>
                          </a:lnTo>
                          <a:cubicBezTo>
                            <a:pt x="2214515" y="258323"/>
                            <a:pt x="2088929" y="132737"/>
                            <a:pt x="1934293" y="132737"/>
                          </a:cubicBezTo>
                          <a:lnTo>
                            <a:pt x="1435524" y="132737"/>
                          </a:lnTo>
                          <a:cubicBezTo>
                            <a:pt x="1360441" y="49162"/>
                            <a:pt x="1237089" y="0"/>
                            <a:pt x="1101224" y="0"/>
                          </a:cubicBezTo>
                          <a:lnTo>
                            <a:pt x="1113291" y="0"/>
                          </a:lnTo>
                          <a:cubicBezTo>
                            <a:pt x="976979" y="0"/>
                            <a:pt x="853627" y="49162"/>
                            <a:pt x="778991" y="132737"/>
                          </a:cubicBezTo>
                          <a:lnTo>
                            <a:pt x="280222" y="132737"/>
                          </a:lnTo>
                          <a:cubicBezTo>
                            <a:pt x="125586" y="132737"/>
                            <a:pt x="0" y="258323"/>
                            <a:pt x="0" y="412959"/>
                          </a:cubicBezTo>
                          <a:lnTo>
                            <a:pt x="0" y="447819"/>
                          </a:lnTo>
                          <a:cubicBezTo>
                            <a:pt x="0" y="570724"/>
                            <a:pt x="78212" y="677986"/>
                            <a:pt x="192625" y="716421"/>
                          </a:cubicBezTo>
                          <a:cubicBezTo>
                            <a:pt x="198435" y="718209"/>
                            <a:pt x="202904" y="721784"/>
                            <a:pt x="206479" y="726700"/>
                          </a:cubicBezTo>
                          <a:cubicBezTo>
                            <a:pt x="247150" y="786142"/>
                            <a:pt x="328043" y="824577"/>
                            <a:pt x="416534" y="824577"/>
                          </a:cubicBezTo>
                          <a:cubicBezTo>
                            <a:pt x="547930" y="824577"/>
                            <a:pt x="654746" y="741449"/>
                            <a:pt x="654746" y="639550"/>
                          </a:cubicBezTo>
                          <a:cubicBezTo>
                            <a:pt x="654746" y="537651"/>
                            <a:pt x="547930" y="453182"/>
                            <a:pt x="416534" y="454523"/>
                          </a:cubicBezTo>
                          <a:cubicBezTo>
                            <a:pt x="285138" y="455864"/>
                            <a:pt x="220781" y="540333"/>
                            <a:pt x="203798" y="605584"/>
                          </a:cubicBezTo>
                          <a:cubicBezTo>
                            <a:pt x="202457" y="610947"/>
                            <a:pt x="196647" y="614075"/>
                            <a:pt x="192178" y="610947"/>
                          </a:cubicBezTo>
                          <a:cubicBezTo>
                            <a:pt x="162234" y="592176"/>
                            <a:pt x="101005" y="547483"/>
                            <a:pt x="101005" y="428601"/>
                          </a:cubicBezTo>
                          <a:cubicBezTo>
                            <a:pt x="101005" y="302121"/>
                            <a:pt x="199776" y="223463"/>
                            <a:pt x="315529" y="228826"/>
                          </a:cubicBezTo>
                          <a:lnTo>
                            <a:pt x="433964" y="228826"/>
                          </a:lnTo>
                          <a:cubicBezTo>
                            <a:pt x="546590" y="228826"/>
                            <a:pt x="646254" y="277541"/>
                            <a:pt x="682455" y="383909"/>
                          </a:cubicBezTo>
                          <a:lnTo>
                            <a:pt x="893404" y="975638"/>
                          </a:lnTo>
                          <a:lnTo>
                            <a:pt x="893404" y="1303234"/>
                          </a:lnTo>
                          <a:lnTo>
                            <a:pt x="1002453" y="1594182"/>
                          </a:lnTo>
                          <a:lnTo>
                            <a:pt x="1002453" y="1987924"/>
                          </a:lnTo>
                          <a:lnTo>
                            <a:pt x="1212508" y="1987924"/>
                          </a:lnTo>
                          <a:close/>
                        </a:path>
                      </a:pathLst>
                    </a:custGeom>
                    <a:solidFill>
                      <a:srgbClr val="F3D8E8"/>
                    </a:solidFill>
                    <a:ln w="6350"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63" name="Freeform: Shape 194">
                      <a:extLst>
                        <a:ext uri="{FF2B5EF4-FFF2-40B4-BE49-F238E27FC236}">
                          <a16:creationId xmlns:a16="http://schemas.microsoft.com/office/drawing/2014/main" id="{600EA1AB-60A1-119B-6DA8-3C1EE12C8742}"/>
                        </a:ext>
                      </a:extLst>
                    </p:cNvPr>
                    <p:cNvSpPr/>
                    <p:nvPr/>
                  </p:nvSpPr>
                  <p:spPr>
                    <a:xfrm>
                      <a:off x="3537181" y="1970510"/>
                      <a:ext cx="98556" cy="197113"/>
                    </a:xfrm>
                    <a:custGeom>
                      <a:avLst/>
                      <a:gdLst>
                        <a:gd name="connsiteX0" fmla="*/ 0 w 72848"/>
                        <a:gd name="connsiteY0" fmla="*/ 0 h 145697"/>
                        <a:gd name="connsiteX1" fmla="*/ 72849 w 72848"/>
                        <a:gd name="connsiteY1" fmla="*/ 0 h 145697"/>
                        <a:gd name="connsiteX2" fmla="*/ 72849 w 72848"/>
                        <a:gd name="connsiteY2" fmla="*/ 145698 h 145697"/>
                        <a:gd name="connsiteX3" fmla="*/ 0 w 72848"/>
                        <a:gd name="connsiteY3" fmla="*/ 145698 h 145697"/>
                      </a:gdLst>
                      <a:ahLst/>
                      <a:cxnLst>
                        <a:cxn ang="0">
                          <a:pos x="connsiteX0" y="connsiteY0"/>
                        </a:cxn>
                        <a:cxn ang="0">
                          <a:pos x="connsiteX1" y="connsiteY1"/>
                        </a:cxn>
                        <a:cxn ang="0">
                          <a:pos x="connsiteX2" y="connsiteY2"/>
                        </a:cxn>
                        <a:cxn ang="0">
                          <a:pos x="connsiteX3" y="connsiteY3"/>
                        </a:cxn>
                      </a:cxnLst>
                      <a:rect l="l" t="t" r="r" b="b"/>
                      <a:pathLst>
                        <a:path w="72848" h="145697">
                          <a:moveTo>
                            <a:pt x="0" y="0"/>
                          </a:moveTo>
                          <a:lnTo>
                            <a:pt x="72849" y="0"/>
                          </a:lnTo>
                          <a:lnTo>
                            <a:pt x="72849" y="145698"/>
                          </a:lnTo>
                          <a:lnTo>
                            <a:pt x="0" y="145698"/>
                          </a:lnTo>
                          <a:close/>
                        </a:path>
                      </a:pathLst>
                    </a:custGeom>
                    <a:noFill/>
                    <a:ln w="6350" cap="flat">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64" name="Freeform: Shape 195">
                      <a:extLst>
                        <a:ext uri="{FF2B5EF4-FFF2-40B4-BE49-F238E27FC236}">
                          <a16:creationId xmlns:a16="http://schemas.microsoft.com/office/drawing/2014/main" id="{2B9FBB6E-7146-06A5-4F27-66B198711B6E}"/>
                        </a:ext>
                      </a:extLst>
                    </p:cNvPr>
                    <p:cNvSpPr/>
                    <p:nvPr/>
                  </p:nvSpPr>
                  <p:spPr>
                    <a:xfrm>
                      <a:off x="1536640" y="1428750"/>
                      <a:ext cx="706002" cy="4332872"/>
                    </a:xfrm>
                    <a:custGeom>
                      <a:avLst/>
                      <a:gdLst>
                        <a:gd name="connsiteX0" fmla="*/ 521845 w 521845"/>
                        <a:gd name="connsiteY0" fmla="*/ 0 h 3202666"/>
                        <a:gd name="connsiteX1" fmla="*/ 292126 w 521845"/>
                        <a:gd name="connsiteY1" fmla="*/ 813851 h 3202666"/>
                        <a:gd name="connsiteX2" fmla="*/ 4306 w 521845"/>
                        <a:gd name="connsiteY2" fmla="*/ 2012505 h 3202666"/>
                        <a:gd name="connsiteX3" fmla="*/ 150003 w 521845"/>
                        <a:gd name="connsiteY3" fmla="*/ 3159762 h 3202666"/>
                        <a:gd name="connsiteX4" fmla="*/ 160730 w 521845"/>
                        <a:gd name="connsiteY4" fmla="*/ 3202667 h 3202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1845" h="3202666">
                          <a:moveTo>
                            <a:pt x="521845" y="0"/>
                          </a:moveTo>
                          <a:cubicBezTo>
                            <a:pt x="481175" y="289608"/>
                            <a:pt x="389555" y="544355"/>
                            <a:pt x="292126" y="813851"/>
                          </a:cubicBezTo>
                          <a:cubicBezTo>
                            <a:pt x="164305" y="1167369"/>
                            <a:pt x="32015" y="1532954"/>
                            <a:pt x="4306" y="2012505"/>
                          </a:cubicBezTo>
                          <a:cubicBezTo>
                            <a:pt x="-22957" y="2479989"/>
                            <a:pt x="85646" y="2905461"/>
                            <a:pt x="150003" y="3159762"/>
                          </a:cubicBezTo>
                          <a:cubicBezTo>
                            <a:pt x="154026" y="3174957"/>
                            <a:pt x="157601" y="3188812"/>
                            <a:pt x="160730" y="3202667"/>
                          </a:cubicBezTo>
                        </a:path>
                      </a:pathLst>
                    </a:custGeom>
                    <a:noFill/>
                    <a:ln w="6350" cap="flat">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65" name="Freeform: Shape 196">
                      <a:extLst>
                        <a:ext uri="{FF2B5EF4-FFF2-40B4-BE49-F238E27FC236}">
                          <a16:creationId xmlns:a16="http://schemas.microsoft.com/office/drawing/2014/main" id="{34178006-081C-7841-D7D1-FD90C8DD41DA}"/>
                        </a:ext>
                      </a:extLst>
                    </p:cNvPr>
                    <p:cNvSpPr/>
                    <p:nvPr/>
                  </p:nvSpPr>
                  <p:spPr>
                    <a:xfrm>
                      <a:off x="4929070" y="1428750"/>
                      <a:ext cx="706021" cy="4332872"/>
                    </a:xfrm>
                    <a:custGeom>
                      <a:avLst/>
                      <a:gdLst>
                        <a:gd name="connsiteX0" fmla="*/ 361116 w 521859"/>
                        <a:gd name="connsiteY0" fmla="*/ 3202667 h 3202666"/>
                        <a:gd name="connsiteX1" fmla="*/ 371842 w 521859"/>
                        <a:gd name="connsiteY1" fmla="*/ 3159762 h 3202666"/>
                        <a:gd name="connsiteX2" fmla="*/ 517540 w 521859"/>
                        <a:gd name="connsiteY2" fmla="*/ 2012505 h 3202666"/>
                        <a:gd name="connsiteX3" fmla="*/ 229720 w 521859"/>
                        <a:gd name="connsiteY3" fmla="*/ 813851 h 3202666"/>
                        <a:gd name="connsiteX4" fmla="*/ 0 w 521859"/>
                        <a:gd name="connsiteY4" fmla="*/ 0 h 3202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1859" h="3202666">
                          <a:moveTo>
                            <a:pt x="361116" y="3202667"/>
                          </a:moveTo>
                          <a:cubicBezTo>
                            <a:pt x="364691" y="3188812"/>
                            <a:pt x="368266" y="3174957"/>
                            <a:pt x="371842" y="3159762"/>
                          </a:cubicBezTo>
                          <a:cubicBezTo>
                            <a:pt x="436646" y="2905461"/>
                            <a:pt x="544802" y="2479989"/>
                            <a:pt x="517540" y="2012505"/>
                          </a:cubicBezTo>
                          <a:cubicBezTo>
                            <a:pt x="489830" y="1532954"/>
                            <a:pt x="357540" y="1167369"/>
                            <a:pt x="229720" y="813851"/>
                          </a:cubicBezTo>
                          <a:cubicBezTo>
                            <a:pt x="132290" y="544802"/>
                            <a:pt x="40670" y="289608"/>
                            <a:pt x="0" y="0"/>
                          </a:cubicBezTo>
                        </a:path>
                      </a:pathLst>
                    </a:custGeom>
                    <a:noFill/>
                    <a:ln w="6350" cap="flat">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sp>
                <p:nvSpPr>
                  <p:cNvPr id="61" name="Graphic 9">
                    <a:extLst>
                      <a:ext uri="{FF2B5EF4-FFF2-40B4-BE49-F238E27FC236}">
                        <a16:creationId xmlns:a16="http://schemas.microsoft.com/office/drawing/2014/main" id="{050F81D1-4409-E6CF-8DC7-E6E794E73862}"/>
                      </a:ext>
                    </a:extLst>
                  </p:cNvPr>
                  <p:cNvSpPr/>
                  <p:nvPr/>
                </p:nvSpPr>
                <p:spPr>
                  <a:xfrm>
                    <a:off x="3292206" y="3479700"/>
                    <a:ext cx="614902" cy="898022"/>
                  </a:xfrm>
                  <a:custGeom>
                    <a:avLst/>
                    <a:gdLst>
                      <a:gd name="connsiteX0" fmla="*/ 334921 w 799869"/>
                      <a:gd name="connsiteY0" fmla="*/ 1166311 h 1167099"/>
                      <a:gd name="connsiteX1" fmla="*/ 336497 w 799869"/>
                      <a:gd name="connsiteY1" fmla="*/ 1100903 h 1167099"/>
                      <a:gd name="connsiteX2" fmla="*/ 239567 w 799869"/>
                      <a:gd name="connsiteY2" fmla="*/ 687966 h 1167099"/>
                      <a:gd name="connsiteX3" fmla="*/ 0 w 799869"/>
                      <a:gd name="connsiteY3" fmla="*/ 0 h 1167099"/>
                      <a:gd name="connsiteX4" fmla="*/ 799869 w 799869"/>
                      <a:gd name="connsiteY4" fmla="*/ 0 h 1167099"/>
                      <a:gd name="connsiteX5" fmla="*/ 560302 w 799869"/>
                      <a:gd name="connsiteY5" fmla="*/ 688754 h 1167099"/>
                      <a:gd name="connsiteX6" fmla="*/ 463372 w 799869"/>
                      <a:gd name="connsiteY6" fmla="*/ 1101691 h 1167099"/>
                      <a:gd name="connsiteX7" fmla="*/ 464949 w 799869"/>
                      <a:gd name="connsiteY7" fmla="*/ 1167099 h 1167099"/>
                      <a:gd name="connsiteX8" fmla="*/ 334133 w 799869"/>
                      <a:gd name="connsiteY8" fmla="*/ 1167099 h 1167099"/>
                      <a:gd name="connsiteX0" fmla="*/ 336111 w 799869"/>
                      <a:gd name="connsiteY0" fmla="*/ 1167502 h 1167549"/>
                      <a:gd name="connsiteX1" fmla="*/ 336497 w 799869"/>
                      <a:gd name="connsiteY1" fmla="*/ 1100903 h 1167549"/>
                      <a:gd name="connsiteX2" fmla="*/ 239567 w 799869"/>
                      <a:gd name="connsiteY2" fmla="*/ 687966 h 1167549"/>
                      <a:gd name="connsiteX3" fmla="*/ 0 w 799869"/>
                      <a:gd name="connsiteY3" fmla="*/ 0 h 1167549"/>
                      <a:gd name="connsiteX4" fmla="*/ 799869 w 799869"/>
                      <a:gd name="connsiteY4" fmla="*/ 0 h 1167549"/>
                      <a:gd name="connsiteX5" fmla="*/ 560302 w 799869"/>
                      <a:gd name="connsiteY5" fmla="*/ 688754 h 1167549"/>
                      <a:gd name="connsiteX6" fmla="*/ 463372 w 799869"/>
                      <a:gd name="connsiteY6" fmla="*/ 1101691 h 1167549"/>
                      <a:gd name="connsiteX7" fmla="*/ 464949 w 799869"/>
                      <a:gd name="connsiteY7" fmla="*/ 1167099 h 1167549"/>
                      <a:gd name="connsiteX8" fmla="*/ 334133 w 799869"/>
                      <a:gd name="connsiteY8" fmla="*/ 1167099 h 1167549"/>
                      <a:gd name="connsiteX9" fmla="*/ 336111 w 799869"/>
                      <a:gd name="connsiteY9" fmla="*/ 1167502 h 1167549"/>
                      <a:gd name="connsiteX0" fmla="*/ 334133 w 799869"/>
                      <a:gd name="connsiteY0" fmla="*/ 1167099 h 1167099"/>
                      <a:gd name="connsiteX1" fmla="*/ 336497 w 799869"/>
                      <a:gd name="connsiteY1" fmla="*/ 1100903 h 1167099"/>
                      <a:gd name="connsiteX2" fmla="*/ 239567 w 799869"/>
                      <a:gd name="connsiteY2" fmla="*/ 687966 h 1167099"/>
                      <a:gd name="connsiteX3" fmla="*/ 0 w 799869"/>
                      <a:gd name="connsiteY3" fmla="*/ 0 h 1167099"/>
                      <a:gd name="connsiteX4" fmla="*/ 799869 w 799869"/>
                      <a:gd name="connsiteY4" fmla="*/ 0 h 1167099"/>
                      <a:gd name="connsiteX5" fmla="*/ 560302 w 799869"/>
                      <a:gd name="connsiteY5" fmla="*/ 688754 h 1167099"/>
                      <a:gd name="connsiteX6" fmla="*/ 463372 w 799869"/>
                      <a:gd name="connsiteY6" fmla="*/ 1101691 h 1167099"/>
                      <a:gd name="connsiteX7" fmla="*/ 464949 w 799869"/>
                      <a:gd name="connsiteY7" fmla="*/ 1167099 h 1167099"/>
                      <a:gd name="connsiteX8" fmla="*/ 334133 w 799869"/>
                      <a:gd name="connsiteY8" fmla="*/ 1167099 h 1167099"/>
                      <a:gd name="connsiteX0" fmla="*/ 334133 w 799869"/>
                      <a:gd name="connsiteY0" fmla="*/ 1167099 h 1168868"/>
                      <a:gd name="connsiteX1" fmla="*/ 336497 w 799869"/>
                      <a:gd name="connsiteY1" fmla="*/ 1100903 h 1168868"/>
                      <a:gd name="connsiteX2" fmla="*/ 239567 w 799869"/>
                      <a:gd name="connsiteY2" fmla="*/ 687966 h 1168868"/>
                      <a:gd name="connsiteX3" fmla="*/ 0 w 799869"/>
                      <a:gd name="connsiteY3" fmla="*/ 0 h 1168868"/>
                      <a:gd name="connsiteX4" fmla="*/ 799869 w 799869"/>
                      <a:gd name="connsiteY4" fmla="*/ 0 h 1168868"/>
                      <a:gd name="connsiteX5" fmla="*/ 560302 w 799869"/>
                      <a:gd name="connsiteY5" fmla="*/ 688754 h 1168868"/>
                      <a:gd name="connsiteX6" fmla="*/ 463372 w 799869"/>
                      <a:gd name="connsiteY6" fmla="*/ 1101691 h 1168868"/>
                      <a:gd name="connsiteX7" fmla="*/ 464949 w 799869"/>
                      <a:gd name="connsiteY7" fmla="*/ 1167099 h 1168868"/>
                      <a:gd name="connsiteX8" fmla="*/ 334133 w 799869"/>
                      <a:gd name="connsiteY8" fmla="*/ 1167099 h 1168868"/>
                      <a:gd name="connsiteX0" fmla="*/ 334133 w 799869"/>
                      <a:gd name="connsiteY0" fmla="*/ 1167099 h 1167144"/>
                      <a:gd name="connsiteX1" fmla="*/ 336497 w 799869"/>
                      <a:gd name="connsiteY1" fmla="*/ 1100903 h 1167144"/>
                      <a:gd name="connsiteX2" fmla="*/ 239567 w 799869"/>
                      <a:gd name="connsiteY2" fmla="*/ 687966 h 1167144"/>
                      <a:gd name="connsiteX3" fmla="*/ 0 w 799869"/>
                      <a:gd name="connsiteY3" fmla="*/ 0 h 1167144"/>
                      <a:gd name="connsiteX4" fmla="*/ 799869 w 799869"/>
                      <a:gd name="connsiteY4" fmla="*/ 0 h 1167144"/>
                      <a:gd name="connsiteX5" fmla="*/ 560302 w 799869"/>
                      <a:gd name="connsiteY5" fmla="*/ 688754 h 1167144"/>
                      <a:gd name="connsiteX6" fmla="*/ 463372 w 799869"/>
                      <a:gd name="connsiteY6" fmla="*/ 1101691 h 1167144"/>
                      <a:gd name="connsiteX7" fmla="*/ 464949 w 799869"/>
                      <a:gd name="connsiteY7" fmla="*/ 1167099 h 1167144"/>
                      <a:gd name="connsiteX8" fmla="*/ 334133 w 799869"/>
                      <a:gd name="connsiteY8" fmla="*/ 1167099 h 1167144"/>
                      <a:gd name="connsiteX0" fmla="*/ 334133 w 799869"/>
                      <a:gd name="connsiteY0" fmla="*/ 1167099 h 1168157"/>
                      <a:gd name="connsiteX1" fmla="*/ 336497 w 799869"/>
                      <a:gd name="connsiteY1" fmla="*/ 1100903 h 1168157"/>
                      <a:gd name="connsiteX2" fmla="*/ 239567 w 799869"/>
                      <a:gd name="connsiteY2" fmla="*/ 687966 h 1168157"/>
                      <a:gd name="connsiteX3" fmla="*/ 0 w 799869"/>
                      <a:gd name="connsiteY3" fmla="*/ 0 h 1168157"/>
                      <a:gd name="connsiteX4" fmla="*/ 799869 w 799869"/>
                      <a:gd name="connsiteY4" fmla="*/ 0 h 1168157"/>
                      <a:gd name="connsiteX5" fmla="*/ 560302 w 799869"/>
                      <a:gd name="connsiteY5" fmla="*/ 688754 h 1168157"/>
                      <a:gd name="connsiteX6" fmla="*/ 463372 w 799869"/>
                      <a:gd name="connsiteY6" fmla="*/ 1101691 h 1168157"/>
                      <a:gd name="connsiteX7" fmla="*/ 464949 w 799869"/>
                      <a:gd name="connsiteY7" fmla="*/ 1167099 h 1168157"/>
                      <a:gd name="connsiteX8" fmla="*/ 334133 w 799869"/>
                      <a:gd name="connsiteY8" fmla="*/ 1167099 h 116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9869" h="1168157">
                        <a:moveTo>
                          <a:pt x="334133" y="1167099"/>
                        </a:moveTo>
                        <a:cubicBezTo>
                          <a:pt x="334155" y="1169163"/>
                          <a:pt x="333208" y="1099796"/>
                          <a:pt x="336497" y="1100903"/>
                        </a:cubicBezTo>
                        <a:cubicBezTo>
                          <a:pt x="330192" y="947234"/>
                          <a:pt x="299458" y="858972"/>
                          <a:pt x="239567" y="687966"/>
                        </a:cubicBezTo>
                        <a:lnTo>
                          <a:pt x="0" y="0"/>
                        </a:lnTo>
                        <a:lnTo>
                          <a:pt x="799869" y="0"/>
                        </a:lnTo>
                        <a:lnTo>
                          <a:pt x="560302" y="688754"/>
                        </a:lnTo>
                        <a:cubicBezTo>
                          <a:pt x="501199" y="858972"/>
                          <a:pt x="470465" y="948022"/>
                          <a:pt x="463372" y="1101691"/>
                        </a:cubicBezTo>
                        <a:cubicBezTo>
                          <a:pt x="463898" y="1123494"/>
                          <a:pt x="464423" y="1145296"/>
                          <a:pt x="464949" y="1167099"/>
                        </a:cubicBezTo>
                        <a:cubicBezTo>
                          <a:pt x="421344" y="1167099"/>
                          <a:pt x="331303" y="1169481"/>
                          <a:pt x="334133" y="1167099"/>
                        </a:cubicBezTo>
                        <a:close/>
                      </a:path>
                    </a:pathLst>
                  </a:custGeom>
                  <a:solidFill>
                    <a:srgbClr val="B90066"/>
                  </a:solidFill>
                  <a:ln w="6350"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grpSp>
          </p:grpSp>
          <p:cxnSp>
            <p:nvCxnSpPr>
              <p:cNvPr id="66" name="直線コネクタ 65">
                <a:extLst>
                  <a:ext uri="{FF2B5EF4-FFF2-40B4-BE49-F238E27FC236}">
                    <a16:creationId xmlns:a16="http://schemas.microsoft.com/office/drawing/2014/main" id="{C9DF9535-95C0-8A38-FB53-E82C4A6DE693}"/>
                  </a:ext>
                </a:extLst>
              </p:cNvPr>
              <p:cNvCxnSpPr>
                <a:cxnSpLocks/>
                <a:stCxn id="37" idx="2"/>
              </p:cNvCxnSpPr>
              <p:nvPr/>
            </p:nvCxnSpPr>
            <p:spPr bwMode="auto">
              <a:xfrm flipH="1" flipV="1">
                <a:off x="11015992" y="3469576"/>
                <a:ext cx="479512" cy="20764"/>
              </a:xfrm>
              <a:prstGeom prst="line">
                <a:avLst/>
              </a:prstGeom>
              <a:solidFill>
                <a:schemeClr val="accent1"/>
              </a:solidFill>
              <a:ln w="9525" cap="flat" cmpd="sng" algn="ctr">
                <a:solidFill>
                  <a:srgbClr val="BEBEBE"/>
                </a:solidFill>
                <a:prstDash val="solid"/>
                <a:round/>
                <a:headEnd type="none" w="med" len="med"/>
                <a:tailEnd type="oval" w="sm" len="sm"/>
              </a:ln>
              <a:effectLst/>
            </p:spPr>
          </p:cxnSp>
          <p:cxnSp>
            <p:nvCxnSpPr>
              <p:cNvPr id="67" name="直線コネクタ 66">
                <a:extLst>
                  <a:ext uri="{FF2B5EF4-FFF2-40B4-BE49-F238E27FC236}">
                    <a16:creationId xmlns:a16="http://schemas.microsoft.com/office/drawing/2014/main" id="{9F87B8A0-CC45-42E4-B9D1-C5CA800D483D}"/>
                  </a:ext>
                </a:extLst>
              </p:cNvPr>
              <p:cNvCxnSpPr>
                <a:cxnSpLocks/>
                <a:stCxn id="47" idx="2"/>
              </p:cNvCxnSpPr>
              <p:nvPr/>
            </p:nvCxnSpPr>
            <p:spPr bwMode="auto">
              <a:xfrm flipH="1" flipV="1">
                <a:off x="10960764" y="3728890"/>
                <a:ext cx="534740" cy="138382"/>
              </a:xfrm>
              <a:prstGeom prst="line">
                <a:avLst/>
              </a:prstGeom>
              <a:solidFill>
                <a:schemeClr val="accent1"/>
              </a:solidFill>
              <a:ln w="9525" cap="flat" cmpd="sng" algn="ctr">
                <a:solidFill>
                  <a:srgbClr val="BEBEBE"/>
                </a:solidFill>
                <a:prstDash val="solid"/>
                <a:round/>
                <a:headEnd type="none" w="med" len="med"/>
                <a:tailEnd type="oval" w="sm" len="sm"/>
              </a:ln>
              <a:effectLst/>
            </p:spPr>
          </p:cxnSp>
          <p:cxnSp>
            <p:nvCxnSpPr>
              <p:cNvPr id="68" name="直線コネクタ 67">
                <a:extLst>
                  <a:ext uri="{FF2B5EF4-FFF2-40B4-BE49-F238E27FC236}">
                    <a16:creationId xmlns:a16="http://schemas.microsoft.com/office/drawing/2014/main" id="{ED2E7ED2-23CE-E03C-6198-EBA9374F329F}"/>
                  </a:ext>
                </a:extLst>
              </p:cNvPr>
              <p:cNvCxnSpPr>
                <a:cxnSpLocks/>
                <a:stCxn id="58" idx="1"/>
              </p:cNvCxnSpPr>
              <p:nvPr/>
            </p:nvCxnSpPr>
            <p:spPr bwMode="auto">
              <a:xfrm flipH="1" flipV="1">
                <a:off x="10953707" y="3903995"/>
                <a:ext cx="411979" cy="257959"/>
              </a:xfrm>
              <a:prstGeom prst="line">
                <a:avLst/>
              </a:prstGeom>
              <a:solidFill>
                <a:schemeClr val="accent1"/>
              </a:solidFill>
              <a:ln w="9525" cap="flat" cmpd="sng" algn="ctr">
                <a:solidFill>
                  <a:srgbClr val="BEBEBE"/>
                </a:solidFill>
                <a:prstDash val="solid"/>
                <a:round/>
                <a:headEnd type="none" w="med" len="med"/>
                <a:tailEnd type="oval" w="sm" len="sm"/>
              </a:ln>
              <a:effectLst/>
            </p:spPr>
          </p:cxnSp>
          <p:cxnSp>
            <p:nvCxnSpPr>
              <p:cNvPr id="69" name="直線コネクタ 68">
                <a:extLst>
                  <a:ext uri="{FF2B5EF4-FFF2-40B4-BE49-F238E27FC236}">
                    <a16:creationId xmlns:a16="http://schemas.microsoft.com/office/drawing/2014/main" id="{F3A8D7C3-EBB3-5473-D480-CA47E3C919CC}"/>
                  </a:ext>
                </a:extLst>
              </p:cNvPr>
              <p:cNvCxnSpPr>
                <a:cxnSpLocks/>
                <a:stCxn id="9" idx="6"/>
              </p:cNvCxnSpPr>
              <p:nvPr/>
            </p:nvCxnSpPr>
            <p:spPr bwMode="auto">
              <a:xfrm flipV="1">
                <a:off x="10395267" y="3660572"/>
                <a:ext cx="506254" cy="70834"/>
              </a:xfrm>
              <a:prstGeom prst="line">
                <a:avLst/>
              </a:prstGeom>
              <a:solidFill>
                <a:schemeClr val="accent1"/>
              </a:solidFill>
              <a:ln w="9525" cap="flat" cmpd="sng" algn="ctr">
                <a:solidFill>
                  <a:srgbClr val="BEBEBE"/>
                </a:solidFill>
                <a:prstDash val="solid"/>
                <a:round/>
                <a:headEnd type="none" w="med" len="med"/>
                <a:tailEnd type="oval" w="sm" len="sm"/>
              </a:ln>
              <a:effectLst/>
            </p:spPr>
          </p:cxnSp>
          <p:cxnSp>
            <p:nvCxnSpPr>
              <p:cNvPr id="70" name="直線コネクタ 69">
                <a:extLst>
                  <a:ext uri="{FF2B5EF4-FFF2-40B4-BE49-F238E27FC236}">
                    <a16:creationId xmlns:a16="http://schemas.microsoft.com/office/drawing/2014/main" id="{B37444E1-8138-50C7-59B4-1284E6DCBF36}"/>
                  </a:ext>
                </a:extLst>
              </p:cNvPr>
              <p:cNvCxnSpPr>
                <a:cxnSpLocks/>
                <a:stCxn id="22" idx="7"/>
              </p:cNvCxnSpPr>
              <p:nvPr/>
            </p:nvCxnSpPr>
            <p:spPr bwMode="auto">
              <a:xfrm flipV="1">
                <a:off x="10480606" y="3806943"/>
                <a:ext cx="387392" cy="363633"/>
              </a:xfrm>
              <a:prstGeom prst="line">
                <a:avLst/>
              </a:prstGeom>
              <a:solidFill>
                <a:schemeClr val="accent1"/>
              </a:solidFill>
              <a:ln w="9525" cap="flat" cmpd="sng" algn="ctr">
                <a:solidFill>
                  <a:srgbClr val="BEBEBE"/>
                </a:solidFill>
                <a:prstDash val="solid"/>
                <a:round/>
                <a:headEnd type="none" w="med" len="med"/>
                <a:tailEnd type="oval" w="sm" len="sm"/>
              </a:ln>
              <a:effectLst/>
            </p:spPr>
          </p:cxnSp>
          <p:grpSp>
            <p:nvGrpSpPr>
              <p:cNvPr id="71" name="グループ化 70">
                <a:extLst>
                  <a:ext uri="{FF2B5EF4-FFF2-40B4-BE49-F238E27FC236}">
                    <a16:creationId xmlns:a16="http://schemas.microsoft.com/office/drawing/2014/main" id="{E9F61684-AA84-4D0F-6B55-75DEBB28DB3D}"/>
                  </a:ext>
                </a:extLst>
              </p:cNvPr>
              <p:cNvGrpSpPr>
                <a:grpSpLocks noChangeAspect="1"/>
              </p:cNvGrpSpPr>
              <p:nvPr/>
            </p:nvGrpSpPr>
            <p:grpSpPr>
              <a:xfrm>
                <a:off x="11162815" y="3012846"/>
                <a:ext cx="349331" cy="349269"/>
                <a:chOff x="4148135" y="1796978"/>
                <a:chExt cx="1300480" cy="1300248"/>
              </a:xfrm>
            </p:grpSpPr>
            <p:sp>
              <p:nvSpPr>
                <p:cNvPr id="72" name="Freeform: Shape 33">
                  <a:extLst>
                    <a:ext uri="{FF2B5EF4-FFF2-40B4-BE49-F238E27FC236}">
                      <a16:creationId xmlns:a16="http://schemas.microsoft.com/office/drawing/2014/main" id="{F044774D-AB6B-FD54-47E7-14DB7ECC87E0}"/>
                    </a:ext>
                  </a:extLst>
                </p:cNvPr>
                <p:cNvSpPr>
                  <a:spLocks noChangeAspect="1"/>
                </p:cNvSpPr>
                <p:nvPr/>
              </p:nvSpPr>
              <p:spPr>
                <a:xfrm>
                  <a:off x="4148135" y="1796978"/>
                  <a:ext cx="1300480" cy="1300248"/>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a:solidFill>
                  <a:schemeClr val="bg1"/>
                </a:solidFill>
                <a:ln w="12700">
                  <a:solidFill>
                    <a:srgbClr val="BEBEBE"/>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4737" tIns="294741" rIns="294738" bIns="294740" numCol="1" spcCol="1270" anchor="ctr" anchorCtr="0">
                  <a:noAutofit/>
                </a:bodyPr>
                <a:lstStyle/>
                <a:p>
                  <a:pPr marL="0" lvl="0" indent="0" algn="ctr" defTabSz="1644650">
                    <a:lnSpc>
                      <a:spcPct val="90000"/>
                    </a:lnSpc>
                    <a:spcBef>
                      <a:spcPct val="0"/>
                    </a:spcBef>
                    <a:spcAft>
                      <a:spcPct val="35000"/>
                    </a:spcAft>
                    <a:buNone/>
                  </a:pPr>
                  <a:endParaRPr lang="en-GB" sz="1100" kern="1200" dirty="0"/>
                </a:p>
              </p:txBody>
            </p:sp>
            <p:grpSp>
              <p:nvGrpSpPr>
                <p:cNvPr id="73" name="Group 110">
                  <a:extLst>
                    <a:ext uri="{FF2B5EF4-FFF2-40B4-BE49-F238E27FC236}">
                      <a16:creationId xmlns:a16="http://schemas.microsoft.com/office/drawing/2014/main" id="{73F75792-321E-014A-7D4D-AEF387570FE6}"/>
                    </a:ext>
                  </a:extLst>
                </p:cNvPr>
                <p:cNvGrpSpPr/>
                <p:nvPr/>
              </p:nvGrpSpPr>
              <p:grpSpPr>
                <a:xfrm>
                  <a:off x="4428022" y="2013180"/>
                  <a:ext cx="740708" cy="867846"/>
                  <a:chOff x="4853207" y="2070646"/>
                  <a:chExt cx="694477" cy="813679"/>
                </a:xfrm>
              </p:grpSpPr>
              <p:grpSp>
                <p:nvGrpSpPr>
                  <p:cNvPr id="74" name="Group 81">
                    <a:extLst>
                      <a:ext uri="{FF2B5EF4-FFF2-40B4-BE49-F238E27FC236}">
                        <a16:creationId xmlns:a16="http://schemas.microsoft.com/office/drawing/2014/main" id="{E5CFD63F-3189-24C8-4587-FFA01036D0AC}"/>
                      </a:ext>
                    </a:extLst>
                  </p:cNvPr>
                  <p:cNvGrpSpPr/>
                  <p:nvPr/>
                </p:nvGrpSpPr>
                <p:grpSpPr>
                  <a:xfrm>
                    <a:off x="4853207" y="2070646"/>
                    <a:ext cx="622794" cy="752912"/>
                    <a:chOff x="6914963" y="3198389"/>
                    <a:chExt cx="543756" cy="657363"/>
                  </a:xfrm>
                </p:grpSpPr>
                <p:grpSp>
                  <p:nvGrpSpPr>
                    <p:cNvPr id="81" name="Group 82">
                      <a:extLst>
                        <a:ext uri="{FF2B5EF4-FFF2-40B4-BE49-F238E27FC236}">
                          <a16:creationId xmlns:a16="http://schemas.microsoft.com/office/drawing/2014/main" id="{897638FA-7CEF-BCF5-7A89-621000DF1ECE}"/>
                        </a:ext>
                      </a:extLst>
                    </p:cNvPr>
                    <p:cNvGrpSpPr/>
                    <p:nvPr/>
                  </p:nvGrpSpPr>
                  <p:grpSpPr>
                    <a:xfrm>
                      <a:off x="6914963" y="3198389"/>
                      <a:ext cx="543756" cy="657363"/>
                      <a:chOff x="1868210" y="1506458"/>
                      <a:chExt cx="3462894" cy="4186396"/>
                    </a:xfrm>
                  </p:grpSpPr>
                  <p:sp>
                    <p:nvSpPr>
                      <p:cNvPr id="83" name="Freeform: Shape 84">
                        <a:extLst>
                          <a:ext uri="{FF2B5EF4-FFF2-40B4-BE49-F238E27FC236}">
                            <a16:creationId xmlns:a16="http://schemas.microsoft.com/office/drawing/2014/main" id="{1ABC6555-F06B-1743-6B58-876ED2CA4DEA}"/>
                          </a:ext>
                        </a:extLst>
                      </p:cNvPr>
                      <p:cNvSpPr/>
                      <p:nvPr/>
                    </p:nvSpPr>
                    <p:spPr>
                      <a:xfrm>
                        <a:off x="1868210" y="1506458"/>
                        <a:ext cx="3462894" cy="4186396"/>
                      </a:xfrm>
                      <a:custGeom>
                        <a:avLst/>
                        <a:gdLst>
                          <a:gd name="connsiteX0" fmla="*/ 455066 w 910851"/>
                          <a:gd name="connsiteY0" fmla="*/ -27 h 1101156"/>
                          <a:gd name="connsiteX1" fmla="*/ 133668 w 910851"/>
                          <a:gd name="connsiteY1" fmla="*/ 323370 h 1101156"/>
                          <a:gd name="connsiteX2" fmla="*/ 133061 w 910851"/>
                          <a:gd name="connsiteY2" fmla="*/ 967438 h 1101156"/>
                          <a:gd name="connsiteX3" fmla="*/ 777131 w 910851"/>
                          <a:gd name="connsiteY3" fmla="*/ 968038 h 1101156"/>
                          <a:gd name="connsiteX4" fmla="*/ 777738 w 910851"/>
                          <a:gd name="connsiteY4" fmla="*/ 323977 h 1101156"/>
                          <a:gd name="connsiteX5" fmla="*/ 777131 w 910851"/>
                          <a:gd name="connsiteY5" fmla="*/ 323370 h 1101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851" h="1101156">
                            <a:moveTo>
                              <a:pt x="455066" y="-27"/>
                            </a:moveTo>
                            <a:lnTo>
                              <a:pt x="133668" y="323370"/>
                            </a:lnTo>
                            <a:cubicBezTo>
                              <a:pt x="-44354" y="501059"/>
                              <a:pt x="-44628" y="789416"/>
                              <a:pt x="133061" y="967438"/>
                            </a:cubicBezTo>
                            <a:cubicBezTo>
                              <a:pt x="310750" y="1145460"/>
                              <a:pt x="599109" y="1145726"/>
                              <a:pt x="777131" y="968038"/>
                            </a:cubicBezTo>
                            <a:cubicBezTo>
                              <a:pt x="955154" y="790356"/>
                              <a:pt x="955420" y="501999"/>
                              <a:pt x="777738" y="323977"/>
                            </a:cubicBezTo>
                            <a:cubicBezTo>
                              <a:pt x="777538" y="323770"/>
                              <a:pt x="777331" y="323570"/>
                              <a:pt x="777131" y="323370"/>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pic>
                    <p:nvPicPr>
                      <p:cNvPr id="84" name="Graphic 85">
                        <a:extLst>
                          <a:ext uri="{FF2B5EF4-FFF2-40B4-BE49-F238E27FC236}">
                            <a16:creationId xmlns:a16="http://schemas.microsoft.com/office/drawing/2014/main" id="{BB2685C6-0E4E-CA95-5D63-C0B7D9F811E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91649" y="3519454"/>
                        <a:ext cx="1016014" cy="712992"/>
                      </a:xfrm>
                      <a:prstGeom prst="rect">
                        <a:avLst/>
                      </a:prstGeom>
                    </p:spPr>
                  </p:pic>
                </p:grpSp>
                <p:pic>
                  <p:nvPicPr>
                    <p:cNvPr id="82" name="Graphic 1" descr="Arrow: Straight with solid fill">
                      <a:extLst>
                        <a:ext uri="{FF2B5EF4-FFF2-40B4-BE49-F238E27FC236}">
                          <a16:creationId xmlns:a16="http://schemas.microsoft.com/office/drawing/2014/main" id="{1271032A-7B75-ABE0-53A5-FEAF598D6D0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6200000">
                      <a:off x="7080612" y="3252794"/>
                      <a:ext cx="212461" cy="196994"/>
                    </a:xfrm>
                    <a:prstGeom prst="rect">
                      <a:avLst/>
                    </a:prstGeom>
                  </p:spPr>
                </p:pic>
              </p:grpSp>
              <p:grpSp>
                <p:nvGrpSpPr>
                  <p:cNvPr id="75" name="Group 96">
                    <a:extLst>
                      <a:ext uri="{FF2B5EF4-FFF2-40B4-BE49-F238E27FC236}">
                        <a16:creationId xmlns:a16="http://schemas.microsoft.com/office/drawing/2014/main" id="{09A4A377-71E5-5E41-7672-3AB066AD07AF}"/>
                      </a:ext>
                    </a:extLst>
                  </p:cNvPr>
                  <p:cNvGrpSpPr/>
                  <p:nvPr/>
                </p:nvGrpSpPr>
                <p:grpSpPr>
                  <a:xfrm>
                    <a:off x="5255968" y="2592609"/>
                    <a:ext cx="291716" cy="291716"/>
                    <a:chOff x="1658431" y="3689055"/>
                    <a:chExt cx="1834189" cy="1834186"/>
                  </a:xfrm>
                </p:grpSpPr>
                <p:sp>
                  <p:nvSpPr>
                    <p:cNvPr id="76" name="Freeform: Shape 91">
                      <a:extLst>
                        <a:ext uri="{FF2B5EF4-FFF2-40B4-BE49-F238E27FC236}">
                          <a16:creationId xmlns:a16="http://schemas.microsoft.com/office/drawing/2014/main" id="{9A44968B-7B77-D8D6-3E25-DC16AA6B489D}"/>
                        </a:ext>
                      </a:extLst>
                    </p:cNvPr>
                    <p:cNvSpPr/>
                    <p:nvPr/>
                  </p:nvSpPr>
                  <p:spPr>
                    <a:xfrm>
                      <a:off x="1658431" y="3689055"/>
                      <a:ext cx="1834189" cy="1834186"/>
                    </a:xfrm>
                    <a:custGeom>
                      <a:avLst/>
                      <a:gdLst>
                        <a:gd name="connsiteX0" fmla="*/ 1834190 w 1834189"/>
                        <a:gd name="connsiteY0" fmla="*/ 917093 h 1834186"/>
                        <a:gd name="connsiteX1" fmla="*/ 917095 w 1834189"/>
                        <a:gd name="connsiteY1" fmla="*/ 1834186 h 1834186"/>
                        <a:gd name="connsiteX2" fmla="*/ 0 w 1834189"/>
                        <a:gd name="connsiteY2" fmla="*/ 917093 h 1834186"/>
                        <a:gd name="connsiteX3" fmla="*/ 917095 w 1834189"/>
                        <a:gd name="connsiteY3" fmla="*/ 0 h 1834186"/>
                        <a:gd name="connsiteX4" fmla="*/ 1834190 w 1834189"/>
                        <a:gd name="connsiteY4" fmla="*/ 917093 h 1834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189" h="1834186">
                          <a:moveTo>
                            <a:pt x="1834190" y="917093"/>
                          </a:moveTo>
                          <a:cubicBezTo>
                            <a:pt x="1834190" y="1423590"/>
                            <a:pt x="1423592" y="1834186"/>
                            <a:pt x="917095" y="1834186"/>
                          </a:cubicBezTo>
                          <a:cubicBezTo>
                            <a:pt x="410597" y="1834186"/>
                            <a:pt x="0" y="1423590"/>
                            <a:pt x="0" y="917093"/>
                          </a:cubicBezTo>
                          <a:cubicBezTo>
                            <a:pt x="0" y="410596"/>
                            <a:pt x="410597" y="0"/>
                            <a:pt x="917095" y="0"/>
                          </a:cubicBezTo>
                          <a:cubicBezTo>
                            <a:pt x="1423593" y="0"/>
                            <a:pt x="1834190" y="410596"/>
                            <a:pt x="1834190" y="917093"/>
                          </a:cubicBezTo>
                          <a:close/>
                        </a:path>
                      </a:pathLst>
                    </a:custGeom>
                    <a:solidFill>
                      <a:srgbClr val="B90066"/>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77" name="Freeform: Shape 92">
                      <a:extLst>
                        <a:ext uri="{FF2B5EF4-FFF2-40B4-BE49-F238E27FC236}">
                          <a16:creationId xmlns:a16="http://schemas.microsoft.com/office/drawing/2014/main" id="{54EC48CA-73C3-FC9B-184F-61E71B8EB245}"/>
                        </a:ext>
                      </a:extLst>
                    </p:cNvPr>
                    <p:cNvSpPr/>
                    <p:nvPr/>
                  </p:nvSpPr>
                  <p:spPr>
                    <a:xfrm>
                      <a:off x="2529121" y="4307360"/>
                      <a:ext cx="684518" cy="683752"/>
                    </a:xfrm>
                    <a:custGeom>
                      <a:avLst/>
                      <a:gdLst>
                        <a:gd name="connsiteX0" fmla="*/ 412489 w 684518"/>
                        <a:gd name="connsiteY0" fmla="*/ 683721 h 683752"/>
                        <a:gd name="connsiteX1" fmla="*/ 220313 w 684518"/>
                        <a:gd name="connsiteY1" fmla="*/ 604661 h 683752"/>
                        <a:gd name="connsiteX2" fmla="*/ 9892 w 684518"/>
                        <a:gd name="connsiteY2" fmla="*/ 394240 h 683752"/>
                        <a:gd name="connsiteX3" fmla="*/ 9892 w 684518"/>
                        <a:gd name="connsiteY3" fmla="*/ 346196 h 683752"/>
                        <a:gd name="connsiteX4" fmla="*/ 346201 w 684518"/>
                        <a:gd name="connsiteY4" fmla="*/ 9888 h 683752"/>
                        <a:gd name="connsiteX5" fmla="*/ 394245 w 684518"/>
                        <a:gd name="connsiteY5" fmla="*/ 9888 h 683752"/>
                        <a:gd name="connsiteX6" fmla="*/ 604666 w 684518"/>
                        <a:gd name="connsiteY6" fmla="*/ 220309 h 683752"/>
                        <a:gd name="connsiteX7" fmla="*/ 604666 w 684518"/>
                        <a:gd name="connsiteY7" fmla="*/ 220309 h 683752"/>
                        <a:gd name="connsiteX8" fmla="*/ 605438 w 684518"/>
                        <a:gd name="connsiteY8" fmla="*/ 603895 h 683752"/>
                        <a:gd name="connsiteX9" fmla="*/ 412489 w 684518"/>
                        <a:gd name="connsiteY9" fmla="*/ 683721 h 683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518" h="683752">
                          <a:moveTo>
                            <a:pt x="412489" y="683721"/>
                          </a:moveTo>
                          <a:cubicBezTo>
                            <a:pt x="340435" y="684128"/>
                            <a:pt x="271221" y="655655"/>
                            <a:pt x="220313" y="604661"/>
                          </a:cubicBezTo>
                          <a:lnTo>
                            <a:pt x="9892" y="394240"/>
                          </a:lnTo>
                          <a:cubicBezTo>
                            <a:pt x="-3329" y="380952"/>
                            <a:pt x="-3329" y="359484"/>
                            <a:pt x="9892" y="346196"/>
                          </a:cubicBezTo>
                          <a:lnTo>
                            <a:pt x="346201" y="9888"/>
                          </a:lnTo>
                          <a:cubicBezTo>
                            <a:pt x="359489" y="-3333"/>
                            <a:pt x="380956" y="-3333"/>
                            <a:pt x="394245" y="9888"/>
                          </a:cubicBezTo>
                          <a:lnTo>
                            <a:pt x="604666" y="220309"/>
                          </a:lnTo>
                          <a:lnTo>
                            <a:pt x="604666" y="220309"/>
                          </a:lnTo>
                          <a:cubicBezTo>
                            <a:pt x="710801" y="326018"/>
                            <a:pt x="711147" y="497754"/>
                            <a:pt x="605438" y="603895"/>
                          </a:cubicBezTo>
                          <a:cubicBezTo>
                            <a:pt x="554347" y="655186"/>
                            <a:pt x="484878" y="683927"/>
                            <a:pt x="412489" y="683721"/>
                          </a:cubicBezTo>
                          <a:close/>
                        </a:path>
                      </a:pathLst>
                    </a:custGeom>
                    <a:solidFill>
                      <a:srgbClr val="FFFFFF"/>
                    </a:solid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78" name="Freeform: Shape 93">
                      <a:extLst>
                        <a:ext uri="{FF2B5EF4-FFF2-40B4-BE49-F238E27FC236}">
                          <a16:creationId xmlns:a16="http://schemas.microsoft.com/office/drawing/2014/main" id="{01E16855-00F8-30A4-34DE-212848E22B20}"/>
                        </a:ext>
                      </a:extLst>
                    </p:cNvPr>
                    <p:cNvSpPr/>
                    <p:nvPr/>
                  </p:nvSpPr>
                  <p:spPr>
                    <a:xfrm>
                      <a:off x="2243368" y="4021608"/>
                      <a:ext cx="703624" cy="703744"/>
                    </a:xfrm>
                    <a:custGeom>
                      <a:avLst/>
                      <a:gdLst>
                        <a:gd name="connsiteX0" fmla="*/ 305375 w 703624"/>
                        <a:gd name="connsiteY0" fmla="*/ 703711 h 703744"/>
                        <a:gd name="connsiteX1" fmla="*/ 281657 w 703624"/>
                        <a:gd name="connsiteY1" fmla="*/ 693981 h 703744"/>
                        <a:gd name="connsiteX2" fmla="*/ 85224 w 703624"/>
                        <a:gd name="connsiteY2" fmla="*/ 497547 h 703744"/>
                        <a:gd name="connsiteX3" fmla="*/ 85224 w 703624"/>
                        <a:gd name="connsiteY3" fmla="*/ 85220 h 703744"/>
                        <a:gd name="connsiteX4" fmla="*/ 497552 w 703624"/>
                        <a:gd name="connsiteY4" fmla="*/ 85220 h 703744"/>
                        <a:gd name="connsiteX5" fmla="*/ 693985 w 703624"/>
                        <a:gd name="connsiteY5" fmla="*/ 281653 h 703744"/>
                        <a:gd name="connsiteX6" fmla="*/ 693985 w 703624"/>
                        <a:gd name="connsiteY6" fmla="*/ 329089 h 703744"/>
                        <a:gd name="connsiteX7" fmla="*/ 329093 w 703624"/>
                        <a:gd name="connsiteY7" fmla="*/ 693981 h 703744"/>
                        <a:gd name="connsiteX8" fmla="*/ 305375 w 703624"/>
                        <a:gd name="connsiteY8" fmla="*/ 703711 h 703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24" h="703744">
                          <a:moveTo>
                            <a:pt x="305375" y="703711"/>
                          </a:moveTo>
                          <a:cubicBezTo>
                            <a:pt x="296478" y="703814"/>
                            <a:pt x="287921" y="700305"/>
                            <a:pt x="281657" y="693981"/>
                          </a:cubicBezTo>
                          <a:lnTo>
                            <a:pt x="85224" y="497547"/>
                          </a:lnTo>
                          <a:cubicBezTo>
                            <a:pt x="-28440" y="383604"/>
                            <a:pt x="-28440" y="199163"/>
                            <a:pt x="85224" y="85220"/>
                          </a:cubicBezTo>
                          <a:cubicBezTo>
                            <a:pt x="199167" y="-28444"/>
                            <a:pt x="383608" y="-28444"/>
                            <a:pt x="497552" y="85220"/>
                          </a:cubicBezTo>
                          <a:lnTo>
                            <a:pt x="693985" y="281653"/>
                          </a:lnTo>
                          <a:cubicBezTo>
                            <a:pt x="706805" y="294868"/>
                            <a:pt x="706805" y="315874"/>
                            <a:pt x="693985" y="329089"/>
                          </a:cubicBezTo>
                          <a:lnTo>
                            <a:pt x="329093" y="693981"/>
                          </a:lnTo>
                          <a:cubicBezTo>
                            <a:pt x="322872" y="700366"/>
                            <a:pt x="314285" y="703887"/>
                            <a:pt x="305375" y="703711"/>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79" name="Freeform: Shape 94">
                      <a:extLst>
                        <a:ext uri="{FF2B5EF4-FFF2-40B4-BE49-F238E27FC236}">
                          <a16:creationId xmlns:a16="http://schemas.microsoft.com/office/drawing/2014/main" id="{46972ECA-E6D1-17B4-A36C-566988ECD01B}"/>
                        </a:ext>
                      </a:extLst>
                    </p:cNvPr>
                    <p:cNvSpPr/>
                    <p:nvPr/>
                  </p:nvSpPr>
                  <p:spPr>
                    <a:xfrm>
                      <a:off x="1938680" y="4506467"/>
                      <a:ext cx="684069" cy="683508"/>
                    </a:xfrm>
                    <a:custGeom>
                      <a:avLst/>
                      <a:gdLst>
                        <a:gd name="connsiteX0" fmla="*/ 394777 w 684069"/>
                        <a:gd name="connsiteY0" fmla="*/ 683479 h 683508"/>
                        <a:gd name="connsiteX1" fmla="*/ -24 w 684069"/>
                        <a:gd name="connsiteY1" fmla="*/ 288898 h 683508"/>
                        <a:gd name="connsiteX2" fmla="*/ 115635 w 684069"/>
                        <a:gd name="connsiteY2" fmla="*/ 9646 h 683508"/>
                        <a:gd name="connsiteX3" fmla="*/ 163679 w 684069"/>
                        <a:gd name="connsiteY3" fmla="*/ 9646 h 683508"/>
                        <a:gd name="connsiteX4" fmla="*/ 673919 w 684069"/>
                        <a:gd name="connsiteY4" fmla="*/ 520494 h 683508"/>
                        <a:gd name="connsiteX5" fmla="*/ 674922 w 684069"/>
                        <a:gd name="connsiteY5" fmla="*/ 566927 h 683508"/>
                        <a:gd name="connsiteX6" fmla="*/ 673919 w 684069"/>
                        <a:gd name="connsiteY6" fmla="*/ 567930 h 683508"/>
                        <a:gd name="connsiteX7" fmla="*/ 394777 w 684069"/>
                        <a:gd name="connsiteY7" fmla="*/ 683479 h 683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069" h="683508">
                          <a:moveTo>
                            <a:pt x="394777" y="683479"/>
                          </a:moveTo>
                          <a:cubicBezTo>
                            <a:pt x="176796" y="683540"/>
                            <a:pt x="37" y="506878"/>
                            <a:pt x="-24" y="288898"/>
                          </a:cubicBezTo>
                          <a:cubicBezTo>
                            <a:pt x="-48" y="184156"/>
                            <a:pt x="41555" y="83695"/>
                            <a:pt x="115635" y="9646"/>
                          </a:cubicBezTo>
                          <a:cubicBezTo>
                            <a:pt x="129050" y="-3252"/>
                            <a:pt x="150263" y="-3252"/>
                            <a:pt x="163679" y="9646"/>
                          </a:cubicBezTo>
                          <a:lnTo>
                            <a:pt x="673919" y="520494"/>
                          </a:lnTo>
                          <a:cubicBezTo>
                            <a:pt x="687019" y="533040"/>
                            <a:pt x="687469" y="553827"/>
                            <a:pt x="674922" y="566927"/>
                          </a:cubicBezTo>
                          <a:cubicBezTo>
                            <a:pt x="674594" y="567268"/>
                            <a:pt x="674260" y="567602"/>
                            <a:pt x="673919" y="567930"/>
                          </a:cubicBezTo>
                          <a:cubicBezTo>
                            <a:pt x="600029" y="642173"/>
                            <a:pt x="499519" y="683777"/>
                            <a:pt x="394777" y="683479"/>
                          </a:cubicBezTo>
                          <a:close/>
                        </a:path>
                      </a:pathLst>
                    </a:custGeom>
                    <a:solidFill>
                      <a:srgbClr val="FFFFFF"/>
                    </a:solid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80" name="Freeform: Shape 95">
                      <a:extLst>
                        <a:ext uri="{FF2B5EF4-FFF2-40B4-BE49-F238E27FC236}">
                          <a16:creationId xmlns:a16="http://schemas.microsoft.com/office/drawing/2014/main" id="{23F751ED-0D87-977B-E4A5-924395462F5D}"/>
                        </a:ext>
                      </a:extLst>
                    </p:cNvPr>
                    <p:cNvSpPr/>
                    <p:nvPr/>
                  </p:nvSpPr>
                  <p:spPr>
                    <a:xfrm>
                      <a:off x="2044423" y="4400485"/>
                      <a:ext cx="683606" cy="684279"/>
                    </a:xfrm>
                    <a:custGeom>
                      <a:avLst/>
                      <a:gdLst>
                        <a:gd name="connsiteX0" fmla="*/ 544458 w 683606"/>
                        <a:gd name="connsiteY0" fmla="*/ 684252 h 684279"/>
                        <a:gd name="connsiteX1" fmla="*/ 520132 w 683606"/>
                        <a:gd name="connsiteY1" fmla="*/ 673913 h 684279"/>
                        <a:gd name="connsiteX2" fmla="*/ 9892 w 683606"/>
                        <a:gd name="connsiteY2" fmla="*/ 163673 h 684279"/>
                        <a:gd name="connsiteX3" fmla="*/ 9892 w 683606"/>
                        <a:gd name="connsiteY3" fmla="*/ 115629 h 684279"/>
                        <a:gd name="connsiteX4" fmla="*/ 568067 w 683606"/>
                        <a:gd name="connsiteY4" fmla="*/ 115520 h 684279"/>
                        <a:gd name="connsiteX5" fmla="*/ 568176 w 683606"/>
                        <a:gd name="connsiteY5" fmla="*/ 115629 h 684279"/>
                        <a:gd name="connsiteX6" fmla="*/ 568176 w 683606"/>
                        <a:gd name="connsiteY6" fmla="*/ 115629 h 684279"/>
                        <a:gd name="connsiteX7" fmla="*/ 568176 w 683606"/>
                        <a:gd name="connsiteY7" fmla="*/ 673913 h 684279"/>
                        <a:gd name="connsiteX8" fmla="*/ 544458 w 683606"/>
                        <a:gd name="connsiteY8" fmla="*/ 684252 h 68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606" h="684279">
                          <a:moveTo>
                            <a:pt x="544458" y="684252"/>
                          </a:moveTo>
                          <a:cubicBezTo>
                            <a:pt x="535287" y="684221"/>
                            <a:pt x="526518" y="680493"/>
                            <a:pt x="520132" y="673913"/>
                          </a:cubicBezTo>
                          <a:lnTo>
                            <a:pt x="9892" y="163673"/>
                          </a:lnTo>
                          <a:cubicBezTo>
                            <a:pt x="-3329" y="150385"/>
                            <a:pt x="-3329" y="128918"/>
                            <a:pt x="9892" y="115629"/>
                          </a:cubicBezTo>
                          <a:cubicBezTo>
                            <a:pt x="163998" y="-38537"/>
                            <a:pt x="413906" y="-38586"/>
                            <a:pt x="568067" y="115520"/>
                          </a:cubicBezTo>
                          <a:cubicBezTo>
                            <a:pt x="568103" y="115556"/>
                            <a:pt x="568140" y="115593"/>
                            <a:pt x="568176" y="115629"/>
                          </a:cubicBezTo>
                          <a:lnTo>
                            <a:pt x="568176" y="115629"/>
                          </a:lnTo>
                          <a:cubicBezTo>
                            <a:pt x="722051" y="269917"/>
                            <a:pt x="722051" y="519625"/>
                            <a:pt x="568176" y="673913"/>
                          </a:cubicBezTo>
                          <a:cubicBezTo>
                            <a:pt x="561937" y="680347"/>
                            <a:pt x="553416" y="684057"/>
                            <a:pt x="544458" y="684252"/>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grpSp>
          <p:grpSp>
            <p:nvGrpSpPr>
              <p:cNvPr id="85" name="グループ化 84">
                <a:extLst>
                  <a:ext uri="{FF2B5EF4-FFF2-40B4-BE49-F238E27FC236}">
                    <a16:creationId xmlns:a16="http://schemas.microsoft.com/office/drawing/2014/main" id="{8CDBF22D-67E9-526C-4453-9383118DB9FC}"/>
                  </a:ext>
                </a:extLst>
              </p:cNvPr>
              <p:cNvGrpSpPr>
                <a:grpSpLocks noChangeAspect="1"/>
              </p:cNvGrpSpPr>
              <p:nvPr/>
            </p:nvGrpSpPr>
            <p:grpSpPr>
              <a:xfrm>
                <a:off x="10217189" y="3111449"/>
                <a:ext cx="349331" cy="349269"/>
                <a:chOff x="6041316" y="1796978"/>
                <a:chExt cx="1300480" cy="1300248"/>
              </a:xfrm>
            </p:grpSpPr>
            <p:sp>
              <p:nvSpPr>
                <p:cNvPr id="86" name="Freeform: Shape 41">
                  <a:extLst>
                    <a:ext uri="{FF2B5EF4-FFF2-40B4-BE49-F238E27FC236}">
                      <a16:creationId xmlns:a16="http://schemas.microsoft.com/office/drawing/2014/main" id="{D4A3CB44-E1E0-FE5E-2E95-90BDCE51EAFE}"/>
                    </a:ext>
                  </a:extLst>
                </p:cNvPr>
                <p:cNvSpPr>
                  <a:spLocks noChangeAspect="1"/>
                </p:cNvSpPr>
                <p:nvPr/>
              </p:nvSpPr>
              <p:spPr>
                <a:xfrm>
                  <a:off x="6041316" y="1796978"/>
                  <a:ext cx="1300480" cy="1300248"/>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a:solidFill>
                  <a:schemeClr val="bg1"/>
                </a:solidFill>
                <a:ln w="12700">
                  <a:solidFill>
                    <a:srgbClr val="BEBEBE"/>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94737" tIns="294741" rIns="294738" bIns="294740" numCol="1" spcCol="1270" anchor="ctr" anchorCtr="0">
                  <a:noAutofit/>
                </a:bodyPr>
                <a:lstStyle/>
                <a:p>
                  <a:pPr marL="0" lvl="0" indent="0" algn="ctr" defTabSz="1644650">
                    <a:lnSpc>
                      <a:spcPct val="90000"/>
                    </a:lnSpc>
                    <a:spcBef>
                      <a:spcPct val="0"/>
                    </a:spcBef>
                    <a:spcAft>
                      <a:spcPct val="35000"/>
                    </a:spcAft>
                    <a:buNone/>
                  </a:pPr>
                  <a:endParaRPr lang="en-GB" sz="1100" kern="1200" dirty="0"/>
                </a:p>
              </p:txBody>
            </p:sp>
            <p:grpSp>
              <p:nvGrpSpPr>
                <p:cNvPr id="87" name="Group 76">
                  <a:extLst>
                    <a:ext uri="{FF2B5EF4-FFF2-40B4-BE49-F238E27FC236}">
                      <a16:creationId xmlns:a16="http://schemas.microsoft.com/office/drawing/2014/main" id="{494F7B7A-D8B7-2256-BAF1-42E58CFF2EFA}"/>
                    </a:ext>
                  </a:extLst>
                </p:cNvPr>
                <p:cNvGrpSpPr/>
                <p:nvPr/>
              </p:nvGrpSpPr>
              <p:grpSpPr>
                <a:xfrm>
                  <a:off x="6301107" y="2014787"/>
                  <a:ext cx="658933" cy="796602"/>
                  <a:chOff x="1868210" y="1506458"/>
                  <a:chExt cx="3462894" cy="4186396"/>
                </a:xfrm>
              </p:grpSpPr>
              <p:sp>
                <p:nvSpPr>
                  <p:cNvPr id="94" name="Freeform: Shape 79">
                    <a:extLst>
                      <a:ext uri="{FF2B5EF4-FFF2-40B4-BE49-F238E27FC236}">
                        <a16:creationId xmlns:a16="http://schemas.microsoft.com/office/drawing/2014/main" id="{0FD30D82-DCA9-F6FA-52BA-3DC4D9647FDB}"/>
                      </a:ext>
                    </a:extLst>
                  </p:cNvPr>
                  <p:cNvSpPr/>
                  <p:nvPr/>
                </p:nvSpPr>
                <p:spPr>
                  <a:xfrm>
                    <a:off x="1868210" y="1506458"/>
                    <a:ext cx="3462894" cy="4186396"/>
                  </a:xfrm>
                  <a:custGeom>
                    <a:avLst/>
                    <a:gdLst>
                      <a:gd name="connsiteX0" fmla="*/ 455066 w 910851"/>
                      <a:gd name="connsiteY0" fmla="*/ -27 h 1101156"/>
                      <a:gd name="connsiteX1" fmla="*/ 133668 w 910851"/>
                      <a:gd name="connsiteY1" fmla="*/ 323370 h 1101156"/>
                      <a:gd name="connsiteX2" fmla="*/ 133061 w 910851"/>
                      <a:gd name="connsiteY2" fmla="*/ 967438 h 1101156"/>
                      <a:gd name="connsiteX3" fmla="*/ 777131 w 910851"/>
                      <a:gd name="connsiteY3" fmla="*/ 968038 h 1101156"/>
                      <a:gd name="connsiteX4" fmla="*/ 777738 w 910851"/>
                      <a:gd name="connsiteY4" fmla="*/ 323977 h 1101156"/>
                      <a:gd name="connsiteX5" fmla="*/ 777131 w 910851"/>
                      <a:gd name="connsiteY5" fmla="*/ 323370 h 1101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851" h="1101156">
                        <a:moveTo>
                          <a:pt x="455066" y="-27"/>
                        </a:moveTo>
                        <a:lnTo>
                          <a:pt x="133668" y="323370"/>
                        </a:lnTo>
                        <a:cubicBezTo>
                          <a:pt x="-44354" y="501059"/>
                          <a:pt x="-44628" y="789416"/>
                          <a:pt x="133061" y="967438"/>
                        </a:cubicBezTo>
                        <a:cubicBezTo>
                          <a:pt x="310750" y="1145460"/>
                          <a:pt x="599109" y="1145726"/>
                          <a:pt x="777131" y="968038"/>
                        </a:cubicBezTo>
                        <a:cubicBezTo>
                          <a:pt x="955154" y="790356"/>
                          <a:pt x="955420" y="501999"/>
                          <a:pt x="777738" y="323977"/>
                        </a:cubicBezTo>
                        <a:cubicBezTo>
                          <a:pt x="777538" y="323770"/>
                          <a:pt x="777331" y="323570"/>
                          <a:pt x="777131" y="323370"/>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pic>
                <p:nvPicPr>
                  <p:cNvPr id="95" name="Graphic 80">
                    <a:extLst>
                      <a:ext uri="{FF2B5EF4-FFF2-40B4-BE49-F238E27FC236}">
                        <a16:creationId xmlns:a16="http://schemas.microsoft.com/office/drawing/2014/main" id="{F9211886-2F39-B032-E758-B7B66E9EB0E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351920" y="3519454"/>
                    <a:ext cx="2495472" cy="712992"/>
                  </a:xfrm>
                  <a:prstGeom prst="rect">
                    <a:avLst/>
                  </a:prstGeom>
                </p:spPr>
              </p:pic>
            </p:grpSp>
            <p:grpSp>
              <p:nvGrpSpPr>
                <p:cNvPr id="88" name="Group 103">
                  <a:extLst>
                    <a:ext uri="{FF2B5EF4-FFF2-40B4-BE49-F238E27FC236}">
                      <a16:creationId xmlns:a16="http://schemas.microsoft.com/office/drawing/2014/main" id="{5D553762-314E-7F18-415F-12C833751A92}"/>
                    </a:ext>
                  </a:extLst>
                </p:cNvPr>
                <p:cNvGrpSpPr/>
                <p:nvPr/>
              </p:nvGrpSpPr>
              <p:grpSpPr>
                <a:xfrm>
                  <a:off x="6770872" y="2568281"/>
                  <a:ext cx="311135" cy="311136"/>
                  <a:chOff x="1658431" y="3689055"/>
                  <a:chExt cx="1834189" cy="1834186"/>
                </a:xfrm>
              </p:grpSpPr>
              <p:sp>
                <p:nvSpPr>
                  <p:cNvPr id="89" name="Freeform: Shape 104">
                    <a:extLst>
                      <a:ext uri="{FF2B5EF4-FFF2-40B4-BE49-F238E27FC236}">
                        <a16:creationId xmlns:a16="http://schemas.microsoft.com/office/drawing/2014/main" id="{60F108C2-5839-7DCC-9FA4-3716C0C3BCE1}"/>
                      </a:ext>
                    </a:extLst>
                  </p:cNvPr>
                  <p:cNvSpPr/>
                  <p:nvPr/>
                </p:nvSpPr>
                <p:spPr>
                  <a:xfrm>
                    <a:off x="1658431" y="3689055"/>
                    <a:ext cx="1834189" cy="1834186"/>
                  </a:xfrm>
                  <a:custGeom>
                    <a:avLst/>
                    <a:gdLst>
                      <a:gd name="connsiteX0" fmla="*/ 1834190 w 1834189"/>
                      <a:gd name="connsiteY0" fmla="*/ 917093 h 1834186"/>
                      <a:gd name="connsiteX1" fmla="*/ 917095 w 1834189"/>
                      <a:gd name="connsiteY1" fmla="*/ 1834186 h 1834186"/>
                      <a:gd name="connsiteX2" fmla="*/ 0 w 1834189"/>
                      <a:gd name="connsiteY2" fmla="*/ 917093 h 1834186"/>
                      <a:gd name="connsiteX3" fmla="*/ 917095 w 1834189"/>
                      <a:gd name="connsiteY3" fmla="*/ 0 h 1834186"/>
                      <a:gd name="connsiteX4" fmla="*/ 1834190 w 1834189"/>
                      <a:gd name="connsiteY4" fmla="*/ 917093 h 1834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189" h="1834186">
                        <a:moveTo>
                          <a:pt x="1834190" y="917093"/>
                        </a:moveTo>
                        <a:cubicBezTo>
                          <a:pt x="1834190" y="1423590"/>
                          <a:pt x="1423592" y="1834186"/>
                          <a:pt x="917095" y="1834186"/>
                        </a:cubicBezTo>
                        <a:cubicBezTo>
                          <a:pt x="410597" y="1834186"/>
                          <a:pt x="0" y="1423590"/>
                          <a:pt x="0" y="917093"/>
                        </a:cubicBezTo>
                        <a:cubicBezTo>
                          <a:pt x="0" y="410596"/>
                          <a:pt x="410597" y="0"/>
                          <a:pt x="917095" y="0"/>
                        </a:cubicBezTo>
                        <a:cubicBezTo>
                          <a:pt x="1423593" y="0"/>
                          <a:pt x="1834190" y="410596"/>
                          <a:pt x="1834190" y="917093"/>
                        </a:cubicBezTo>
                        <a:close/>
                      </a:path>
                    </a:pathLst>
                  </a:custGeom>
                  <a:solidFill>
                    <a:srgbClr val="B90066"/>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90" name="Freeform: Shape 105">
                    <a:extLst>
                      <a:ext uri="{FF2B5EF4-FFF2-40B4-BE49-F238E27FC236}">
                        <a16:creationId xmlns:a16="http://schemas.microsoft.com/office/drawing/2014/main" id="{6C1ED99F-04F3-0AAF-62F1-1681F1A3CCF6}"/>
                      </a:ext>
                    </a:extLst>
                  </p:cNvPr>
                  <p:cNvSpPr/>
                  <p:nvPr/>
                </p:nvSpPr>
                <p:spPr>
                  <a:xfrm>
                    <a:off x="2529121" y="4307360"/>
                    <a:ext cx="684518" cy="683752"/>
                  </a:xfrm>
                  <a:custGeom>
                    <a:avLst/>
                    <a:gdLst>
                      <a:gd name="connsiteX0" fmla="*/ 412489 w 684518"/>
                      <a:gd name="connsiteY0" fmla="*/ 683721 h 683752"/>
                      <a:gd name="connsiteX1" fmla="*/ 220313 w 684518"/>
                      <a:gd name="connsiteY1" fmla="*/ 604661 h 683752"/>
                      <a:gd name="connsiteX2" fmla="*/ 9892 w 684518"/>
                      <a:gd name="connsiteY2" fmla="*/ 394240 h 683752"/>
                      <a:gd name="connsiteX3" fmla="*/ 9892 w 684518"/>
                      <a:gd name="connsiteY3" fmla="*/ 346196 h 683752"/>
                      <a:gd name="connsiteX4" fmla="*/ 346201 w 684518"/>
                      <a:gd name="connsiteY4" fmla="*/ 9888 h 683752"/>
                      <a:gd name="connsiteX5" fmla="*/ 394245 w 684518"/>
                      <a:gd name="connsiteY5" fmla="*/ 9888 h 683752"/>
                      <a:gd name="connsiteX6" fmla="*/ 604666 w 684518"/>
                      <a:gd name="connsiteY6" fmla="*/ 220309 h 683752"/>
                      <a:gd name="connsiteX7" fmla="*/ 604666 w 684518"/>
                      <a:gd name="connsiteY7" fmla="*/ 220309 h 683752"/>
                      <a:gd name="connsiteX8" fmla="*/ 605438 w 684518"/>
                      <a:gd name="connsiteY8" fmla="*/ 603895 h 683752"/>
                      <a:gd name="connsiteX9" fmla="*/ 412489 w 684518"/>
                      <a:gd name="connsiteY9" fmla="*/ 683721 h 683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518" h="683752">
                        <a:moveTo>
                          <a:pt x="412489" y="683721"/>
                        </a:moveTo>
                        <a:cubicBezTo>
                          <a:pt x="340435" y="684128"/>
                          <a:pt x="271221" y="655655"/>
                          <a:pt x="220313" y="604661"/>
                        </a:cubicBezTo>
                        <a:lnTo>
                          <a:pt x="9892" y="394240"/>
                        </a:lnTo>
                        <a:cubicBezTo>
                          <a:pt x="-3329" y="380952"/>
                          <a:pt x="-3329" y="359484"/>
                          <a:pt x="9892" y="346196"/>
                        </a:cubicBezTo>
                        <a:lnTo>
                          <a:pt x="346201" y="9888"/>
                        </a:lnTo>
                        <a:cubicBezTo>
                          <a:pt x="359489" y="-3333"/>
                          <a:pt x="380956" y="-3333"/>
                          <a:pt x="394245" y="9888"/>
                        </a:cubicBezTo>
                        <a:lnTo>
                          <a:pt x="604666" y="220309"/>
                        </a:lnTo>
                        <a:lnTo>
                          <a:pt x="604666" y="220309"/>
                        </a:lnTo>
                        <a:cubicBezTo>
                          <a:pt x="710801" y="326018"/>
                          <a:pt x="711147" y="497754"/>
                          <a:pt x="605438" y="603895"/>
                        </a:cubicBezTo>
                        <a:cubicBezTo>
                          <a:pt x="554347" y="655186"/>
                          <a:pt x="484878" y="683927"/>
                          <a:pt x="412489" y="683721"/>
                        </a:cubicBezTo>
                        <a:close/>
                      </a:path>
                    </a:pathLst>
                  </a:custGeom>
                  <a:solidFill>
                    <a:srgbClr val="FFFFFF"/>
                  </a:solid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91" name="Freeform: Shape 106">
                    <a:extLst>
                      <a:ext uri="{FF2B5EF4-FFF2-40B4-BE49-F238E27FC236}">
                        <a16:creationId xmlns:a16="http://schemas.microsoft.com/office/drawing/2014/main" id="{14EA85CE-5E0D-0FF6-1124-FD88B6E1AEDA}"/>
                      </a:ext>
                    </a:extLst>
                  </p:cNvPr>
                  <p:cNvSpPr/>
                  <p:nvPr/>
                </p:nvSpPr>
                <p:spPr>
                  <a:xfrm>
                    <a:off x="2243368" y="4021608"/>
                    <a:ext cx="703624" cy="703744"/>
                  </a:xfrm>
                  <a:custGeom>
                    <a:avLst/>
                    <a:gdLst>
                      <a:gd name="connsiteX0" fmla="*/ 305375 w 703624"/>
                      <a:gd name="connsiteY0" fmla="*/ 703711 h 703744"/>
                      <a:gd name="connsiteX1" fmla="*/ 281657 w 703624"/>
                      <a:gd name="connsiteY1" fmla="*/ 693981 h 703744"/>
                      <a:gd name="connsiteX2" fmla="*/ 85224 w 703624"/>
                      <a:gd name="connsiteY2" fmla="*/ 497547 h 703744"/>
                      <a:gd name="connsiteX3" fmla="*/ 85224 w 703624"/>
                      <a:gd name="connsiteY3" fmla="*/ 85220 h 703744"/>
                      <a:gd name="connsiteX4" fmla="*/ 497552 w 703624"/>
                      <a:gd name="connsiteY4" fmla="*/ 85220 h 703744"/>
                      <a:gd name="connsiteX5" fmla="*/ 693985 w 703624"/>
                      <a:gd name="connsiteY5" fmla="*/ 281653 h 703744"/>
                      <a:gd name="connsiteX6" fmla="*/ 693985 w 703624"/>
                      <a:gd name="connsiteY6" fmla="*/ 329089 h 703744"/>
                      <a:gd name="connsiteX7" fmla="*/ 329093 w 703624"/>
                      <a:gd name="connsiteY7" fmla="*/ 693981 h 703744"/>
                      <a:gd name="connsiteX8" fmla="*/ 305375 w 703624"/>
                      <a:gd name="connsiteY8" fmla="*/ 703711 h 703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24" h="703744">
                        <a:moveTo>
                          <a:pt x="305375" y="703711"/>
                        </a:moveTo>
                        <a:cubicBezTo>
                          <a:pt x="296478" y="703814"/>
                          <a:pt x="287921" y="700305"/>
                          <a:pt x="281657" y="693981"/>
                        </a:cubicBezTo>
                        <a:lnTo>
                          <a:pt x="85224" y="497547"/>
                        </a:lnTo>
                        <a:cubicBezTo>
                          <a:pt x="-28440" y="383604"/>
                          <a:pt x="-28440" y="199163"/>
                          <a:pt x="85224" y="85220"/>
                        </a:cubicBezTo>
                        <a:cubicBezTo>
                          <a:pt x="199167" y="-28444"/>
                          <a:pt x="383608" y="-28444"/>
                          <a:pt x="497552" y="85220"/>
                        </a:cubicBezTo>
                        <a:lnTo>
                          <a:pt x="693985" y="281653"/>
                        </a:lnTo>
                        <a:cubicBezTo>
                          <a:pt x="706805" y="294868"/>
                          <a:pt x="706805" y="315874"/>
                          <a:pt x="693985" y="329089"/>
                        </a:cubicBezTo>
                        <a:lnTo>
                          <a:pt x="329093" y="693981"/>
                        </a:lnTo>
                        <a:cubicBezTo>
                          <a:pt x="322872" y="700366"/>
                          <a:pt x="314285" y="703887"/>
                          <a:pt x="305375" y="703711"/>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sp>
                <p:nvSpPr>
                  <p:cNvPr id="92" name="Freeform: Shape 107">
                    <a:extLst>
                      <a:ext uri="{FF2B5EF4-FFF2-40B4-BE49-F238E27FC236}">
                        <a16:creationId xmlns:a16="http://schemas.microsoft.com/office/drawing/2014/main" id="{08F068F6-FF2A-9DFC-CCD6-7AB4282F606A}"/>
                      </a:ext>
                    </a:extLst>
                  </p:cNvPr>
                  <p:cNvSpPr/>
                  <p:nvPr/>
                </p:nvSpPr>
                <p:spPr>
                  <a:xfrm>
                    <a:off x="1938680" y="4506467"/>
                    <a:ext cx="684069" cy="683508"/>
                  </a:xfrm>
                  <a:custGeom>
                    <a:avLst/>
                    <a:gdLst>
                      <a:gd name="connsiteX0" fmla="*/ 394777 w 684069"/>
                      <a:gd name="connsiteY0" fmla="*/ 683479 h 683508"/>
                      <a:gd name="connsiteX1" fmla="*/ -24 w 684069"/>
                      <a:gd name="connsiteY1" fmla="*/ 288898 h 683508"/>
                      <a:gd name="connsiteX2" fmla="*/ 115635 w 684069"/>
                      <a:gd name="connsiteY2" fmla="*/ 9646 h 683508"/>
                      <a:gd name="connsiteX3" fmla="*/ 163679 w 684069"/>
                      <a:gd name="connsiteY3" fmla="*/ 9646 h 683508"/>
                      <a:gd name="connsiteX4" fmla="*/ 673919 w 684069"/>
                      <a:gd name="connsiteY4" fmla="*/ 520494 h 683508"/>
                      <a:gd name="connsiteX5" fmla="*/ 674922 w 684069"/>
                      <a:gd name="connsiteY5" fmla="*/ 566927 h 683508"/>
                      <a:gd name="connsiteX6" fmla="*/ 673919 w 684069"/>
                      <a:gd name="connsiteY6" fmla="*/ 567930 h 683508"/>
                      <a:gd name="connsiteX7" fmla="*/ 394777 w 684069"/>
                      <a:gd name="connsiteY7" fmla="*/ 683479 h 683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069" h="683508">
                        <a:moveTo>
                          <a:pt x="394777" y="683479"/>
                        </a:moveTo>
                        <a:cubicBezTo>
                          <a:pt x="176796" y="683540"/>
                          <a:pt x="37" y="506878"/>
                          <a:pt x="-24" y="288898"/>
                        </a:cubicBezTo>
                        <a:cubicBezTo>
                          <a:pt x="-48" y="184156"/>
                          <a:pt x="41555" y="83695"/>
                          <a:pt x="115635" y="9646"/>
                        </a:cubicBezTo>
                        <a:cubicBezTo>
                          <a:pt x="129050" y="-3252"/>
                          <a:pt x="150263" y="-3252"/>
                          <a:pt x="163679" y="9646"/>
                        </a:cubicBezTo>
                        <a:lnTo>
                          <a:pt x="673919" y="520494"/>
                        </a:lnTo>
                        <a:cubicBezTo>
                          <a:pt x="687019" y="533040"/>
                          <a:pt x="687469" y="553827"/>
                          <a:pt x="674922" y="566927"/>
                        </a:cubicBezTo>
                        <a:cubicBezTo>
                          <a:pt x="674594" y="567268"/>
                          <a:pt x="674260" y="567602"/>
                          <a:pt x="673919" y="567930"/>
                        </a:cubicBezTo>
                        <a:cubicBezTo>
                          <a:pt x="600029" y="642173"/>
                          <a:pt x="499519" y="683777"/>
                          <a:pt x="394777" y="683479"/>
                        </a:cubicBezTo>
                        <a:close/>
                      </a:path>
                    </a:pathLst>
                  </a:custGeom>
                  <a:solidFill>
                    <a:srgbClr val="FFFFFF"/>
                  </a:solidFill>
                  <a:ln w="9525" cap="sq">
                    <a:solidFill>
                      <a:srgbClr val="000000"/>
                    </a:solidFill>
                    <a:prstDash val="solid"/>
                    <a:miter/>
                  </a:ln>
                </p:spPr>
                <p:txBody>
                  <a:bodyPr rtlCol="0" anchor="ctr"/>
                  <a:lstStyle/>
                  <a:p>
                    <a:pPr defTabSz="457200"/>
                    <a:endParaRPr lang="en-GB" dirty="0">
                      <a:solidFill>
                        <a:srgbClr val="010102"/>
                      </a:solidFill>
                      <a:latin typeface="Arial" panose="020B0604020202020204"/>
                    </a:endParaRPr>
                  </a:p>
                </p:txBody>
              </p:sp>
              <p:sp>
                <p:nvSpPr>
                  <p:cNvPr id="93" name="Freeform: Shape 108">
                    <a:extLst>
                      <a:ext uri="{FF2B5EF4-FFF2-40B4-BE49-F238E27FC236}">
                        <a16:creationId xmlns:a16="http://schemas.microsoft.com/office/drawing/2014/main" id="{26D13338-3AE2-4750-1AB2-8A6DA271F878}"/>
                      </a:ext>
                    </a:extLst>
                  </p:cNvPr>
                  <p:cNvSpPr/>
                  <p:nvPr/>
                </p:nvSpPr>
                <p:spPr>
                  <a:xfrm>
                    <a:off x="2044423" y="4400485"/>
                    <a:ext cx="683606" cy="684279"/>
                  </a:xfrm>
                  <a:custGeom>
                    <a:avLst/>
                    <a:gdLst>
                      <a:gd name="connsiteX0" fmla="*/ 544458 w 683606"/>
                      <a:gd name="connsiteY0" fmla="*/ 684252 h 684279"/>
                      <a:gd name="connsiteX1" fmla="*/ 520132 w 683606"/>
                      <a:gd name="connsiteY1" fmla="*/ 673913 h 684279"/>
                      <a:gd name="connsiteX2" fmla="*/ 9892 w 683606"/>
                      <a:gd name="connsiteY2" fmla="*/ 163673 h 684279"/>
                      <a:gd name="connsiteX3" fmla="*/ 9892 w 683606"/>
                      <a:gd name="connsiteY3" fmla="*/ 115629 h 684279"/>
                      <a:gd name="connsiteX4" fmla="*/ 568067 w 683606"/>
                      <a:gd name="connsiteY4" fmla="*/ 115520 h 684279"/>
                      <a:gd name="connsiteX5" fmla="*/ 568176 w 683606"/>
                      <a:gd name="connsiteY5" fmla="*/ 115629 h 684279"/>
                      <a:gd name="connsiteX6" fmla="*/ 568176 w 683606"/>
                      <a:gd name="connsiteY6" fmla="*/ 115629 h 684279"/>
                      <a:gd name="connsiteX7" fmla="*/ 568176 w 683606"/>
                      <a:gd name="connsiteY7" fmla="*/ 673913 h 684279"/>
                      <a:gd name="connsiteX8" fmla="*/ 544458 w 683606"/>
                      <a:gd name="connsiteY8" fmla="*/ 684252 h 68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606" h="684279">
                        <a:moveTo>
                          <a:pt x="544458" y="684252"/>
                        </a:moveTo>
                        <a:cubicBezTo>
                          <a:pt x="535287" y="684221"/>
                          <a:pt x="526518" y="680493"/>
                          <a:pt x="520132" y="673913"/>
                        </a:cubicBezTo>
                        <a:lnTo>
                          <a:pt x="9892" y="163673"/>
                        </a:lnTo>
                        <a:cubicBezTo>
                          <a:pt x="-3329" y="150385"/>
                          <a:pt x="-3329" y="128918"/>
                          <a:pt x="9892" y="115629"/>
                        </a:cubicBezTo>
                        <a:cubicBezTo>
                          <a:pt x="163998" y="-38537"/>
                          <a:pt x="413906" y="-38586"/>
                          <a:pt x="568067" y="115520"/>
                        </a:cubicBezTo>
                        <a:cubicBezTo>
                          <a:pt x="568103" y="115556"/>
                          <a:pt x="568140" y="115593"/>
                          <a:pt x="568176" y="115629"/>
                        </a:cubicBezTo>
                        <a:lnTo>
                          <a:pt x="568176" y="115629"/>
                        </a:lnTo>
                        <a:cubicBezTo>
                          <a:pt x="722051" y="269917"/>
                          <a:pt x="722051" y="519625"/>
                          <a:pt x="568176" y="673913"/>
                        </a:cubicBezTo>
                        <a:cubicBezTo>
                          <a:pt x="561937" y="680347"/>
                          <a:pt x="553416" y="684057"/>
                          <a:pt x="544458" y="684252"/>
                        </a:cubicBezTo>
                        <a:close/>
                      </a:path>
                    </a:pathLst>
                  </a:custGeom>
                  <a:solidFill>
                    <a:srgbClr val="F3D8E8"/>
                  </a:solidFill>
                  <a:ln w="9525" cap="sq">
                    <a:solidFill>
                      <a:srgbClr val="000000"/>
                    </a:solid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10102"/>
                      </a:solidFill>
                      <a:effectLst/>
                      <a:uLnTx/>
                      <a:uFillTx/>
                      <a:latin typeface="Arial" panose="020B0604020202020204"/>
                    </a:endParaRPr>
                  </a:p>
                </p:txBody>
              </p:sp>
            </p:grpSp>
          </p:grpSp>
        </p:grpSp>
      </p:grpSp>
    </p:spTree>
    <p:extLst>
      <p:ext uri="{BB962C8B-B14F-4D97-AF65-F5344CB8AC3E}">
        <p14:creationId xmlns:p14="http://schemas.microsoft.com/office/powerpoint/2010/main" val="32486707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8B8B2-7EAD-778D-72E0-08EA6F0E00AF}"/>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9159A3FB-5F93-F1F5-DCA1-509474C7DCCA}"/>
              </a:ext>
            </a:extLst>
          </p:cNvPr>
          <p:cNvSpPr>
            <a:spLocks noGrp="1"/>
          </p:cNvSpPr>
          <p:nvPr>
            <p:ph type="title"/>
          </p:nvPr>
        </p:nvSpPr>
        <p:spPr/>
        <p:txBody>
          <a:bodyPr/>
          <a:lstStyle/>
          <a:p>
            <a:r>
              <a:rPr lang="ja-JP" altLang="en-US" sz="2600" b="1" dirty="0">
                <a:latin typeface="+mj-ea"/>
              </a:rPr>
              <a:t>脂肪萎縮症のガイドライン</a:t>
            </a:r>
            <a:r>
              <a:rPr lang="en-US" altLang="ja-JP" sz="2600" b="1" dirty="0">
                <a:latin typeface="+mj-ea"/>
              </a:rPr>
              <a:t>‐</a:t>
            </a:r>
            <a:r>
              <a:rPr lang="ja-JP" altLang="en-US" sz="2600" b="1" dirty="0">
                <a:latin typeface="+mj-ea"/>
              </a:rPr>
              <a:t>脂肪萎縮症診療ガイドライン（日本）</a:t>
            </a:r>
          </a:p>
        </p:txBody>
      </p:sp>
      <p:sp>
        <p:nvSpPr>
          <p:cNvPr id="3" name="スライド番号プレースホルダー 2">
            <a:extLst>
              <a:ext uri="{FF2B5EF4-FFF2-40B4-BE49-F238E27FC236}">
                <a16:creationId xmlns:a16="http://schemas.microsoft.com/office/drawing/2014/main" id="{A24E6D44-0E29-532F-5C3A-395054FAE745}"/>
              </a:ext>
            </a:extLst>
          </p:cNvPr>
          <p:cNvSpPr>
            <a:spLocks noGrp="1"/>
          </p:cNvSpPr>
          <p:nvPr>
            <p:ph type="sldNum" sz="quarter" idx="10"/>
          </p:nvPr>
        </p:nvSpPr>
        <p:spPr/>
        <p:txBody>
          <a:bodyPr/>
          <a:lstStyle/>
          <a:p>
            <a:fld id="{3C22E879-25C1-4BAC-8729-693BB4353F20}" type="slidenum">
              <a:rPr kumimoji="1" lang="ja-JP" altLang="en-US" smtClean="0"/>
              <a:t>38</a:t>
            </a:fld>
            <a:endParaRPr kumimoji="1" lang="ja-JP" altLang="en-US"/>
          </a:p>
        </p:txBody>
      </p:sp>
      <p:sp>
        <p:nvSpPr>
          <p:cNvPr id="2" name="テキスト プレースホルダー 3">
            <a:extLst>
              <a:ext uri="{FF2B5EF4-FFF2-40B4-BE49-F238E27FC236}">
                <a16:creationId xmlns:a16="http://schemas.microsoft.com/office/drawing/2014/main" id="{7D5DFF29-21E6-DE0C-7937-394C23031682}"/>
              </a:ext>
            </a:extLst>
          </p:cNvPr>
          <p:cNvSpPr txBox="1">
            <a:spLocks/>
          </p:cNvSpPr>
          <p:nvPr/>
        </p:nvSpPr>
        <p:spPr>
          <a:xfrm>
            <a:off x="695324" y="916016"/>
            <a:ext cx="10804793" cy="978729"/>
          </a:xfrm>
          <a:prstGeom prst="rect">
            <a:avLst/>
          </a:prstGeom>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1800" i="0" spc="-100" dirty="0">
                <a:latin typeface="+mn-ea"/>
              </a:rPr>
              <a:t>日本の脂肪萎縮症診療ガイドラインには、脂肪萎縮症の概念、分類、疫学、病態、診断、治療指針が記されている</a:t>
            </a:r>
          </a:p>
          <a:p>
            <a:pPr>
              <a:buClr>
                <a:srgbClr val="BC136B"/>
              </a:buClr>
              <a:buFont typeface="Wingdings" panose="05000000000000000000" pitchFamily="2" charset="2"/>
              <a:buChar char="l"/>
            </a:pPr>
            <a:r>
              <a:rPr kumimoji="1" lang="ja-JP" altLang="en-US" sz="1800" i="0" spc="-100" dirty="0">
                <a:latin typeface="+mn-ea"/>
              </a:rPr>
              <a:t>脂肪萎縮症の診断においては、最初に身体的特徴から早老症候群、自己炎症症候群の可能性を検討し、次に脂肪萎縮の発症時期、分布、家族歴、脂肪萎縮と関連する病歴などを検討し、脂肪萎縮症の病型を診断する</a:t>
            </a:r>
          </a:p>
        </p:txBody>
      </p:sp>
      <p:sp>
        <p:nvSpPr>
          <p:cNvPr id="10" name="テキスト ボックス 9">
            <a:extLst>
              <a:ext uri="{FF2B5EF4-FFF2-40B4-BE49-F238E27FC236}">
                <a16:creationId xmlns:a16="http://schemas.microsoft.com/office/drawing/2014/main" id="{5E783809-7F06-A387-E1B0-1998E32F71FD}"/>
              </a:ext>
            </a:extLst>
          </p:cNvPr>
          <p:cNvSpPr txBox="1"/>
          <p:nvPr/>
        </p:nvSpPr>
        <p:spPr>
          <a:xfrm>
            <a:off x="8818975" y="6688723"/>
            <a:ext cx="2681141" cy="169277"/>
          </a:xfrm>
          <a:prstGeom prst="rect">
            <a:avLst/>
          </a:prstGeom>
          <a:noFill/>
        </p:spPr>
        <p:txBody>
          <a:bodyPr wrap="square" lIns="0" tIns="0" rIns="0" anchor="b">
            <a:spAutoFit/>
          </a:bodyPr>
          <a:lstStyle/>
          <a:p>
            <a:pPr marL="131763" indent="-131763" algn="l">
              <a:buFont typeface="+mj-lt"/>
              <a:buAutoNum type="arabicPeriod"/>
            </a:pPr>
            <a:r>
              <a:rPr lang="ja-JP" altLang="en-US" sz="800" b="0" i="0" dirty="0">
                <a:solidFill>
                  <a:srgbClr val="212121"/>
                </a:solidFill>
                <a:effectLst/>
                <a:latin typeface="+mn-ea"/>
                <a:ea typeface="+mn-ea"/>
              </a:rPr>
              <a:t>日本内分泌学会雑誌</a:t>
            </a:r>
            <a:r>
              <a:rPr lang="nl-NL" altLang="ja-JP" sz="800" b="0" i="0" dirty="0">
                <a:solidFill>
                  <a:srgbClr val="212121"/>
                </a:solidFill>
                <a:effectLst/>
                <a:latin typeface="+mn-ea"/>
                <a:ea typeface="+mn-ea"/>
              </a:rPr>
              <a:t>Vol. 94 Suppl. September 2018</a:t>
            </a:r>
          </a:p>
        </p:txBody>
      </p:sp>
      <p:sp>
        <p:nvSpPr>
          <p:cNvPr id="5" name="テキスト ボックス 4">
            <a:extLst>
              <a:ext uri="{FF2B5EF4-FFF2-40B4-BE49-F238E27FC236}">
                <a16:creationId xmlns:a16="http://schemas.microsoft.com/office/drawing/2014/main" id="{D0AED4C1-E820-3608-1C5E-5AFA8301A8F7}"/>
              </a:ext>
            </a:extLst>
          </p:cNvPr>
          <p:cNvSpPr txBox="1"/>
          <p:nvPr/>
        </p:nvSpPr>
        <p:spPr>
          <a:xfrm>
            <a:off x="8356599" y="5224232"/>
            <a:ext cx="3143789" cy="1384995"/>
          </a:xfrm>
          <a:prstGeom prst="rect">
            <a:avLst/>
          </a:prstGeom>
          <a:noFill/>
        </p:spPr>
        <p:txBody>
          <a:bodyPr wrap="square">
            <a:spAutoFit/>
          </a:bodyPr>
          <a:lstStyle/>
          <a:p>
            <a:pPr marL="266700" indent="-266700" defTabSz="457200" eaLnBrk="1" fontAlgn="auto" hangingPunct="1">
              <a:spcBef>
                <a:spcPts val="0"/>
              </a:spcBef>
              <a:spcAft>
                <a:spcPts val="0"/>
              </a:spcAft>
            </a:pPr>
            <a:r>
              <a:rPr kumimoji="0" lang="en-US" altLang="ja-JP" sz="1050" dirty="0">
                <a:solidFill>
                  <a:srgbClr val="1B1B1B"/>
                </a:solidFill>
                <a:latin typeface="+mn-ea"/>
                <a:ea typeface="+mn-ea"/>
              </a:rPr>
              <a:t>1</a:t>
            </a:r>
            <a:r>
              <a:rPr kumimoji="0" lang="ja-JP" altLang="en-US" sz="1050" dirty="0">
                <a:solidFill>
                  <a:srgbClr val="1B1B1B"/>
                </a:solidFill>
                <a:latin typeface="+mn-ea"/>
                <a:ea typeface="+mn-ea"/>
              </a:rPr>
              <a:t>）</a:t>
            </a:r>
            <a:r>
              <a:rPr kumimoji="0" lang="en-US" altLang="ja-JP" sz="1050" dirty="0">
                <a:solidFill>
                  <a:srgbClr val="1B1B1B"/>
                </a:solidFill>
                <a:latin typeface="+mn-ea"/>
                <a:ea typeface="+mn-ea"/>
              </a:rPr>
              <a:t>	</a:t>
            </a:r>
            <a:r>
              <a:rPr kumimoji="0" lang="ja-JP" altLang="en-US" sz="1050" dirty="0">
                <a:solidFill>
                  <a:srgbClr val="1B1B1B"/>
                </a:solidFill>
                <a:latin typeface="+mn-ea"/>
                <a:ea typeface="+mn-ea"/>
              </a:rPr>
              <a:t>脂肪萎縮とともに重度のインスリン抵抗性、糖尿病、高中性脂肪血症、脂肪肝などの代謝異常（症）が認められる場合には、脂肪萎縮症を疑う</a:t>
            </a:r>
          </a:p>
          <a:p>
            <a:pPr marL="266700" indent="-266700" defTabSz="457200" eaLnBrk="1" fontAlgn="auto" hangingPunct="1">
              <a:spcBef>
                <a:spcPts val="0"/>
              </a:spcBef>
              <a:spcAft>
                <a:spcPts val="0"/>
              </a:spcAft>
            </a:pPr>
            <a:r>
              <a:rPr kumimoji="0" lang="en-US" altLang="ja-JP" sz="1050" dirty="0">
                <a:solidFill>
                  <a:srgbClr val="1B1B1B"/>
                </a:solidFill>
                <a:latin typeface="+mn-ea"/>
                <a:ea typeface="+mn-ea"/>
              </a:rPr>
              <a:t>2</a:t>
            </a:r>
            <a:r>
              <a:rPr kumimoji="0" lang="ja-JP" altLang="en-US" sz="1050" dirty="0">
                <a:solidFill>
                  <a:srgbClr val="1B1B1B"/>
                </a:solidFill>
                <a:latin typeface="+mn-ea"/>
                <a:ea typeface="+mn-ea"/>
              </a:rPr>
              <a:t>）</a:t>
            </a:r>
            <a:r>
              <a:rPr kumimoji="0" lang="en-US" altLang="ja-JP" sz="1050" dirty="0">
                <a:solidFill>
                  <a:srgbClr val="1B1B1B"/>
                </a:solidFill>
                <a:latin typeface="+mn-ea"/>
                <a:ea typeface="+mn-ea"/>
              </a:rPr>
              <a:t>	</a:t>
            </a:r>
            <a:r>
              <a:rPr kumimoji="0" lang="ja-JP" altLang="en-US" sz="1050" dirty="0">
                <a:solidFill>
                  <a:srgbClr val="1B1B1B"/>
                </a:solidFill>
                <a:latin typeface="+mn-ea"/>
                <a:ea typeface="+mn-ea"/>
              </a:rPr>
              <a:t>幼児期までに発症した全身性の脂肪萎縮では間脳腫瘍の可能性も検討する</a:t>
            </a:r>
          </a:p>
          <a:p>
            <a:pPr marL="266700" indent="-266700" defTabSz="457200" eaLnBrk="1" fontAlgn="auto" hangingPunct="1">
              <a:spcBef>
                <a:spcPts val="0"/>
              </a:spcBef>
              <a:spcAft>
                <a:spcPts val="0"/>
              </a:spcAft>
            </a:pPr>
            <a:r>
              <a:rPr kumimoji="0" lang="en-US" altLang="ja-JP" sz="1050" dirty="0">
                <a:solidFill>
                  <a:srgbClr val="1B1B1B"/>
                </a:solidFill>
                <a:latin typeface="+mn-ea"/>
                <a:ea typeface="+mn-ea"/>
              </a:rPr>
              <a:t>3</a:t>
            </a:r>
            <a:r>
              <a:rPr kumimoji="0" lang="ja-JP" altLang="en-US" sz="1050" dirty="0">
                <a:solidFill>
                  <a:srgbClr val="1B1B1B"/>
                </a:solidFill>
                <a:latin typeface="+mn-ea"/>
                <a:ea typeface="+mn-ea"/>
              </a:rPr>
              <a:t>）</a:t>
            </a:r>
            <a:r>
              <a:rPr kumimoji="0" lang="en-US" altLang="ja-JP" sz="1050" dirty="0">
                <a:solidFill>
                  <a:srgbClr val="1B1B1B"/>
                </a:solidFill>
                <a:latin typeface="+mn-ea"/>
                <a:ea typeface="+mn-ea"/>
              </a:rPr>
              <a:t>	</a:t>
            </a:r>
            <a:r>
              <a:rPr kumimoji="0" lang="ja-JP" altLang="en-US" sz="1050" dirty="0">
                <a:solidFill>
                  <a:srgbClr val="1B1B1B"/>
                </a:solidFill>
                <a:latin typeface="+mn-ea"/>
                <a:ea typeface="+mn-ea"/>
              </a:rPr>
              <a:t>全身</a:t>
            </a:r>
            <a:r>
              <a:rPr kumimoji="0" lang="en-US" altLang="ja-JP" sz="1050" dirty="0">
                <a:solidFill>
                  <a:srgbClr val="1B1B1B"/>
                </a:solidFill>
                <a:latin typeface="+mn-ea"/>
                <a:ea typeface="+mn-ea"/>
              </a:rPr>
              <a:t>MRI T1 </a:t>
            </a:r>
            <a:r>
              <a:rPr kumimoji="0" lang="ja-JP" altLang="en-US" sz="1050" dirty="0">
                <a:solidFill>
                  <a:srgbClr val="1B1B1B"/>
                </a:solidFill>
                <a:latin typeface="+mn-ea"/>
                <a:ea typeface="+mn-ea"/>
              </a:rPr>
              <a:t>強調画像は、脂肪萎縮を評価するうえで有用である。部分性では左右対称性に、限局性では左右非対称性に脂肪萎縮が認められる</a:t>
            </a:r>
          </a:p>
        </p:txBody>
      </p:sp>
      <p:grpSp>
        <p:nvGrpSpPr>
          <p:cNvPr id="100" name="グループ化 99">
            <a:extLst>
              <a:ext uri="{FF2B5EF4-FFF2-40B4-BE49-F238E27FC236}">
                <a16:creationId xmlns:a16="http://schemas.microsoft.com/office/drawing/2014/main" id="{3DF43C34-DC39-E51B-E24B-0BDB5EC089EB}"/>
              </a:ext>
            </a:extLst>
          </p:cNvPr>
          <p:cNvGrpSpPr/>
          <p:nvPr/>
        </p:nvGrpSpPr>
        <p:grpSpPr>
          <a:xfrm>
            <a:off x="1131216" y="1877566"/>
            <a:ext cx="7468220" cy="4733489"/>
            <a:chOff x="3275321" y="1877566"/>
            <a:chExt cx="7468220" cy="4733489"/>
          </a:xfrm>
        </p:grpSpPr>
        <p:cxnSp>
          <p:nvCxnSpPr>
            <p:cNvPr id="52" name="Straight Arrow Connector 49">
              <a:extLst>
                <a:ext uri="{FF2B5EF4-FFF2-40B4-BE49-F238E27FC236}">
                  <a16:creationId xmlns:a16="http://schemas.microsoft.com/office/drawing/2014/main" id="{039E9815-2CDA-9AF9-EA50-0B1302310EF3}"/>
                </a:ext>
              </a:extLst>
            </p:cNvPr>
            <p:cNvCxnSpPr>
              <a:cxnSpLocks/>
              <a:stCxn id="64" idx="2"/>
              <a:endCxn id="8" idx="0"/>
            </p:cNvCxnSpPr>
            <p:nvPr/>
          </p:nvCxnSpPr>
          <p:spPr>
            <a:xfrm flipH="1">
              <a:off x="7008184" y="2516461"/>
              <a:ext cx="1604" cy="287618"/>
            </a:xfrm>
            <a:prstGeom prst="straightConnector1">
              <a:avLst/>
            </a:prstGeom>
            <a:noFill/>
            <a:ln w="19050" cap="flat" cmpd="sng" algn="ctr">
              <a:solidFill>
                <a:srgbClr val="000000"/>
              </a:solidFill>
              <a:prstDash val="solid"/>
              <a:miter lim="800000"/>
              <a:headEnd type="none" w="med" len="med"/>
              <a:tailEnd type="triangle" w="med" len="med"/>
            </a:ln>
            <a:effectLst/>
          </p:spPr>
        </p:cxnSp>
        <p:sp>
          <p:nvSpPr>
            <p:cNvPr id="64" name="TextBox 50">
              <a:extLst>
                <a:ext uri="{FF2B5EF4-FFF2-40B4-BE49-F238E27FC236}">
                  <a16:creationId xmlns:a16="http://schemas.microsoft.com/office/drawing/2014/main" id="{975F4ACE-91CD-6740-128B-4B1640CB532C}"/>
                </a:ext>
              </a:extLst>
            </p:cNvPr>
            <p:cNvSpPr txBox="1"/>
            <p:nvPr/>
          </p:nvSpPr>
          <p:spPr>
            <a:xfrm>
              <a:off x="3276953" y="2254561"/>
              <a:ext cx="7465669" cy="261900"/>
            </a:xfrm>
            <a:prstGeom prst="roundRect">
              <a:avLst/>
            </a:prstGeom>
            <a:solidFill>
              <a:srgbClr val="D0CFD0"/>
            </a:solidFill>
            <a:ln>
              <a:noFill/>
            </a:ln>
            <a:effectLst/>
          </p:spPr>
          <p:txBody>
            <a:bodyPr wrap="none" lIns="0" tIns="0" rIns="0" bIns="0" rtlCol="0" anchor="ctr" anchorCtr="0">
              <a:noAutofit/>
            </a:bodyPr>
            <a:lstStyle/>
            <a:p>
              <a:pPr marL="0" marR="0" lvl="0" indent="0" algn="ctr" defTabSz="13716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effectLst/>
                  <a:uLnTx/>
                  <a:uFillTx/>
                  <a:latin typeface="+mn-ea"/>
                  <a:ea typeface="+mn-ea"/>
                </a:rPr>
                <a:t>脂肪萎縮症の疑い</a:t>
              </a:r>
              <a:r>
                <a:rPr kumimoji="0" lang="en-US" altLang="ja-JP" sz="1400" b="0" i="0" u="none" strike="noStrike" kern="0" cap="none" spc="0" normalizeH="0" baseline="30000" noProof="0" dirty="0">
                  <a:ln>
                    <a:noFill/>
                  </a:ln>
                  <a:effectLst/>
                  <a:uLnTx/>
                  <a:uFillTx/>
                  <a:latin typeface="+mn-ea"/>
                  <a:ea typeface="+mn-ea"/>
                </a:rPr>
                <a:t>1)</a:t>
              </a:r>
              <a:endParaRPr kumimoji="0" lang="en-US" sz="1400" b="0" i="0" u="none" strike="noStrike" kern="0" cap="none" spc="0" normalizeH="0" baseline="30000" noProof="0" dirty="0">
                <a:ln>
                  <a:noFill/>
                </a:ln>
                <a:effectLst/>
                <a:uLnTx/>
                <a:uFillTx/>
                <a:latin typeface="+mn-ea"/>
                <a:ea typeface="+mn-ea"/>
              </a:endParaRPr>
            </a:p>
          </p:txBody>
        </p:sp>
        <p:sp>
          <p:nvSpPr>
            <p:cNvPr id="66" name="TextBox 52">
              <a:extLst>
                <a:ext uri="{FF2B5EF4-FFF2-40B4-BE49-F238E27FC236}">
                  <a16:creationId xmlns:a16="http://schemas.microsoft.com/office/drawing/2014/main" id="{46C47F27-80D2-51F3-C1C1-EB9896BF6CD3}"/>
                </a:ext>
              </a:extLst>
            </p:cNvPr>
            <p:cNvSpPr txBox="1"/>
            <p:nvPr/>
          </p:nvSpPr>
          <p:spPr>
            <a:xfrm>
              <a:off x="9626553" y="3353708"/>
              <a:ext cx="1116000" cy="520994"/>
            </a:xfrm>
            <a:prstGeom prst="roundRect">
              <a:avLst/>
            </a:prstGeom>
            <a:solidFill>
              <a:srgbClr val="BC136B"/>
            </a:solidFill>
            <a:ln>
              <a:noFill/>
            </a:ln>
            <a:effectLst/>
          </p:spPr>
          <p:txBody>
            <a:bodyPr wrap="square" lIns="0" tIns="0" rIns="0" bIns="0" rtlCol="0" anchor="ctr" anchorCtr="0">
              <a:noAutofit/>
            </a:bodyPr>
            <a:lstStyle/>
            <a:p>
              <a:pPr marL="0" marR="0" lvl="0" indent="0" algn="ctr" defTabSz="1371600" eaLnBrk="1" fontAlgn="auto" latinLnBrk="0" hangingPunct="1">
                <a:lnSpc>
                  <a:spcPct val="9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srgbClr val="FFFFFF"/>
                  </a:solidFill>
                  <a:effectLst/>
                  <a:uLnTx/>
                  <a:uFillTx/>
                  <a:latin typeface="+mn-ea"/>
                  <a:ea typeface="+mn-ea"/>
                </a:rPr>
                <a:t>早老症候群、</a:t>
              </a:r>
            </a:p>
            <a:p>
              <a:pPr marL="0" marR="0" lvl="0" indent="0" algn="ctr" defTabSz="1371600" eaLnBrk="1" fontAlgn="auto" latinLnBrk="0" hangingPunct="1">
                <a:lnSpc>
                  <a:spcPct val="9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srgbClr val="FFFFFF"/>
                  </a:solidFill>
                  <a:effectLst/>
                  <a:uLnTx/>
                  <a:uFillTx/>
                  <a:latin typeface="+mn-ea"/>
                  <a:ea typeface="+mn-ea"/>
                </a:rPr>
                <a:t>自己炎症症候群</a:t>
              </a:r>
            </a:p>
            <a:p>
              <a:pPr marL="0" marR="0" lvl="0" indent="0" algn="ctr" defTabSz="1371600" eaLnBrk="1" fontAlgn="auto" latinLnBrk="0" hangingPunct="1">
                <a:lnSpc>
                  <a:spcPct val="9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srgbClr val="FFFFFF"/>
                  </a:solidFill>
                  <a:effectLst/>
                  <a:uLnTx/>
                  <a:uFillTx/>
                  <a:latin typeface="+mn-ea"/>
                  <a:ea typeface="+mn-ea"/>
                </a:rPr>
                <a:t>に伴う脂肪萎縮症</a:t>
              </a:r>
              <a:endParaRPr kumimoji="0" lang="en-US" sz="1100" b="0" i="0" u="none" strike="noStrike" kern="0" cap="none" spc="0" normalizeH="0" baseline="0" noProof="0" dirty="0">
                <a:ln>
                  <a:noFill/>
                </a:ln>
                <a:solidFill>
                  <a:srgbClr val="FFFFFF"/>
                </a:solidFill>
                <a:effectLst/>
                <a:uLnTx/>
                <a:uFillTx/>
                <a:latin typeface="+mn-ea"/>
                <a:ea typeface="+mn-ea"/>
              </a:endParaRPr>
            </a:p>
          </p:txBody>
        </p:sp>
        <p:sp>
          <p:nvSpPr>
            <p:cNvPr id="76" name="テキスト ボックス 75">
              <a:extLst>
                <a:ext uri="{FF2B5EF4-FFF2-40B4-BE49-F238E27FC236}">
                  <a16:creationId xmlns:a16="http://schemas.microsoft.com/office/drawing/2014/main" id="{557F2D2D-F124-085F-B9F0-2D739090BA55}"/>
                </a:ext>
              </a:extLst>
            </p:cNvPr>
            <p:cNvSpPr txBox="1"/>
            <p:nvPr/>
          </p:nvSpPr>
          <p:spPr>
            <a:xfrm>
              <a:off x="5906741" y="1877566"/>
              <a:ext cx="2218876" cy="338554"/>
            </a:xfrm>
            <a:prstGeom prst="rect">
              <a:avLst/>
            </a:prstGeom>
            <a:noFill/>
          </p:spPr>
          <p:txBody>
            <a:bodyPr wrap="none">
              <a:spAutoFit/>
            </a:bodyPr>
            <a:lstStyle/>
            <a:p>
              <a:pPr algn="ctr" defTabSz="457200" eaLnBrk="1" fontAlgn="auto" hangingPunct="1">
                <a:spcBef>
                  <a:spcPts val="0"/>
                </a:spcBef>
                <a:spcAft>
                  <a:spcPts val="0"/>
                </a:spcAft>
              </a:pPr>
              <a:r>
                <a:rPr kumimoji="0" lang="ja-JP" altLang="en-US" sz="1600" b="1" dirty="0">
                  <a:solidFill>
                    <a:srgbClr val="000000"/>
                  </a:solidFill>
                  <a:latin typeface="+mn-ea"/>
                  <a:ea typeface="+mn-ea"/>
                </a:rPr>
                <a:t>脂肪萎縮症診断の手順</a:t>
              </a:r>
            </a:p>
          </p:txBody>
        </p:sp>
        <p:sp>
          <p:nvSpPr>
            <p:cNvPr id="8" name="TextBox 50">
              <a:extLst>
                <a:ext uri="{FF2B5EF4-FFF2-40B4-BE49-F238E27FC236}">
                  <a16:creationId xmlns:a16="http://schemas.microsoft.com/office/drawing/2014/main" id="{7A49CAEF-B696-2B66-C4F9-7A929B590A04}"/>
                </a:ext>
              </a:extLst>
            </p:cNvPr>
            <p:cNvSpPr txBox="1"/>
            <p:nvPr/>
          </p:nvSpPr>
          <p:spPr>
            <a:xfrm>
              <a:off x="3275349" y="2804079"/>
              <a:ext cx="7465669" cy="261900"/>
            </a:xfrm>
            <a:prstGeom prst="roundRect">
              <a:avLst/>
            </a:prstGeom>
            <a:solidFill>
              <a:srgbClr val="D0CFD0"/>
            </a:solidFill>
            <a:ln>
              <a:noFill/>
            </a:ln>
            <a:effectLst/>
          </p:spPr>
          <p:txBody>
            <a:bodyPr wrap="none" lIns="0" tIns="0" rIns="0" bIns="0" rtlCol="0" anchor="ctr" anchorCtr="0">
              <a:noAutofit/>
            </a:bodyPr>
            <a:lstStyle/>
            <a:p>
              <a:pPr marL="0" marR="0" lvl="0" indent="0" algn="ctr" defTabSz="13716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effectLst/>
                  <a:uLnTx/>
                  <a:uFillTx/>
                  <a:latin typeface="+mn-ea"/>
                  <a:ea typeface="+mn-ea"/>
                </a:rPr>
                <a:t>脂肪萎縮以外の身体的徴候</a:t>
              </a:r>
              <a:endParaRPr kumimoji="0" lang="en-US" sz="1400" b="0" i="0" u="none" strike="noStrike" kern="0" cap="none" spc="0" normalizeH="0" baseline="0" noProof="0" dirty="0">
                <a:ln>
                  <a:noFill/>
                </a:ln>
                <a:effectLst/>
                <a:uLnTx/>
                <a:uFillTx/>
                <a:latin typeface="+mn-ea"/>
                <a:ea typeface="+mn-ea"/>
              </a:endParaRPr>
            </a:p>
          </p:txBody>
        </p:sp>
        <p:sp>
          <p:nvSpPr>
            <p:cNvPr id="9" name="TextBox 50">
              <a:extLst>
                <a:ext uri="{FF2B5EF4-FFF2-40B4-BE49-F238E27FC236}">
                  <a16:creationId xmlns:a16="http://schemas.microsoft.com/office/drawing/2014/main" id="{3C6172F5-6004-D3FB-E172-11E83CEB362C}"/>
                </a:ext>
              </a:extLst>
            </p:cNvPr>
            <p:cNvSpPr txBox="1"/>
            <p:nvPr/>
          </p:nvSpPr>
          <p:spPr>
            <a:xfrm>
              <a:off x="3275350" y="3355158"/>
              <a:ext cx="6195896" cy="261900"/>
            </a:xfrm>
            <a:prstGeom prst="roundRect">
              <a:avLst/>
            </a:prstGeom>
            <a:solidFill>
              <a:srgbClr val="D0CFD0"/>
            </a:solidFill>
            <a:ln>
              <a:noFill/>
            </a:ln>
            <a:effectLst/>
          </p:spPr>
          <p:txBody>
            <a:bodyPr wrap="none" lIns="0" tIns="0" rIns="0" bIns="0" rtlCol="0" anchor="ctr" anchorCtr="0">
              <a:noAutofit/>
            </a:bodyPr>
            <a:lstStyle/>
            <a:p>
              <a:pPr marL="0" marR="0" lvl="0" indent="0" algn="ctr" defTabSz="13716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effectLst/>
                  <a:uLnTx/>
                  <a:uFillTx/>
                  <a:latin typeface="+mn-ea"/>
                  <a:ea typeface="+mn-ea"/>
                </a:rPr>
                <a:t>脂肪萎縮の発症時期</a:t>
              </a:r>
              <a:r>
                <a:rPr kumimoji="0" lang="en-US" altLang="ja-JP" sz="1400" b="0" i="0" u="none" strike="noStrike" kern="0" cap="none" spc="0" normalizeH="0" baseline="30000" noProof="0" dirty="0">
                  <a:ln>
                    <a:noFill/>
                  </a:ln>
                  <a:effectLst/>
                  <a:uLnTx/>
                  <a:uFillTx/>
                  <a:latin typeface="+mn-ea"/>
                  <a:ea typeface="+mn-ea"/>
                </a:rPr>
                <a:t>2)</a:t>
              </a:r>
              <a:endParaRPr kumimoji="0" lang="en-US" sz="1400" b="0" i="0" u="none" strike="noStrike" kern="0" cap="none" spc="0" normalizeH="0" baseline="30000" noProof="0" dirty="0">
                <a:ln>
                  <a:noFill/>
                </a:ln>
                <a:effectLst/>
                <a:uLnTx/>
                <a:uFillTx/>
                <a:latin typeface="+mn-ea"/>
                <a:ea typeface="+mn-ea"/>
              </a:endParaRPr>
            </a:p>
          </p:txBody>
        </p:sp>
        <p:sp>
          <p:nvSpPr>
            <p:cNvPr id="11" name="TextBox 50">
              <a:extLst>
                <a:ext uri="{FF2B5EF4-FFF2-40B4-BE49-F238E27FC236}">
                  <a16:creationId xmlns:a16="http://schemas.microsoft.com/office/drawing/2014/main" id="{433C9168-01B3-B1C3-D746-CF4AE937A1F8}"/>
                </a:ext>
              </a:extLst>
            </p:cNvPr>
            <p:cNvSpPr txBox="1"/>
            <p:nvPr/>
          </p:nvSpPr>
          <p:spPr>
            <a:xfrm>
              <a:off x="4546628" y="3905204"/>
              <a:ext cx="5901145" cy="261900"/>
            </a:xfrm>
            <a:prstGeom prst="roundRect">
              <a:avLst/>
            </a:prstGeom>
            <a:solidFill>
              <a:srgbClr val="D0CFD0"/>
            </a:solidFill>
            <a:ln>
              <a:noFill/>
            </a:ln>
            <a:effectLst/>
          </p:spPr>
          <p:txBody>
            <a:bodyPr wrap="none" lIns="0" tIns="0" rIns="0" bIns="0" rtlCol="0" anchor="ctr" anchorCtr="0">
              <a:noAutofit/>
            </a:bodyPr>
            <a:lstStyle/>
            <a:p>
              <a:pPr marL="0" marR="0" lvl="0" indent="0" algn="ctr" defTabSz="13716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effectLst/>
                  <a:uLnTx/>
                  <a:uFillTx/>
                  <a:latin typeface="+mn-ea"/>
                  <a:ea typeface="+mn-ea"/>
                </a:rPr>
                <a:t>脂肪萎縮の分布</a:t>
              </a:r>
              <a:r>
                <a:rPr kumimoji="0" lang="en-US" altLang="ja-JP" sz="1400" b="0" i="0" u="none" strike="noStrike" kern="0" cap="none" spc="0" normalizeH="0" baseline="30000" noProof="0" dirty="0">
                  <a:ln>
                    <a:noFill/>
                  </a:ln>
                  <a:effectLst/>
                  <a:uLnTx/>
                  <a:uFillTx/>
                  <a:latin typeface="+mn-ea"/>
                  <a:ea typeface="+mn-ea"/>
                </a:rPr>
                <a:t>3)</a:t>
              </a:r>
              <a:endParaRPr kumimoji="0" lang="en-US" sz="1400" b="0" i="0" u="none" strike="noStrike" kern="0" cap="none" spc="0" normalizeH="0" baseline="30000" noProof="0" dirty="0">
                <a:ln>
                  <a:noFill/>
                </a:ln>
                <a:effectLst/>
                <a:uLnTx/>
                <a:uFillTx/>
                <a:latin typeface="+mn-ea"/>
                <a:ea typeface="+mn-ea"/>
              </a:endParaRPr>
            </a:p>
          </p:txBody>
        </p:sp>
        <p:sp>
          <p:nvSpPr>
            <p:cNvPr id="12" name="TextBox 50">
              <a:extLst>
                <a:ext uri="{FF2B5EF4-FFF2-40B4-BE49-F238E27FC236}">
                  <a16:creationId xmlns:a16="http://schemas.microsoft.com/office/drawing/2014/main" id="{36E91E7A-7522-11BA-3F52-AD8D00D15E2F}"/>
                </a:ext>
              </a:extLst>
            </p:cNvPr>
            <p:cNvSpPr txBox="1"/>
            <p:nvPr/>
          </p:nvSpPr>
          <p:spPr>
            <a:xfrm>
              <a:off x="5520299" y="4450107"/>
              <a:ext cx="3949957" cy="261900"/>
            </a:xfrm>
            <a:prstGeom prst="roundRect">
              <a:avLst/>
            </a:prstGeom>
            <a:solidFill>
              <a:srgbClr val="D0CFD0"/>
            </a:solidFill>
            <a:ln>
              <a:noFill/>
            </a:ln>
            <a:effectLst/>
          </p:spPr>
          <p:txBody>
            <a:bodyPr wrap="none" lIns="0" tIns="0" rIns="0" bIns="0" rtlCol="0" anchor="ctr" anchorCtr="0">
              <a:noAutofit/>
            </a:bodyPr>
            <a:lstStyle/>
            <a:p>
              <a:pPr marL="0" marR="0" lvl="0" indent="0" algn="ctr" defTabSz="13716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effectLst/>
                  <a:uLnTx/>
                  <a:uFillTx/>
                  <a:latin typeface="+mn-ea"/>
                  <a:ea typeface="+mn-ea"/>
                </a:rPr>
                <a:t>部分性脂肪萎縮の家族歴</a:t>
              </a:r>
              <a:endParaRPr kumimoji="0" lang="en-US" sz="1400" b="0" i="0" u="none" strike="noStrike" kern="0" cap="none" spc="0" normalizeH="0" baseline="0" noProof="0" dirty="0">
                <a:ln>
                  <a:noFill/>
                </a:ln>
                <a:effectLst/>
                <a:uLnTx/>
                <a:uFillTx/>
                <a:latin typeface="+mn-ea"/>
                <a:ea typeface="+mn-ea"/>
              </a:endParaRPr>
            </a:p>
          </p:txBody>
        </p:sp>
        <p:sp>
          <p:nvSpPr>
            <p:cNvPr id="13" name="TextBox 50">
              <a:extLst>
                <a:ext uri="{FF2B5EF4-FFF2-40B4-BE49-F238E27FC236}">
                  <a16:creationId xmlns:a16="http://schemas.microsoft.com/office/drawing/2014/main" id="{01B0879F-0C7E-7414-221C-92A729F43B8E}"/>
                </a:ext>
              </a:extLst>
            </p:cNvPr>
            <p:cNvSpPr txBox="1"/>
            <p:nvPr/>
          </p:nvSpPr>
          <p:spPr>
            <a:xfrm>
              <a:off x="6494139" y="4995010"/>
              <a:ext cx="3143999" cy="261900"/>
            </a:xfrm>
            <a:prstGeom prst="roundRect">
              <a:avLst/>
            </a:prstGeom>
            <a:solidFill>
              <a:srgbClr val="D0CFD0"/>
            </a:solidFill>
            <a:ln>
              <a:noFill/>
            </a:ln>
            <a:effectLst/>
          </p:spPr>
          <p:txBody>
            <a:bodyPr wrap="none" lIns="0" tIns="0" rIns="0" bIns="0" rtlCol="0" anchor="ctr" anchorCtr="0">
              <a:noAutofit/>
            </a:bodyPr>
            <a:lstStyle/>
            <a:p>
              <a:pPr marL="0" marR="0" lvl="0" indent="0" algn="ctr" defTabSz="13716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effectLst/>
                  <a:uLnTx/>
                  <a:uFillTx/>
                  <a:latin typeface="+mn-ea"/>
                  <a:ea typeface="+mn-ea"/>
                </a:rPr>
                <a:t>部分性脂肪萎縮を来たす疾患の病歴</a:t>
              </a:r>
              <a:endParaRPr kumimoji="0" lang="en-US" sz="1400" b="0" i="0" u="none" strike="noStrike" kern="0" cap="none" spc="0" normalizeH="0" baseline="0" noProof="0" dirty="0">
                <a:ln>
                  <a:noFill/>
                </a:ln>
                <a:effectLst/>
                <a:uLnTx/>
                <a:uFillTx/>
                <a:latin typeface="+mn-ea"/>
                <a:ea typeface="+mn-ea"/>
              </a:endParaRPr>
            </a:p>
          </p:txBody>
        </p:sp>
        <p:sp>
          <p:nvSpPr>
            <p:cNvPr id="14" name="TextBox 50">
              <a:extLst>
                <a:ext uri="{FF2B5EF4-FFF2-40B4-BE49-F238E27FC236}">
                  <a16:creationId xmlns:a16="http://schemas.microsoft.com/office/drawing/2014/main" id="{D96B5B5B-C7A4-BC20-D3DE-C2A1FE72FDC4}"/>
                </a:ext>
              </a:extLst>
            </p:cNvPr>
            <p:cNvSpPr txBox="1"/>
            <p:nvPr/>
          </p:nvSpPr>
          <p:spPr>
            <a:xfrm>
              <a:off x="6114571" y="5539913"/>
              <a:ext cx="2123484" cy="261900"/>
            </a:xfrm>
            <a:prstGeom prst="roundRect">
              <a:avLst/>
            </a:prstGeom>
            <a:solidFill>
              <a:srgbClr val="D0CFD0"/>
            </a:solidFill>
            <a:ln>
              <a:noFill/>
            </a:ln>
            <a:effectLst/>
          </p:spPr>
          <p:txBody>
            <a:bodyPr wrap="none" lIns="0" tIns="0" rIns="0" bIns="0" rtlCol="0" anchor="ctr" anchorCtr="0">
              <a:noAutofit/>
            </a:bodyPr>
            <a:lstStyle/>
            <a:p>
              <a:pPr marL="0" marR="0" lvl="0" indent="0" algn="ctr" defTabSz="13716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effectLst/>
                  <a:uLnTx/>
                  <a:uFillTx/>
                  <a:latin typeface="+mn-ea"/>
                  <a:ea typeface="+mn-ea"/>
                </a:rPr>
                <a:t>部分性脂肪萎縮の部位</a:t>
              </a:r>
              <a:endParaRPr kumimoji="0" lang="en-US" sz="1400" b="0" i="0" u="none" strike="noStrike" kern="0" cap="none" spc="0" normalizeH="0" baseline="0" noProof="0" dirty="0">
                <a:ln>
                  <a:noFill/>
                </a:ln>
                <a:effectLst/>
                <a:uLnTx/>
                <a:uFillTx/>
                <a:latin typeface="+mn-ea"/>
                <a:ea typeface="+mn-ea"/>
              </a:endParaRPr>
            </a:p>
          </p:txBody>
        </p:sp>
        <p:cxnSp>
          <p:nvCxnSpPr>
            <p:cNvPr id="17" name="Straight Arrow Connector 49">
              <a:extLst>
                <a:ext uri="{FF2B5EF4-FFF2-40B4-BE49-F238E27FC236}">
                  <a16:creationId xmlns:a16="http://schemas.microsoft.com/office/drawing/2014/main" id="{ECC8F9B7-E971-7738-DB2C-AC0969A0C5A8}"/>
                </a:ext>
              </a:extLst>
            </p:cNvPr>
            <p:cNvCxnSpPr>
              <a:cxnSpLocks/>
              <a:stCxn id="8" idx="2"/>
            </p:cNvCxnSpPr>
            <p:nvPr/>
          </p:nvCxnSpPr>
          <p:spPr>
            <a:xfrm>
              <a:off x="7008184" y="3065979"/>
              <a:ext cx="629" cy="288146"/>
            </a:xfrm>
            <a:prstGeom prst="straightConnector1">
              <a:avLst/>
            </a:prstGeom>
            <a:noFill/>
            <a:ln w="19050" cap="flat" cmpd="sng" algn="ctr">
              <a:solidFill>
                <a:srgbClr val="000000"/>
              </a:solidFill>
              <a:prstDash val="solid"/>
              <a:miter lim="800000"/>
              <a:headEnd type="none" w="med" len="med"/>
              <a:tailEnd type="triangle" w="med" len="med"/>
            </a:ln>
            <a:effectLst/>
          </p:spPr>
        </p:cxnSp>
        <p:cxnSp>
          <p:nvCxnSpPr>
            <p:cNvPr id="19" name="Straight Arrow Connector 49">
              <a:extLst>
                <a:ext uri="{FF2B5EF4-FFF2-40B4-BE49-F238E27FC236}">
                  <a16:creationId xmlns:a16="http://schemas.microsoft.com/office/drawing/2014/main" id="{17EF0730-4324-230C-E7E1-B9D70A447535}"/>
                </a:ext>
              </a:extLst>
            </p:cNvPr>
            <p:cNvCxnSpPr>
              <a:cxnSpLocks/>
            </p:cNvCxnSpPr>
            <p:nvPr/>
          </p:nvCxnSpPr>
          <p:spPr>
            <a:xfrm>
              <a:off x="10186478" y="3065979"/>
              <a:ext cx="0" cy="287618"/>
            </a:xfrm>
            <a:prstGeom prst="straightConnector1">
              <a:avLst/>
            </a:prstGeom>
            <a:noFill/>
            <a:ln w="19050" cap="flat" cmpd="sng" algn="ctr">
              <a:solidFill>
                <a:srgbClr val="000000"/>
              </a:solidFill>
              <a:prstDash val="solid"/>
              <a:miter lim="800000"/>
              <a:headEnd type="none" w="med" len="med"/>
              <a:tailEnd type="triangle" w="med" len="med"/>
            </a:ln>
            <a:effectLst/>
          </p:spPr>
        </p:cxnSp>
        <p:cxnSp>
          <p:nvCxnSpPr>
            <p:cNvPr id="20" name="Straight Arrow Connector 49">
              <a:extLst>
                <a:ext uri="{FF2B5EF4-FFF2-40B4-BE49-F238E27FC236}">
                  <a16:creationId xmlns:a16="http://schemas.microsoft.com/office/drawing/2014/main" id="{E4686B1C-23A6-1DDB-D56D-C07C40F9215B}"/>
                </a:ext>
              </a:extLst>
            </p:cNvPr>
            <p:cNvCxnSpPr>
              <a:cxnSpLocks/>
            </p:cNvCxnSpPr>
            <p:nvPr/>
          </p:nvCxnSpPr>
          <p:spPr>
            <a:xfrm>
              <a:off x="7008624" y="3614205"/>
              <a:ext cx="0" cy="287618"/>
            </a:xfrm>
            <a:prstGeom prst="straightConnector1">
              <a:avLst/>
            </a:prstGeom>
            <a:noFill/>
            <a:ln w="19050" cap="flat" cmpd="sng" algn="ctr">
              <a:solidFill>
                <a:srgbClr val="000000"/>
              </a:solidFill>
              <a:prstDash val="solid"/>
              <a:miter lim="800000"/>
              <a:headEnd type="none" w="med" len="med"/>
              <a:tailEnd type="triangle" w="med" len="med"/>
            </a:ln>
            <a:effectLst/>
          </p:spPr>
        </p:cxnSp>
        <p:sp>
          <p:nvSpPr>
            <p:cNvPr id="21" name="TextBox 50">
              <a:extLst>
                <a:ext uri="{FF2B5EF4-FFF2-40B4-BE49-F238E27FC236}">
                  <a16:creationId xmlns:a16="http://schemas.microsoft.com/office/drawing/2014/main" id="{86225DE2-B6FC-D546-7938-2CA87D038A6C}"/>
                </a:ext>
              </a:extLst>
            </p:cNvPr>
            <p:cNvSpPr txBox="1"/>
            <p:nvPr/>
          </p:nvSpPr>
          <p:spPr>
            <a:xfrm>
              <a:off x="7010920" y="3134219"/>
              <a:ext cx="311033" cy="153888"/>
            </a:xfrm>
            <a:prstGeom prst="rect">
              <a:avLst/>
            </a:prstGeom>
            <a:noFill/>
            <a:ln>
              <a:noFill/>
            </a:ln>
            <a:effectLst/>
          </p:spPr>
          <p:txBody>
            <a:bodyPr wrap="none" lIns="108000" tIns="0" rIns="0" bIns="0" rtlCol="0" anchor="ctr" anchorCtr="0">
              <a:spAutoFit/>
            </a:bodyPr>
            <a:lstStyle/>
            <a:p>
              <a:pPr marL="0" marR="0" lvl="0" indent="0" defTabSz="13716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effectLst/>
                  <a:uLnTx/>
                  <a:uFillTx/>
                  <a:latin typeface="+mn-ea"/>
                  <a:ea typeface="+mn-ea"/>
                </a:rPr>
                <a:t>なし</a:t>
              </a:r>
              <a:endParaRPr kumimoji="0" lang="en-US" sz="1000" b="0" i="0" u="none" strike="noStrike" kern="0" cap="none" spc="0" normalizeH="0" baseline="0" noProof="0" dirty="0">
                <a:ln>
                  <a:noFill/>
                </a:ln>
                <a:effectLst/>
                <a:uLnTx/>
                <a:uFillTx/>
                <a:latin typeface="+mn-ea"/>
                <a:ea typeface="+mn-ea"/>
              </a:endParaRPr>
            </a:p>
          </p:txBody>
        </p:sp>
        <p:sp>
          <p:nvSpPr>
            <p:cNvPr id="22" name="TextBox 50">
              <a:extLst>
                <a:ext uri="{FF2B5EF4-FFF2-40B4-BE49-F238E27FC236}">
                  <a16:creationId xmlns:a16="http://schemas.microsoft.com/office/drawing/2014/main" id="{1738B738-C3A0-16BE-660C-E4AD1711A659}"/>
                </a:ext>
              </a:extLst>
            </p:cNvPr>
            <p:cNvSpPr txBox="1"/>
            <p:nvPr/>
          </p:nvSpPr>
          <p:spPr>
            <a:xfrm>
              <a:off x="10183561" y="3134219"/>
              <a:ext cx="293401" cy="153888"/>
            </a:xfrm>
            <a:prstGeom prst="rect">
              <a:avLst/>
            </a:prstGeom>
            <a:noFill/>
            <a:ln>
              <a:noFill/>
            </a:ln>
            <a:effectLst/>
          </p:spPr>
          <p:txBody>
            <a:bodyPr wrap="none" lIns="108000" tIns="0" rIns="0" bIns="0" rtlCol="0" anchor="ctr" anchorCtr="0">
              <a:spAutoFit/>
            </a:bodyPr>
            <a:lstStyle/>
            <a:p>
              <a:pPr marL="0" marR="0" lvl="0" indent="0" defTabSz="13716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effectLst/>
                  <a:uLnTx/>
                  <a:uFillTx/>
                  <a:latin typeface="+mn-ea"/>
                  <a:ea typeface="+mn-ea"/>
                </a:rPr>
                <a:t>あり</a:t>
              </a:r>
              <a:endParaRPr kumimoji="0" lang="en-US" sz="1000" b="0" i="0" u="none" strike="noStrike" kern="0" cap="none" spc="0" normalizeH="0" baseline="0" noProof="0" dirty="0">
                <a:ln>
                  <a:noFill/>
                </a:ln>
                <a:effectLst/>
                <a:uLnTx/>
                <a:uFillTx/>
                <a:latin typeface="+mn-ea"/>
                <a:ea typeface="+mn-ea"/>
              </a:endParaRPr>
            </a:p>
          </p:txBody>
        </p:sp>
        <p:sp>
          <p:nvSpPr>
            <p:cNvPr id="23" name="TextBox 52">
              <a:extLst>
                <a:ext uri="{FF2B5EF4-FFF2-40B4-BE49-F238E27FC236}">
                  <a16:creationId xmlns:a16="http://schemas.microsoft.com/office/drawing/2014/main" id="{EA42C791-2EB2-1972-4593-64FC11E3BD16}"/>
                </a:ext>
              </a:extLst>
            </p:cNvPr>
            <p:cNvSpPr txBox="1"/>
            <p:nvPr/>
          </p:nvSpPr>
          <p:spPr>
            <a:xfrm>
              <a:off x="3275321" y="3903379"/>
              <a:ext cx="1116000" cy="520994"/>
            </a:xfrm>
            <a:prstGeom prst="roundRect">
              <a:avLst/>
            </a:prstGeom>
            <a:solidFill>
              <a:srgbClr val="BC136B"/>
            </a:solidFill>
            <a:ln>
              <a:noFill/>
            </a:ln>
            <a:effectLst/>
          </p:spPr>
          <p:txBody>
            <a:bodyPr wrap="square" lIns="0" tIns="0" rIns="0" bIns="0" rtlCol="0" anchor="ctr" anchorCtr="0">
              <a:noAutofit/>
            </a:bodyPr>
            <a:lstStyle/>
            <a:p>
              <a:pPr marL="0" marR="0" lvl="0" indent="0" algn="ctr" defTabSz="1371600" eaLnBrk="1" fontAlgn="auto" latinLnBrk="0" hangingPunct="1">
                <a:lnSpc>
                  <a:spcPct val="9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srgbClr val="FFFFFF"/>
                  </a:solidFill>
                  <a:effectLst/>
                  <a:uLnTx/>
                  <a:uFillTx/>
                  <a:latin typeface="+mn-ea"/>
                  <a:ea typeface="+mn-ea"/>
                </a:rPr>
                <a:t>先天性</a:t>
              </a:r>
              <a:br>
                <a:rPr kumimoji="0" lang="en-US" altLang="ja-JP" sz="1100" b="0" i="0" u="none" strike="noStrike" kern="0" cap="none" spc="0" normalizeH="0" baseline="0" noProof="0" dirty="0">
                  <a:ln>
                    <a:noFill/>
                  </a:ln>
                  <a:solidFill>
                    <a:srgbClr val="FFFFFF"/>
                  </a:solidFill>
                  <a:effectLst/>
                  <a:uLnTx/>
                  <a:uFillTx/>
                  <a:latin typeface="+mn-ea"/>
                  <a:ea typeface="+mn-ea"/>
                </a:rPr>
              </a:br>
              <a:r>
                <a:rPr kumimoji="0" lang="zh-TW" altLang="en-US" sz="1100" b="0" i="0" u="none" strike="noStrike" kern="0" cap="none" spc="0" normalizeH="0" baseline="0" noProof="0" dirty="0">
                  <a:ln>
                    <a:noFill/>
                  </a:ln>
                  <a:solidFill>
                    <a:srgbClr val="FFFFFF"/>
                  </a:solidFill>
                  <a:effectLst/>
                  <a:uLnTx/>
                  <a:uFillTx/>
                  <a:latin typeface="+mn-ea"/>
                  <a:ea typeface="+mn-ea"/>
                </a:rPr>
                <a:t>全身性</a:t>
              </a:r>
              <a:br>
                <a:rPr kumimoji="0" lang="en-US" altLang="zh-TW" sz="1100" b="0" i="0" u="none" strike="noStrike" kern="0" cap="none" spc="0" normalizeH="0" baseline="0" noProof="0" dirty="0">
                  <a:ln>
                    <a:noFill/>
                  </a:ln>
                  <a:solidFill>
                    <a:srgbClr val="FFFFFF"/>
                  </a:solidFill>
                  <a:effectLst/>
                  <a:uLnTx/>
                  <a:uFillTx/>
                  <a:latin typeface="+mn-ea"/>
                  <a:ea typeface="+mn-ea"/>
                </a:rPr>
              </a:br>
              <a:r>
                <a:rPr kumimoji="0" lang="zh-TW" altLang="en-US" sz="1100" b="0" i="0" u="none" strike="noStrike" kern="0" cap="none" spc="0" normalizeH="0" baseline="0" noProof="0" dirty="0">
                  <a:ln>
                    <a:noFill/>
                  </a:ln>
                  <a:solidFill>
                    <a:srgbClr val="FFFFFF"/>
                  </a:solidFill>
                  <a:effectLst/>
                  <a:uLnTx/>
                  <a:uFillTx/>
                  <a:latin typeface="+mn-ea"/>
                  <a:ea typeface="+mn-ea"/>
                </a:rPr>
                <a:t>脂肪萎縮症</a:t>
              </a:r>
              <a:endParaRPr kumimoji="0" lang="en-US" sz="1100" b="0" i="0" u="none" strike="noStrike" kern="0" cap="none" spc="0" normalizeH="0" baseline="0" noProof="0" dirty="0">
                <a:ln>
                  <a:noFill/>
                </a:ln>
                <a:solidFill>
                  <a:srgbClr val="FFFFFF"/>
                </a:solidFill>
                <a:effectLst/>
                <a:uLnTx/>
                <a:uFillTx/>
                <a:latin typeface="+mn-ea"/>
                <a:ea typeface="+mn-ea"/>
              </a:endParaRPr>
            </a:p>
          </p:txBody>
        </p:sp>
        <p:cxnSp>
          <p:nvCxnSpPr>
            <p:cNvPr id="24" name="Straight Arrow Connector 49">
              <a:extLst>
                <a:ext uri="{FF2B5EF4-FFF2-40B4-BE49-F238E27FC236}">
                  <a16:creationId xmlns:a16="http://schemas.microsoft.com/office/drawing/2014/main" id="{B4F11622-C486-7DAA-206C-C520FB2C700F}"/>
                </a:ext>
              </a:extLst>
            </p:cNvPr>
            <p:cNvCxnSpPr>
              <a:cxnSpLocks/>
            </p:cNvCxnSpPr>
            <p:nvPr/>
          </p:nvCxnSpPr>
          <p:spPr>
            <a:xfrm>
              <a:off x="3832267" y="3615650"/>
              <a:ext cx="0" cy="287618"/>
            </a:xfrm>
            <a:prstGeom prst="straightConnector1">
              <a:avLst/>
            </a:prstGeom>
            <a:noFill/>
            <a:ln w="19050" cap="flat" cmpd="sng" algn="ctr">
              <a:solidFill>
                <a:srgbClr val="000000"/>
              </a:solidFill>
              <a:prstDash val="solid"/>
              <a:miter lim="800000"/>
              <a:headEnd type="none" w="med" len="med"/>
              <a:tailEnd type="triangle" w="med" len="med"/>
            </a:ln>
            <a:effectLst/>
          </p:spPr>
        </p:cxnSp>
        <p:sp>
          <p:nvSpPr>
            <p:cNvPr id="25" name="TextBox 50">
              <a:extLst>
                <a:ext uri="{FF2B5EF4-FFF2-40B4-BE49-F238E27FC236}">
                  <a16:creationId xmlns:a16="http://schemas.microsoft.com/office/drawing/2014/main" id="{1032405D-B16A-7216-FE00-ABD75D9A8815}"/>
                </a:ext>
              </a:extLst>
            </p:cNvPr>
            <p:cNvSpPr txBox="1"/>
            <p:nvPr/>
          </p:nvSpPr>
          <p:spPr>
            <a:xfrm>
              <a:off x="3832329" y="3690048"/>
              <a:ext cx="1293674" cy="153888"/>
            </a:xfrm>
            <a:prstGeom prst="rect">
              <a:avLst/>
            </a:prstGeom>
            <a:noFill/>
            <a:ln>
              <a:noFill/>
            </a:ln>
            <a:effectLst/>
          </p:spPr>
          <p:txBody>
            <a:bodyPr wrap="none" lIns="108000" tIns="0" rIns="0" bIns="0" rtlCol="0" anchor="ctr" anchorCtr="0">
              <a:spAutoFit/>
            </a:bodyPr>
            <a:lstStyle/>
            <a:p>
              <a:pPr marL="0" marR="0" lvl="0" indent="0" defTabSz="13716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effectLst/>
                  <a:uLnTx/>
                  <a:uFillTx/>
                  <a:latin typeface="+mn-ea"/>
                  <a:ea typeface="+mn-ea"/>
                </a:rPr>
                <a:t>出生時あるいは乳児期</a:t>
              </a:r>
              <a:endParaRPr kumimoji="0" lang="en-US" sz="1000" b="0" i="0" u="none" strike="noStrike" kern="0" cap="none" spc="0" normalizeH="0" baseline="0" noProof="0" dirty="0">
                <a:ln>
                  <a:noFill/>
                </a:ln>
                <a:effectLst/>
                <a:uLnTx/>
                <a:uFillTx/>
                <a:latin typeface="+mn-ea"/>
                <a:ea typeface="+mn-ea"/>
              </a:endParaRPr>
            </a:p>
          </p:txBody>
        </p:sp>
        <p:sp>
          <p:nvSpPr>
            <p:cNvPr id="27" name="TextBox 50">
              <a:extLst>
                <a:ext uri="{FF2B5EF4-FFF2-40B4-BE49-F238E27FC236}">
                  <a16:creationId xmlns:a16="http://schemas.microsoft.com/office/drawing/2014/main" id="{68E88004-012C-4BD3-ACFE-3EFBF9A8C46B}"/>
                </a:ext>
              </a:extLst>
            </p:cNvPr>
            <p:cNvSpPr txBox="1"/>
            <p:nvPr/>
          </p:nvSpPr>
          <p:spPr>
            <a:xfrm>
              <a:off x="7012432" y="3690048"/>
              <a:ext cx="1550155" cy="153888"/>
            </a:xfrm>
            <a:prstGeom prst="rect">
              <a:avLst/>
            </a:prstGeom>
            <a:noFill/>
            <a:ln>
              <a:noFill/>
            </a:ln>
            <a:effectLst/>
          </p:spPr>
          <p:txBody>
            <a:bodyPr wrap="none" lIns="108000" tIns="0" rIns="0" bIns="0" rtlCol="0" anchor="ctr" anchorCtr="0">
              <a:spAutoFit/>
            </a:bodyPr>
            <a:lstStyle/>
            <a:p>
              <a:pPr marL="0" marR="0" lvl="0" indent="0" defTabSz="13716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effectLst/>
                  <a:uLnTx/>
                  <a:uFillTx/>
                  <a:latin typeface="+mn-ea"/>
                  <a:ea typeface="+mn-ea"/>
                </a:rPr>
                <a:t>幼児期あるいは思春期以降</a:t>
              </a:r>
              <a:endParaRPr kumimoji="0" lang="en-US" sz="1000" b="0" i="0" u="none" strike="noStrike" kern="0" cap="none" spc="0" normalizeH="0" baseline="0" noProof="0" dirty="0">
                <a:ln>
                  <a:noFill/>
                </a:ln>
                <a:effectLst/>
                <a:uLnTx/>
                <a:uFillTx/>
                <a:latin typeface="+mn-ea"/>
                <a:ea typeface="+mn-ea"/>
              </a:endParaRPr>
            </a:p>
          </p:txBody>
        </p:sp>
        <p:sp>
          <p:nvSpPr>
            <p:cNvPr id="28" name="TextBox 52">
              <a:extLst>
                <a:ext uri="{FF2B5EF4-FFF2-40B4-BE49-F238E27FC236}">
                  <a16:creationId xmlns:a16="http://schemas.microsoft.com/office/drawing/2014/main" id="{181DB77F-037D-7EC5-2B5B-6BE3C47B364A}"/>
                </a:ext>
              </a:extLst>
            </p:cNvPr>
            <p:cNvSpPr txBox="1"/>
            <p:nvPr/>
          </p:nvSpPr>
          <p:spPr>
            <a:xfrm>
              <a:off x="4252969" y="4454207"/>
              <a:ext cx="1116000" cy="520994"/>
            </a:xfrm>
            <a:prstGeom prst="roundRect">
              <a:avLst/>
            </a:prstGeom>
            <a:solidFill>
              <a:srgbClr val="BC136B"/>
            </a:solidFill>
            <a:ln>
              <a:noFill/>
            </a:ln>
            <a:effectLst/>
          </p:spPr>
          <p:txBody>
            <a:bodyPr wrap="square" lIns="0" tIns="0" rIns="0" bIns="0" rtlCol="0" anchor="ctr" anchorCtr="0">
              <a:noAutofit/>
            </a:bodyPr>
            <a:lstStyle/>
            <a:p>
              <a:pPr marL="0" marR="0" lvl="0" indent="0" algn="ctr" defTabSz="1371600" eaLnBrk="1" fontAlgn="auto" latinLnBrk="0" hangingPunct="1">
                <a:lnSpc>
                  <a:spcPct val="9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srgbClr val="FFFFFF"/>
                  </a:solidFill>
                  <a:effectLst/>
                  <a:uLnTx/>
                  <a:uFillTx/>
                  <a:latin typeface="+mn-ea"/>
                  <a:ea typeface="+mn-ea"/>
                </a:rPr>
                <a:t>後天性</a:t>
              </a:r>
              <a:br>
                <a:rPr kumimoji="0" lang="en-US" altLang="ja-JP" sz="1100" b="0" i="0" u="none" strike="noStrike" kern="0" cap="none" spc="0" normalizeH="0" baseline="0" noProof="0" dirty="0">
                  <a:ln>
                    <a:noFill/>
                  </a:ln>
                  <a:solidFill>
                    <a:srgbClr val="FFFFFF"/>
                  </a:solidFill>
                  <a:effectLst/>
                  <a:uLnTx/>
                  <a:uFillTx/>
                  <a:latin typeface="+mn-ea"/>
                  <a:ea typeface="+mn-ea"/>
                </a:rPr>
              </a:br>
              <a:r>
                <a:rPr kumimoji="0" lang="zh-TW" altLang="en-US" sz="1100" b="0" i="0" u="none" strike="noStrike" kern="0" cap="none" spc="0" normalizeH="0" baseline="0" noProof="0" dirty="0">
                  <a:ln>
                    <a:noFill/>
                  </a:ln>
                  <a:solidFill>
                    <a:srgbClr val="FFFFFF"/>
                  </a:solidFill>
                  <a:effectLst/>
                  <a:uLnTx/>
                  <a:uFillTx/>
                  <a:latin typeface="+mn-ea"/>
                  <a:ea typeface="+mn-ea"/>
                </a:rPr>
                <a:t>全身性</a:t>
              </a:r>
              <a:br>
                <a:rPr kumimoji="0" lang="en-US" altLang="zh-TW" sz="1100" b="0" i="0" u="none" strike="noStrike" kern="0" cap="none" spc="0" normalizeH="0" baseline="0" noProof="0" dirty="0">
                  <a:ln>
                    <a:noFill/>
                  </a:ln>
                  <a:solidFill>
                    <a:srgbClr val="FFFFFF"/>
                  </a:solidFill>
                  <a:effectLst/>
                  <a:uLnTx/>
                  <a:uFillTx/>
                  <a:latin typeface="+mn-ea"/>
                  <a:ea typeface="+mn-ea"/>
                </a:rPr>
              </a:br>
              <a:r>
                <a:rPr kumimoji="0" lang="zh-TW" altLang="en-US" sz="1100" b="0" i="0" u="none" strike="noStrike" kern="0" cap="none" spc="0" normalizeH="0" baseline="0" noProof="0" dirty="0">
                  <a:ln>
                    <a:noFill/>
                  </a:ln>
                  <a:solidFill>
                    <a:srgbClr val="FFFFFF"/>
                  </a:solidFill>
                  <a:effectLst/>
                  <a:uLnTx/>
                  <a:uFillTx/>
                  <a:latin typeface="+mn-ea"/>
                  <a:ea typeface="+mn-ea"/>
                </a:rPr>
                <a:t>脂肪萎縮症</a:t>
              </a:r>
              <a:endParaRPr kumimoji="0" lang="en-US" sz="1100" b="0" i="0" u="none" strike="noStrike" kern="0" cap="none" spc="0" normalizeH="0" baseline="0" noProof="0" dirty="0">
                <a:ln>
                  <a:noFill/>
                </a:ln>
                <a:solidFill>
                  <a:srgbClr val="FFFFFF"/>
                </a:solidFill>
                <a:effectLst/>
                <a:uLnTx/>
                <a:uFillTx/>
                <a:latin typeface="+mn-ea"/>
                <a:ea typeface="+mn-ea"/>
              </a:endParaRPr>
            </a:p>
          </p:txBody>
        </p:sp>
        <p:cxnSp>
          <p:nvCxnSpPr>
            <p:cNvPr id="29" name="Straight Arrow Connector 49">
              <a:extLst>
                <a:ext uri="{FF2B5EF4-FFF2-40B4-BE49-F238E27FC236}">
                  <a16:creationId xmlns:a16="http://schemas.microsoft.com/office/drawing/2014/main" id="{6B2D7637-4EA7-2E20-22EA-17F49CBB9F02}"/>
                </a:ext>
              </a:extLst>
            </p:cNvPr>
            <p:cNvCxnSpPr>
              <a:cxnSpLocks/>
            </p:cNvCxnSpPr>
            <p:nvPr/>
          </p:nvCxnSpPr>
          <p:spPr>
            <a:xfrm>
              <a:off x="4809915" y="4166478"/>
              <a:ext cx="0" cy="287618"/>
            </a:xfrm>
            <a:prstGeom prst="straightConnector1">
              <a:avLst/>
            </a:prstGeom>
            <a:noFill/>
            <a:ln w="19050" cap="flat" cmpd="sng" algn="ctr">
              <a:solidFill>
                <a:srgbClr val="000000"/>
              </a:solidFill>
              <a:prstDash val="solid"/>
              <a:miter lim="800000"/>
              <a:headEnd type="none" w="med" len="med"/>
              <a:tailEnd type="triangle" w="med" len="med"/>
            </a:ln>
            <a:effectLst/>
          </p:spPr>
        </p:cxnSp>
        <p:sp>
          <p:nvSpPr>
            <p:cNvPr id="30" name="TextBox 50">
              <a:extLst>
                <a:ext uri="{FF2B5EF4-FFF2-40B4-BE49-F238E27FC236}">
                  <a16:creationId xmlns:a16="http://schemas.microsoft.com/office/drawing/2014/main" id="{BD8A7D7A-437C-32ED-D6AC-BC0E68B35E40}"/>
                </a:ext>
              </a:extLst>
            </p:cNvPr>
            <p:cNvSpPr txBox="1"/>
            <p:nvPr/>
          </p:nvSpPr>
          <p:spPr>
            <a:xfrm>
              <a:off x="4809977" y="4240876"/>
              <a:ext cx="493775" cy="153888"/>
            </a:xfrm>
            <a:prstGeom prst="rect">
              <a:avLst/>
            </a:prstGeom>
            <a:noFill/>
            <a:ln>
              <a:noFill/>
            </a:ln>
            <a:effectLst/>
          </p:spPr>
          <p:txBody>
            <a:bodyPr wrap="none" lIns="108000" tIns="0" rIns="0" bIns="0" rtlCol="0" anchor="ctr" anchorCtr="0">
              <a:spAutoFit/>
            </a:bodyPr>
            <a:lstStyle/>
            <a:p>
              <a:pPr marL="0" marR="0" lvl="0" indent="0" defTabSz="13716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effectLst/>
                  <a:uLnTx/>
                  <a:uFillTx/>
                  <a:latin typeface="+mn-ea"/>
                  <a:ea typeface="+mn-ea"/>
                </a:rPr>
                <a:t>全身性</a:t>
              </a:r>
              <a:endParaRPr kumimoji="0" lang="en-US" sz="1000" b="0" i="0" u="none" strike="noStrike" kern="0" cap="none" spc="0" normalizeH="0" baseline="0" noProof="0" dirty="0">
                <a:ln>
                  <a:noFill/>
                </a:ln>
                <a:effectLst/>
                <a:uLnTx/>
                <a:uFillTx/>
                <a:latin typeface="+mn-ea"/>
                <a:ea typeface="+mn-ea"/>
              </a:endParaRPr>
            </a:p>
          </p:txBody>
        </p:sp>
        <p:cxnSp>
          <p:nvCxnSpPr>
            <p:cNvPr id="31" name="Straight Arrow Connector 49">
              <a:extLst>
                <a:ext uri="{FF2B5EF4-FFF2-40B4-BE49-F238E27FC236}">
                  <a16:creationId xmlns:a16="http://schemas.microsoft.com/office/drawing/2014/main" id="{45CBD918-9104-9E09-9BD0-0838564252FE}"/>
                </a:ext>
              </a:extLst>
            </p:cNvPr>
            <p:cNvCxnSpPr>
              <a:cxnSpLocks/>
            </p:cNvCxnSpPr>
            <p:nvPr/>
          </p:nvCxnSpPr>
          <p:spPr>
            <a:xfrm>
              <a:off x="7008624" y="4166944"/>
              <a:ext cx="0" cy="287618"/>
            </a:xfrm>
            <a:prstGeom prst="straightConnector1">
              <a:avLst/>
            </a:prstGeom>
            <a:noFill/>
            <a:ln w="19050" cap="flat" cmpd="sng" algn="ctr">
              <a:solidFill>
                <a:srgbClr val="000000"/>
              </a:solidFill>
              <a:prstDash val="solid"/>
              <a:miter lim="800000"/>
              <a:headEnd type="none" w="med" len="med"/>
              <a:tailEnd type="triangle" w="med" len="med"/>
            </a:ln>
            <a:effectLst/>
          </p:spPr>
        </p:cxnSp>
        <p:sp>
          <p:nvSpPr>
            <p:cNvPr id="32" name="TextBox 50">
              <a:extLst>
                <a:ext uri="{FF2B5EF4-FFF2-40B4-BE49-F238E27FC236}">
                  <a16:creationId xmlns:a16="http://schemas.microsoft.com/office/drawing/2014/main" id="{7F6F7EA8-E0EE-EEBE-0B6C-AE7F0969AA47}"/>
                </a:ext>
              </a:extLst>
            </p:cNvPr>
            <p:cNvSpPr txBox="1"/>
            <p:nvPr/>
          </p:nvSpPr>
          <p:spPr>
            <a:xfrm>
              <a:off x="7012432" y="4242787"/>
              <a:ext cx="493775" cy="153888"/>
            </a:xfrm>
            <a:prstGeom prst="rect">
              <a:avLst/>
            </a:prstGeom>
            <a:noFill/>
            <a:ln>
              <a:noFill/>
            </a:ln>
            <a:effectLst/>
          </p:spPr>
          <p:txBody>
            <a:bodyPr wrap="none" lIns="108000" tIns="0" rIns="0" bIns="0" rtlCol="0" anchor="ctr" anchorCtr="0">
              <a:spAutoFit/>
            </a:bodyPr>
            <a:lstStyle/>
            <a:p>
              <a:pPr marL="0" marR="0" lvl="0" indent="0" defTabSz="13716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effectLst/>
                  <a:uLnTx/>
                  <a:uFillTx/>
                  <a:latin typeface="+mn-ea"/>
                  <a:ea typeface="+mn-ea"/>
                </a:rPr>
                <a:t>部分性</a:t>
              </a:r>
              <a:endParaRPr kumimoji="0" lang="en-US" sz="1000" b="0" i="0" u="none" strike="noStrike" kern="0" cap="none" spc="0" normalizeH="0" baseline="0" noProof="0" dirty="0">
                <a:ln>
                  <a:noFill/>
                </a:ln>
                <a:effectLst/>
                <a:uLnTx/>
                <a:uFillTx/>
                <a:latin typeface="+mn-ea"/>
                <a:ea typeface="+mn-ea"/>
              </a:endParaRPr>
            </a:p>
          </p:txBody>
        </p:sp>
        <p:sp>
          <p:nvSpPr>
            <p:cNvPr id="34" name="TextBox 52">
              <a:extLst>
                <a:ext uri="{FF2B5EF4-FFF2-40B4-BE49-F238E27FC236}">
                  <a16:creationId xmlns:a16="http://schemas.microsoft.com/office/drawing/2014/main" id="{4287B028-2509-5005-F6E5-808AB9192544}"/>
                </a:ext>
              </a:extLst>
            </p:cNvPr>
            <p:cNvSpPr txBox="1"/>
            <p:nvPr/>
          </p:nvSpPr>
          <p:spPr>
            <a:xfrm>
              <a:off x="9627541" y="4447701"/>
              <a:ext cx="1116000" cy="520994"/>
            </a:xfrm>
            <a:prstGeom prst="roundRect">
              <a:avLst/>
            </a:prstGeom>
            <a:solidFill>
              <a:srgbClr val="BC136B"/>
            </a:solidFill>
            <a:ln>
              <a:noFill/>
            </a:ln>
            <a:effectLst/>
          </p:spPr>
          <p:txBody>
            <a:bodyPr wrap="square" lIns="0" tIns="0" rIns="0" bIns="0" rtlCol="0" anchor="ctr" anchorCtr="0">
              <a:noAutofit/>
            </a:bodyPr>
            <a:lstStyle/>
            <a:p>
              <a:pPr marL="0" marR="0" lvl="0" indent="0" algn="ctr" defTabSz="1371600" eaLnBrk="1" fontAlgn="auto" latinLnBrk="0" hangingPunct="1">
                <a:lnSpc>
                  <a:spcPct val="9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srgbClr val="FFFFFF"/>
                  </a:solidFill>
                  <a:effectLst/>
                  <a:uLnTx/>
                  <a:uFillTx/>
                  <a:latin typeface="+mn-ea"/>
                  <a:ea typeface="+mn-ea"/>
                </a:rPr>
                <a:t>限局性</a:t>
              </a:r>
              <a:br>
                <a:rPr kumimoji="0" lang="en-US" altLang="ja-JP" sz="1100" b="0" i="0" u="none" strike="noStrike" kern="0" cap="none" spc="0" normalizeH="0" baseline="0" noProof="0" dirty="0">
                  <a:ln>
                    <a:noFill/>
                  </a:ln>
                  <a:solidFill>
                    <a:srgbClr val="FFFFFF"/>
                  </a:solidFill>
                  <a:effectLst/>
                  <a:uLnTx/>
                  <a:uFillTx/>
                  <a:latin typeface="+mn-ea"/>
                  <a:ea typeface="+mn-ea"/>
                </a:rPr>
              </a:br>
              <a:r>
                <a:rPr kumimoji="0" lang="ja-JP" altLang="en-US" sz="1100" b="0" i="0" u="none" strike="noStrike" kern="0" cap="none" spc="0" normalizeH="0" baseline="0" noProof="0" dirty="0">
                  <a:ln>
                    <a:noFill/>
                  </a:ln>
                  <a:solidFill>
                    <a:srgbClr val="FFFFFF"/>
                  </a:solidFill>
                  <a:effectLst/>
                  <a:uLnTx/>
                  <a:uFillTx/>
                  <a:latin typeface="+mn-ea"/>
                  <a:ea typeface="+mn-ea"/>
                </a:rPr>
                <a:t>脂肪萎縮症</a:t>
              </a:r>
              <a:endParaRPr kumimoji="0" lang="en-US" sz="1100" b="0" i="0" u="none" strike="noStrike" kern="0" cap="none" spc="0" normalizeH="0" baseline="0" noProof="0" dirty="0">
                <a:ln>
                  <a:noFill/>
                </a:ln>
                <a:solidFill>
                  <a:srgbClr val="FFFFFF"/>
                </a:solidFill>
                <a:effectLst/>
                <a:uLnTx/>
                <a:uFillTx/>
                <a:latin typeface="+mn-ea"/>
                <a:ea typeface="+mn-ea"/>
              </a:endParaRPr>
            </a:p>
          </p:txBody>
        </p:sp>
        <p:cxnSp>
          <p:nvCxnSpPr>
            <p:cNvPr id="35" name="Straight Arrow Connector 49">
              <a:extLst>
                <a:ext uri="{FF2B5EF4-FFF2-40B4-BE49-F238E27FC236}">
                  <a16:creationId xmlns:a16="http://schemas.microsoft.com/office/drawing/2014/main" id="{99F0658F-76B9-D9F0-CED7-EEECE4645074}"/>
                </a:ext>
              </a:extLst>
            </p:cNvPr>
            <p:cNvCxnSpPr>
              <a:cxnSpLocks/>
            </p:cNvCxnSpPr>
            <p:nvPr/>
          </p:nvCxnSpPr>
          <p:spPr>
            <a:xfrm>
              <a:off x="10184487" y="4159972"/>
              <a:ext cx="0" cy="287618"/>
            </a:xfrm>
            <a:prstGeom prst="straightConnector1">
              <a:avLst/>
            </a:prstGeom>
            <a:noFill/>
            <a:ln w="19050" cap="flat" cmpd="sng" algn="ctr">
              <a:solidFill>
                <a:srgbClr val="000000"/>
              </a:solidFill>
              <a:prstDash val="solid"/>
              <a:miter lim="800000"/>
              <a:headEnd type="none" w="med" len="med"/>
              <a:tailEnd type="triangle" w="med" len="med"/>
            </a:ln>
            <a:effectLst/>
          </p:spPr>
        </p:cxnSp>
        <p:sp>
          <p:nvSpPr>
            <p:cNvPr id="36" name="TextBox 50">
              <a:extLst>
                <a:ext uri="{FF2B5EF4-FFF2-40B4-BE49-F238E27FC236}">
                  <a16:creationId xmlns:a16="http://schemas.microsoft.com/office/drawing/2014/main" id="{AFEE4526-9266-A647-3E02-359A431D6141}"/>
                </a:ext>
              </a:extLst>
            </p:cNvPr>
            <p:cNvSpPr txBox="1"/>
            <p:nvPr/>
          </p:nvSpPr>
          <p:spPr>
            <a:xfrm>
              <a:off x="10184549" y="4228212"/>
              <a:ext cx="493775" cy="153888"/>
            </a:xfrm>
            <a:prstGeom prst="rect">
              <a:avLst/>
            </a:prstGeom>
            <a:noFill/>
            <a:ln>
              <a:noFill/>
            </a:ln>
            <a:effectLst/>
          </p:spPr>
          <p:txBody>
            <a:bodyPr wrap="none" lIns="108000" tIns="0" rIns="0" bIns="0" rtlCol="0" anchor="ctr" anchorCtr="0">
              <a:spAutoFit/>
            </a:bodyPr>
            <a:lstStyle/>
            <a:p>
              <a:pPr marL="0" marR="0" lvl="0" indent="0" defTabSz="13716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effectLst/>
                  <a:uLnTx/>
                  <a:uFillTx/>
                  <a:latin typeface="+mn-ea"/>
                  <a:ea typeface="+mn-ea"/>
                </a:rPr>
                <a:t>限局性</a:t>
              </a:r>
              <a:endParaRPr kumimoji="0" lang="en-US" sz="1000" b="0" i="0" u="none" strike="noStrike" kern="0" cap="none" spc="0" normalizeH="0" baseline="0" noProof="0" dirty="0">
                <a:ln>
                  <a:noFill/>
                </a:ln>
                <a:effectLst/>
                <a:uLnTx/>
                <a:uFillTx/>
                <a:latin typeface="+mn-ea"/>
                <a:ea typeface="+mn-ea"/>
              </a:endParaRPr>
            </a:p>
          </p:txBody>
        </p:sp>
        <p:sp>
          <p:nvSpPr>
            <p:cNvPr id="37" name="TextBox 52">
              <a:extLst>
                <a:ext uri="{FF2B5EF4-FFF2-40B4-BE49-F238E27FC236}">
                  <a16:creationId xmlns:a16="http://schemas.microsoft.com/office/drawing/2014/main" id="{9F1DB082-1E0D-BE1A-BC5E-D0C6B33A740E}"/>
                </a:ext>
              </a:extLst>
            </p:cNvPr>
            <p:cNvSpPr txBox="1"/>
            <p:nvPr/>
          </p:nvSpPr>
          <p:spPr>
            <a:xfrm>
              <a:off x="5222834" y="4998334"/>
              <a:ext cx="1116000" cy="520994"/>
            </a:xfrm>
            <a:prstGeom prst="roundRect">
              <a:avLst/>
            </a:prstGeom>
            <a:solidFill>
              <a:srgbClr val="BC136B"/>
            </a:solidFill>
            <a:ln>
              <a:noFill/>
            </a:ln>
            <a:effectLst/>
          </p:spPr>
          <p:txBody>
            <a:bodyPr wrap="square" lIns="0" tIns="0" rIns="0" bIns="0" rtlCol="0" anchor="ctr" anchorCtr="0">
              <a:noAutofit/>
            </a:bodyPr>
            <a:lstStyle/>
            <a:p>
              <a:pPr marL="0" marR="0" lvl="0" indent="0" algn="ctr" defTabSz="1371600" eaLnBrk="1" fontAlgn="auto" latinLnBrk="0" hangingPunct="1">
                <a:lnSpc>
                  <a:spcPct val="9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srgbClr val="FFFFFF"/>
                  </a:solidFill>
                  <a:effectLst/>
                  <a:uLnTx/>
                  <a:uFillTx/>
                  <a:latin typeface="+mn-ea"/>
                  <a:ea typeface="+mn-ea"/>
                </a:rPr>
                <a:t>家族性</a:t>
              </a:r>
              <a:br>
                <a:rPr kumimoji="0" lang="en-US" altLang="ja-JP" sz="1100" b="0" i="0" u="none" strike="noStrike" kern="0" cap="none" spc="0" normalizeH="0" baseline="0" noProof="0" dirty="0">
                  <a:ln>
                    <a:noFill/>
                  </a:ln>
                  <a:solidFill>
                    <a:srgbClr val="FFFFFF"/>
                  </a:solidFill>
                  <a:effectLst/>
                  <a:uLnTx/>
                  <a:uFillTx/>
                  <a:latin typeface="+mn-ea"/>
                  <a:ea typeface="+mn-ea"/>
                </a:rPr>
              </a:br>
              <a:r>
                <a:rPr kumimoji="0" lang="ja-JP" altLang="en-US" sz="1100" b="0" i="0" u="none" strike="noStrike" kern="0" cap="none" spc="0" normalizeH="0" baseline="0" noProof="0" dirty="0">
                  <a:ln>
                    <a:noFill/>
                  </a:ln>
                  <a:solidFill>
                    <a:srgbClr val="FFFFFF"/>
                  </a:solidFill>
                  <a:effectLst/>
                  <a:uLnTx/>
                  <a:uFillTx/>
                  <a:latin typeface="+mn-ea"/>
                  <a:ea typeface="+mn-ea"/>
                </a:rPr>
                <a:t>部分</a:t>
              </a:r>
              <a:r>
                <a:rPr kumimoji="0" lang="zh-TW" altLang="en-US" sz="1100" b="0" i="0" u="none" strike="noStrike" kern="0" cap="none" spc="0" normalizeH="0" baseline="0" noProof="0" dirty="0">
                  <a:ln>
                    <a:noFill/>
                  </a:ln>
                  <a:solidFill>
                    <a:srgbClr val="FFFFFF"/>
                  </a:solidFill>
                  <a:effectLst/>
                  <a:uLnTx/>
                  <a:uFillTx/>
                  <a:latin typeface="+mn-ea"/>
                  <a:ea typeface="+mn-ea"/>
                </a:rPr>
                <a:t>性</a:t>
              </a:r>
              <a:br>
                <a:rPr kumimoji="0" lang="en-US" altLang="zh-TW" sz="1100" b="0" i="0" u="none" strike="noStrike" kern="0" cap="none" spc="0" normalizeH="0" baseline="0" noProof="0" dirty="0">
                  <a:ln>
                    <a:noFill/>
                  </a:ln>
                  <a:solidFill>
                    <a:srgbClr val="FFFFFF"/>
                  </a:solidFill>
                  <a:effectLst/>
                  <a:uLnTx/>
                  <a:uFillTx/>
                  <a:latin typeface="+mn-ea"/>
                  <a:ea typeface="+mn-ea"/>
                </a:rPr>
              </a:br>
              <a:r>
                <a:rPr kumimoji="0" lang="zh-TW" altLang="en-US" sz="1100" b="0" i="0" u="none" strike="noStrike" kern="0" cap="none" spc="0" normalizeH="0" baseline="0" noProof="0" dirty="0">
                  <a:ln>
                    <a:noFill/>
                  </a:ln>
                  <a:solidFill>
                    <a:srgbClr val="FFFFFF"/>
                  </a:solidFill>
                  <a:effectLst/>
                  <a:uLnTx/>
                  <a:uFillTx/>
                  <a:latin typeface="+mn-ea"/>
                  <a:ea typeface="+mn-ea"/>
                </a:rPr>
                <a:t>脂肪萎縮症</a:t>
              </a:r>
              <a:endParaRPr kumimoji="0" lang="en-US" sz="1100" b="0" i="0" u="none" strike="noStrike" kern="0" cap="none" spc="0" normalizeH="0" baseline="0" noProof="0" dirty="0">
                <a:ln>
                  <a:noFill/>
                </a:ln>
                <a:solidFill>
                  <a:srgbClr val="FFFFFF"/>
                </a:solidFill>
                <a:effectLst/>
                <a:uLnTx/>
                <a:uFillTx/>
                <a:latin typeface="+mn-ea"/>
                <a:ea typeface="+mn-ea"/>
              </a:endParaRPr>
            </a:p>
          </p:txBody>
        </p:sp>
        <p:cxnSp>
          <p:nvCxnSpPr>
            <p:cNvPr id="38" name="Straight Arrow Connector 49">
              <a:extLst>
                <a:ext uri="{FF2B5EF4-FFF2-40B4-BE49-F238E27FC236}">
                  <a16:creationId xmlns:a16="http://schemas.microsoft.com/office/drawing/2014/main" id="{54D21347-8982-F4AA-4D0B-4B44C5F92684}"/>
                </a:ext>
              </a:extLst>
            </p:cNvPr>
            <p:cNvCxnSpPr>
              <a:cxnSpLocks/>
            </p:cNvCxnSpPr>
            <p:nvPr/>
          </p:nvCxnSpPr>
          <p:spPr>
            <a:xfrm>
              <a:off x="5779780" y="4710605"/>
              <a:ext cx="0" cy="287618"/>
            </a:xfrm>
            <a:prstGeom prst="straightConnector1">
              <a:avLst/>
            </a:prstGeom>
            <a:noFill/>
            <a:ln w="19050" cap="flat" cmpd="sng" algn="ctr">
              <a:solidFill>
                <a:srgbClr val="000000"/>
              </a:solidFill>
              <a:prstDash val="solid"/>
              <a:miter lim="800000"/>
              <a:headEnd type="none" w="med" len="med"/>
              <a:tailEnd type="triangle" w="med" len="med"/>
            </a:ln>
            <a:effectLst/>
          </p:spPr>
        </p:cxnSp>
        <p:sp>
          <p:nvSpPr>
            <p:cNvPr id="39" name="TextBox 50">
              <a:extLst>
                <a:ext uri="{FF2B5EF4-FFF2-40B4-BE49-F238E27FC236}">
                  <a16:creationId xmlns:a16="http://schemas.microsoft.com/office/drawing/2014/main" id="{8A2409D3-0F29-BBB0-B8E9-A7AE3BA76C16}"/>
                </a:ext>
              </a:extLst>
            </p:cNvPr>
            <p:cNvSpPr txBox="1"/>
            <p:nvPr/>
          </p:nvSpPr>
          <p:spPr>
            <a:xfrm>
              <a:off x="5779842" y="4785003"/>
              <a:ext cx="293401" cy="153888"/>
            </a:xfrm>
            <a:prstGeom prst="rect">
              <a:avLst/>
            </a:prstGeom>
            <a:noFill/>
            <a:ln>
              <a:noFill/>
            </a:ln>
            <a:effectLst/>
          </p:spPr>
          <p:txBody>
            <a:bodyPr wrap="none" lIns="108000" tIns="0" rIns="0" bIns="0" rtlCol="0" anchor="ctr" anchorCtr="0">
              <a:spAutoFit/>
            </a:bodyPr>
            <a:lstStyle/>
            <a:p>
              <a:pPr marL="0" marR="0" lvl="0" indent="0" defTabSz="13716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effectLst/>
                  <a:uLnTx/>
                  <a:uFillTx/>
                  <a:latin typeface="+mn-ea"/>
                  <a:ea typeface="+mn-ea"/>
                </a:rPr>
                <a:t>あり</a:t>
              </a:r>
              <a:endParaRPr kumimoji="0" lang="en-US" sz="1000" b="0" i="0" u="none" strike="noStrike" kern="0" cap="none" spc="0" normalizeH="0" baseline="0" noProof="0" dirty="0">
                <a:ln>
                  <a:noFill/>
                </a:ln>
                <a:effectLst/>
                <a:uLnTx/>
                <a:uFillTx/>
                <a:latin typeface="+mn-ea"/>
                <a:ea typeface="+mn-ea"/>
              </a:endParaRPr>
            </a:p>
          </p:txBody>
        </p:sp>
        <p:cxnSp>
          <p:nvCxnSpPr>
            <p:cNvPr id="41" name="Straight Arrow Connector 49">
              <a:extLst>
                <a:ext uri="{FF2B5EF4-FFF2-40B4-BE49-F238E27FC236}">
                  <a16:creationId xmlns:a16="http://schemas.microsoft.com/office/drawing/2014/main" id="{4B539E42-8D1A-F82A-41B9-BCD2D5CC44C4}"/>
                </a:ext>
              </a:extLst>
            </p:cNvPr>
            <p:cNvCxnSpPr>
              <a:cxnSpLocks/>
            </p:cNvCxnSpPr>
            <p:nvPr/>
          </p:nvCxnSpPr>
          <p:spPr>
            <a:xfrm>
              <a:off x="8061920" y="4710605"/>
              <a:ext cx="0" cy="287618"/>
            </a:xfrm>
            <a:prstGeom prst="straightConnector1">
              <a:avLst/>
            </a:prstGeom>
            <a:noFill/>
            <a:ln w="19050" cap="flat" cmpd="sng" algn="ctr">
              <a:solidFill>
                <a:srgbClr val="000000"/>
              </a:solidFill>
              <a:prstDash val="solid"/>
              <a:miter lim="800000"/>
              <a:headEnd type="none" w="med" len="med"/>
              <a:tailEnd type="triangle" w="med" len="med"/>
            </a:ln>
            <a:effectLst/>
          </p:spPr>
        </p:cxnSp>
        <p:sp>
          <p:nvSpPr>
            <p:cNvPr id="42" name="TextBox 50">
              <a:extLst>
                <a:ext uri="{FF2B5EF4-FFF2-40B4-BE49-F238E27FC236}">
                  <a16:creationId xmlns:a16="http://schemas.microsoft.com/office/drawing/2014/main" id="{7D1DB7B3-B814-7AB2-3DFA-55E38183A887}"/>
                </a:ext>
              </a:extLst>
            </p:cNvPr>
            <p:cNvSpPr txBox="1"/>
            <p:nvPr/>
          </p:nvSpPr>
          <p:spPr>
            <a:xfrm>
              <a:off x="8065728" y="4786448"/>
              <a:ext cx="311033" cy="153888"/>
            </a:xfrm>
            <a:prstGeom prst="rect">
              <a:avLst/>
            </a:prstGeom>
            <a:noFill/>
            <a:ln>
              <a:noFill/>
            </a:ln>
            <a:effectLst/>
          </p:spPr>
          <p:txBody>
            <a:bodyPr wrap="none" lIns="108000" tIns="0" rIns="0" bIns="0" rtlCol="0" anchor="ctr" anchorCtr="0">
              <a:spAutoFit/>
            </a:bodyPr>
            <a:lstStyle/>
            <a:p>
              <a:pPr marL="0" marR="0" lvl="0" indent="0" defTabSz="13716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effectLst/>
                  <a:uLnTx/>
                  <a:uFillTx/>
                  <a:latin typeface="+mn-ea"/>
                  <a:ea typeface="+mn-ea"/>
                </a:rPr>
                <a:t>なし</a:t>
              </a:r>
              <a:endParaRPr kumimoji="0" lang="en-US" sz="1000" b="0" i="0" u="none" strike="noStrike" kern="0" cap="none" spc="0" normalizeH="0" baseline="0" noProof="0" dirty="0">
                <a:ln>
                  <a:noFill/>
                </a:ln>
                <a:effectLst/>
                <a:uLnTx/>
                <a:uFillTx/>
                <a:latin typeface="+mn-ea"/>
                <a:ea typeface="+mn-ea"/>
              </a:endParaRPr>
            </a:p>
          </p:txBody>
        </p:sp>
        <p:cxnSp>
          <p:nvCxnSpPr>
            <p:cNvPr id="43" name="Straight Arrow Connector 49">
              <a:extLst>
                <a:ext uri="{FF2B5EF4-FFF2-40B4-BE49-F238E27FC236}">
                  <a16:creationId xmlns:a16="http://schemas.microsoft.com/office/drawing/2014/main" id="{A545F2C3-989D-5ADB-ABCE-ACFDEDA34A90}"/>
                </a:ext>
              </a:extLst>
            </p:cNvPr>
            <p:cNvCxnSpPr>
              <a:cxnSpLocks/>
            </p:cNvCxnSpPr>
            <p:nvPr/>
          </p:nvCxnSpPr>
          <p:spPr>
            <a:xfrm>
              <a:off x="7175426" y="5256910"/>
              <a:ext cx="0" cy="287618"/>
            </a:xfrm>
            <a:prstGeom prst="straightConnector1">
              <a:avLst/>
            </a:prstGeom>
            <a:noFill/>
            <a:ln w="19050" cap="flat" cmpd="sng" algn="ctr">
              <a:solidFill>
                <a:srgbClr val="000000"/>
              </a:solidFill>
              <a:prstDash val="solid"/>
              <a:miter lim="800000"/>
              <a:headEnd type="none" w="med" len="med"/>
              <a:tailEnd type="triangle" w="med" len="med"/>
            </a:ln>
            <a:effectLst/>
          </p:spPr>
        </p:cxnSp>
        <p:sp>
          <p:nvSpPr>
            <p:cNvPr id="44" name="TextBox 50">
              <a:extLst>
                <a:ext uri="{FF2B5EF4-FFF2-40B4-BE49-F238E27FC236}">
                  <a16:creationId xmlns:a16="http://schemas.microsoft.com/office/drawing/2014/main" id="{AA7653BC-D892-B757-0C5F-F0D86D951D24}"/>
                </a:ext>
              </a:extLst>
            </p:cNvPr>
            <p:cNvSpPr txBox="1"/>
            <p:nvPr/>
          </p:nvSpPr>
          <p:spPr>
            <a:xfrm>
              <a:off x="7179234" y="5332753"/>
              <a:ext cx="311033" cy="153888"/>
            </a:xfrm>
            <a:prstGeom prst="rect">
              <a:avLst/>
            </a:prstGeom>
            <a:noFill/>
            <a:ln>
              <a:noFill/>
            </a:ln>
            <a:effectLst/>
          </p:spPr>
          <p:txBody>
            <a:bodyPr wrap="none" lIns="108000" tIns="0" rIns="0" bIns="0" rtlCol="0" anchor="ctr" anchorCtr="0">
              <a:spAutoFit/>
            </a:bodyPr>
            <a:lstStyle/>
            <a:p>
              <a:pPr marL="0" marR="0" lvl="0" indent="0" defTabSz="13716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effectLst/>
                  <a:uLnTx/>
                  <a:uFillTx/>
                  <a:latin typeface="+mn-ea"/>
                  <a:ea typeface="+mn-ea"/>
                </a:rPr>
                <a:t>なし</a:t>
              </a:r>
              <a:endParaRPr kumimoji="0" lang="en-US" sz="1000" b="0" i="0" u="none" strike="noStrike" kern="0" cap="none" spc="0" normalizeH="0" baseline="0" noProof="0" dirty="0">
                <a:ln>
                  <a:noFill/>
                </a:ln>
                <a:effectLst/>
                <a:uLnTx/>
                <a:uFillTx/>
                <a:latin typeface="+mn-ea"/>
                <a:ea typeface="+mn-ea"/>
              </a:endParaRPr>
            </a:p>
          </p:txBody>
        </p:sp>
        <p:sp>
          <p:nvSpPr>
            <p:cNvPr id="45" name="TextBox 52">
              <a:extLst>
                <a:ext uri="{FF2B5EF4-FFF2-40B4-BE49-F238E27FC236}">
                  <a16:creationId xmlns:a16="http://schemas.microsoft.com/office/drawing/2014/main" id="{03399338-92E5-82F3-991B-C14931A89DBD}"/>
                </a:ext>
              </a:extLst>
            </p:cNvPr>
            <p:cNvSpPr txBox="1"/>
            <p:nvPr/>
          </p:nvSpPr>
          <p:spPr>
            <a:xfrm>
              <a:off x="6114571" y="6090061"/>
              <a:ext cx="1116000" cy="520994"/>
            </a:xfrm>
            <a:prstGeom prst="roundRect">
              <a:avLst/>
            </a:prstGeom>
            <a:solidFill>
              <a:srgbClr val="BC136B"/>
            </a:solidFill>
            <a:ln>
              <a:noFill/>
            </a:ln>
            <a:effectLst/>
          </p:spPr>
          <p:txBody>
            <a:bodyPr wrap="square" lIns="0" tIns="0" rIns="0" bIns="0" rtlCol="0" anchor="ctr" anchorCtr="0">
              <a:noAutofit/>
            </a:bodyPr>
            <a:lstStyle/>
            <a:p>
              <a:pPr marL="0" marR="0" lvl="0" indent="0" algn="ctr" defTabSz="1371600" eaLnBrk="1" fontAlgn="auto" latinLnBrk="0" hangingPunct="1">
                <a:lnSpc>
                  <a:spcPct val="9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srgbClr val="FFFFFF"/>
                  </a:solidFill>
                  <a:effectLst/>
                  <a:uLnTx/>
                  <a:uFillTx/>
                  <a:latin typeface="+mn-ea"/>
                  <a:ea typeface="+mn-ea"/>
                </a:rPr>
                <a:t>後天性</a:t>
              </a:r>
              <a:br>
                <a:rPr kumimoji="0" lang="en-US" altLang="ja-JP" sz="1100" b="0" i="0" u="none" strike="noStrike" kern="0" cap="none" spc="0" normalizeH="0" baseline="0" noProof="0" dirty="0">
                  <a:ln>
                    <a:noFill/>
                  </a:ln>
                  <a:solidFill>
                    <a:srgbClr val="FFFFFF"/>
                  </a:solidFill>
                  <a:effectLst/>
                  <a:uLnTx/>
                  <a:uFillTx/>
                  <a:latin typeface="+mn-ea"/>
                  <a:ea typeface="+mn-ea"/>
                </a:rPr>
              </a:br>
              <a:r>
                <a:rPr kumimoji="0" lang="ja-JP" altLang="en-US" sz="1100" b="0" i="0" u="none" strike="noStrike" kern="0" cap="none" spc="0" normalizeH="0" baseline="0" noProof="0" dirty="0">
                  <a:ln>
                    <a:noFill/>
                  </a:ln>
                  <a:solidFill>
                    <a:srgbClr val="FFFFFF"/>
                  </a:solidFill>
                  <a:effectLst/>
                  <a:uLnTx/>
                  <a:uFillTx/>
                  <a:latin typeface="+mn-ea"/>
                  <a:ea typeface="+mn-ea"/>
                </a:rPr>
                <a:t>部分</a:t>
              </a:r>
              <a:r>
                <a:rPr kumimoji="0" lang="zh-TW" altLang="en-US" sz="1100" b="0" i="0" u="none" strike="noStrike" kern="0" cap="none" spc="0" normalizeH="0" baseline="0" noProof="0" dirty="0">
                  <a:ln>
                    <a:noFill/>
                  </a:ln>
                  <a:solidFill>
                    <a:srgbClr val="FFFFFF"/>
                  </a:solidFill>
                  <a:effectLst/>
                  <a:uLnTx/>
                  <a:uFillTx/>
                  <a:latin typeface="+mn-ea"/>
                  <a:ea typeface="+mn-ea"/>
                </a:rPr>
                <a:t>性</a:t>
              </a:r>
              <a:br>
                <a:rPr kumimoji="0" lang="en-US" altLang="zh-TW" sz="1100" b="0" i="0" u="none" strike="noStrike" kern="0" cap="none" spc="0" normalizeH="0" baseline="0" noProof="0" dirty="0">
                  <a:ln>
                    <a:noFill/>
                  </a:ln>
                  <a:solidFill>
                    <a:srgbClr val="FFFFFF"/>
                  </a:solidFill>
                  <a:effectLst/>
                  <a:uLnTx/>
                  <a:uFillTx/>
                  <a:latin typeface="+mn-ea"/>
                  <a:ea typeface="+mn-ea"/>
                </a:rPr>
              </a:br>
              <a:r>
                <a:rPr kumimoji="0" lang="zh-TW" altLang="en-US" sz="1100" b="0" i="0" u="none" strike="noStrike" kern="0" cap="none" spc="0" normalizeH="0" baseline="0" noProof="0" dirty="0">
                  <a:ln>
                    <a:noFill/>
                  </a:ln>
                  <a:solidFill>
                    <a:srgbClr val="FFFFFF"/>
                  </a:solidFill>
                  <a:effectLst/>
                  <a:uLnTx/>
                  <a:uFillTx/>
                  <a:latin typeface="+mn-ea"/>
                  <a:ea typeface="+mn-ea"/>
                </a:rPr>
                <a:t>脂肪萎縮症</a:t>
              </a:r>
              <a:endParaRPr kumimoji="0" lang="en-US" sz="1100" b="0" i="0" u="none" strike="noStrike" kern="0" cap="none" spc="0" normalizeH="0" baseline="0" noProof="0" dirty="0">
                <a:ln>
                  <a:noFill/>
                </a:ln>
                <a:solidFill>
                  <a:srgbClr val="FFFFFF"/>
                </a:solidFill>
                <a:effectLst/>
                <a:uLnTx/>
                <a:uFillTx/>
                <a:latin typeface="+mn-ea"/>
                <a:ea typeface="+mn-ea"/>
              </a:endParaRPr>
            </a:p>
          </p:txBody>
        </p:sp>
        <p:cxnSp>
          <p:nvCxnSpPr>
            <p:cNvPr id="46" name="Straight Arrow Connector 49">
              <a:extLst>
                <a:ext uri="{FF2B5EF4-FFF2-40B4-BE49-F238E27FC236}">
                  <a16:creationId xmlns:a16="http://schemas.microsoft.com/office/drawing/2014/main" id="{D2128D4C-8C1E-B274-551F-436CD1B17FB6}"/>
                </a:ext>
              </a:extLst>
            </p:cNvPr>
            <p:cNvCxnSpPr>
              <a:cxnSpLocks/>
            </p:cNvCxnSpPr>
            <p:nvPr/>
          </p:nvCxnSpPr>
          <p:spPr>
            <a:xfrm>
              <a:off x="6671517" y="5802332"/>
              <a:ext cx="0" cy="287618"/>
            </a:xfrm>
            <a:prstGeom prst="straightConnector1">
              <a:avLst/>
            </a:prstGeom>
            <a:noFill/>
            <a:ln w="19050" cap="flat" cmpd="sng" algn="ctr">
              <a:solidFill>
                <a:srgbClr val="000000"/>
              </a:solidFill>
              <a:prstDash val="solid"/>
              <a:miter lim="800000"/>
              <a:headEnd type="none" w="med" len="med"/>
              <a:tailEnd type="triangle" w="med" len="med"/>
            </a:ln>
            <a:effectLst/>
          </p:spPr>
        </p:cxnSp>
        <p:sp>
          <p:nvSpPr>
            <p:cNvPr id="87" name="TextBox 50">
              <a:extLst>
                <a:ext uri="{FF2B5EF4-FFF2-40B4-BE49-F238E27FC236}">
                  <a16:creationId xmlns:a16="http://schemas.microsoft.com/office/drawing/2014/main" id="{AAFF9232-CDE7-53EB-7F56-A591B9D33F89}"/>
                </a:ext>
              </a:extLst>
            </p:cNvPr>
            <p:cNvSpPr txBox="1"/>
            <p:nvPr/>
          </p:nvSpPr>
          <p:spPr>
            <a:xfrm>
              <a:off x="6671579" y="5876730"/>
              <a:ext cx="493775" cy="153888"/>
            </a:xfrm>
            <a:prstGeom prst="rect">
              <a:avLst/>
            </a:prstGeom>
            <a:noFill/>
            <a:ln>
              <a:noFill/>
            </a:ln>
            <a:effectLst/>
          </p:spPr>
          <p:txBody>
            <a:bodyPr wrap="none" lIns="108000" tIns="0" rIns="0" bIns="0" rtlCol="0" anchor="ctr" anchorCtr="0">
              <a:spAutoFit/>
            </a:bodyPr>
            <a:lstStyle/>
            <a:p>
              <a:pPr marL="0" marR="0" lvl="0" indent="0" defTabSz="13716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effectLst/>
                  <a:uLnTx/>
                  <a:uFillTx/>
                  <a:latin typeface="+mn-ea"/>
                  <a:ea typeface="+mn-ea"/>
                </a:rPr>
                <a:t>上半身</a:t>
              </a:r>
              <a:endParaRPr kumimoji="0" lang="en-US" sz="1000" b="0" i="0" u="none" strike="noStrike" kern="0" cap="none" spc="0" normalizeH="0" baseline="0" noProof="0" dirty="0">
                <a:ln>
                  <a:noFill/>
                </a:ln>
                <a:effectLst/>
                <a:uLnTx/>
                <a:uFillTx/>
                <a:latin typeface="+mn-ea"/>
                <a:ea typeface="+mn-ea"/>
              </a:endParaRPr>
            </a:p>
          </p:txBody>
        </p:sp>
        <p:sp>
          <p:nvSpPr>
            <p:cNvPr id="88" name="TextBox 52">
              <a:extLst>
                <a:ext uri="{FF2B5EF4-FFF2-40B4-BE49-F238E27FC236}">
                  <a16:creationId xmlns:a16="http://schemas.microsoft.com/office/drawing/2014/main" id="{8F01C3FE-8C04-A1B0-9EC5-52E2CCDA0644}"/>
                </a:ext>
              </a:extLst>
            </p:cNvPr>
            <p:cNvSpPr txBox="1"/>
            <p:nvPr/>
          </p:nvSpPr>
          <p:spPr>
            <a:xfrm>
              <a:off x="7522091" y="6084816"/>
              <a:ext cx="1116000" cy="520994"/>
            </a:xfrm>
            <a:prstGeom prst="roundRect">
              <a:avLst/>
            </a:prstGeom>
            <a:solidFill>
              <a:srgbClr val="BC136B"/>
            </a:solidFill>
            <a:ln>
              <a:noFill/>
            </a:ln>
            <a:effectLst/>
          </p:spPr>
          <p:txBody>
            <a:bodyPr wrap="square" lIns="0" tIns="0" rIns="0" bIns="0" rtlCol="0" anchor="ctr" anchorCtr="0">
              <a:noAutofit/>
            </a:bodyPr>
            <a:lstStyle/>
            <a:p>
              <a:pPr marL="0" marR="0" lvl="0" indent="0" algn="ctr" defTabSz="1371600" eaLnBrk="1" fontAlgn="auto" latinLnBrk="0" hangingPunct="1">
                <a:lnSpc>
                  <a:spcPct val="9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srgbClr val="FFFFFF"/>
                  </a:solidFill>
                  <a:effectLst/>
                  <a:uLnTx/>
                  <a:uFillTx/>
                  <a:latin typeface="+mn-ea"/>
                  <a:ea typeface="+mn-ea"/>
                </a:rPr>
                <a:t>その他の</a:t>
              </a:r>
            </a:p>
            <a:p>
              <a:pPr marL="0" marR="0" lvl="0" indent="0" algn="ctr" defTabSz="1371600" eaLnBrk="1" fontAlgn="auto" latinLnBrk="0" hangingPunct="1">
                <a:lnSpc>
                  <a:spcPct val="9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srgbClr val="FFFFFF"/>
                  </a:solidFill>
                  <a:effectLst/>
                  <a:uLnTx/>
                  <a:uFillTx/>
                  <a:latin typeface="+mn-ea"/>
                  <a:ea typeface="+mn-ea"/>
                </a:rPr>
                <a:t>後天性</a:t>
              </a:r>
              <a:br>
                <a:rPr kumimoji="0" lang="en-US" altLang="zh-TW" sz="1100" b="0" i="0" u="none" strike="noStrike" kern="0" cap="none" spc="0" normalizeH="0" baseline="0" noProof="0" dirty="0">
                  <a:ln>
                    <a:noFill/>
                  </a:ln>
                  <a:solidFill>
                    <a:srgbClr val="FFFFFF"/>
                  </a:solidFill>
                  <a:effectLst/>
                  <a:uLnTx/>
                  <a:uFillTx/>
                  <a:latin typeface="+mn-ea"/>
                  <a:ea typeface="+mn-ea"/>
                </a:rPr>
              </a:br>
              <a:r>
                <a:rPr kumimoji="0" lang="zh-TW" altLang="en-US" sz="1100" b="0" i="0" u="none" strike="noStrike" kern="0" cap="none" spc="0" normalizeH="0" baseline="0" noProof="0" dirty="0">
                  <a:ln>
                    <a:noFill/>
                  </a:ln>
                  <a:solidFill>
                    <a:srgbClr val="FFFFFF"/>
                  </a:solidFill>
                  <a:effectLst/>
                  <a:uLnTx/>
                  <a:uFillTx/>
                  <a:latin typeface="+mn-ea"/>
                  <a:ea typeface="+mn-ea"/>
                </a:rPr>
                <a:t>脂肪萎縮症</a:t>
              </a:r>
              <a:endParaRPr kumimoji="0" lang="en-US" sz="1100" b="0" i="0" u="none" strike="noStrike" kern="0" cap="none" spc="0" normalizeH="0" baseline="0" noProof="0" dirty="0">
                <a:ln>
                  <a:noFill/>
                </a:ln>
                <a:solidFill>
                  <a:srgbClr val="FFFFFF"/>
                </a:solidFill>
                <a:effectLst/>
                <a:uLnTx/>
                <a:uFillTx/>
                <a:latin typeface="+mn-ea"/>
                <a:ea typeface="+mn-ea"/>
              </a:endParaRPr>
            </a:p>
          </p:txBody>
        </p:sp>
        <p:cxnSp>
          <p:nvCxnSpPr>
            <p:cNvPr id="89" name="Straight Arrow Connector 49">
              <a:extLst>
                <a:ext uri="{FF2B5EF4-FFF2-40B4-BE49-F238E27FC236}">
                  <a16:creationId xmlns:a16="http://schemas.microsoft.com/office/drawing/2014/main" id="{8EAF46FF-4950-76DE-2E42-E3FE2E300240}"/>
                </a:ext>
              </a:extLst>
            </p:cNvPr>
            <p:cNvCxnSpPr>
              <a:cxnSpLocks/>
            </p:cNvCxnSpPr>
            <p:nvPr/>
          </p:nvCxnSpPr>
          <p:spPr>
            <a:xfrm>
              <a:off x="7783283" y="5797087"/>
              <a:ext cx="0" cy="287618"/>
            </a:xfrm>
            <a:prstGeom prst="straightConnector1">
              <a:avLst/>
            </a:prstGeom>
            <a:noFill/>
            <a:ln w="19050" cap="flat" cmpd="sng" algn="ctr">
              <a:solidFill>
                <a:srgbClr val="000000"/>
              </a:solidFill>
              <a:prstDash val="solid"/>
              <a:miter lim="800000"/>
              <a:headEnd type="none" w="med" len="med"/>
              <a:tailEnd type="triangle" w="med" len="med"/>
            </a:ln>
            <a:effectLst/>
          </p:spPr>
        </p:cxnSp>
        <p:sp>
          <p:nvSpPr>
            <p:cNvPr id="90" name="TextBox 50">
              <a:extLst>
                <a:ext uri="{FF2B5EF4-FFF2-40B4-BE49-F238E27FC236}">
                  <a16:creationId xmlns:a16="http://schemas.microsoft.com/office/drawing/2014/main" id="{D8A57CAD-7729-BED7-AC86-E2306C591045}"/>
                </a:ext>
              </a:extLst>
            </p:cNvPr>
            <p:cNvSpPr txBox="1"/>
            <p:nvPr/>
          </p:nvSpPr>
          <p:spPr>
            <a:xfrm>
              <a:off x="7783345" y="5871485"/>
              <a:ext cx="365535" cy="153888"/>
            </a:xfrm>
            <a:prstGeom prst="rect">
              <a:avLst/>
            </a:prstGeom>
            <a:noFill/>
            <a:ln>
              <a:noFill/>
            </a:ln>
            <a:effectLst/>
          </p:spPr>
          <p:txBody>
            <a:bodyPr wrap="none" lIns="108000" tIns="0" rIns="0" bIns="0" rtlCol="0" anchor="ctr" anchorCtr="0">
              <a:spAutoFit/>
            </a:bodyPr>
            <a:lstStyle/>
            <a:p>
              <a:pPr marL="0" marR="0" lvl="0" indent="0" defTabSz="13716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effectLst/>
                  <a:uLnTx/>
                  <a:uFillTx/>
                  <a:latin typeface="+mn-ea"/>
                  <a:ea typeface="+mn-ea"/>
                </a:rPr>
                <a:t>四肢</a:t>
              </a:r>
              <a:endParaRPr kumimoji="0" lang="en-US" sz="1000" b="0" i="0" u="none" strike="noStrike" kern="0" cap="none" spc="0" normalizeH="0" baseline="0" noProof="0" dirty="0">
                <a:ln>
                  <a:noFill/>
                </a:ln>
                <a:effectLst/>
                <a:uLnTx/>
                <a:uFillTx/>
                <a:latin typeface="+mn-ea"/>
                <a:ea typeface="+mn-ea"/>
              </a:endParaRPr>
            </a:p>
          </p:txBody>
        </p:sp>
        <p:cxnSp>
          <p:nvCxnSpPr>
            <p:cNvPr id="91" name="Straight Arrow Connector 49">
              <a:extLst>
                <a:ext uri="{FF2B5EF4-FFF2-40B4-BE49-F238E27FC236}">
                  <a16:creationId xmlns:a16="http://schemas.microsoft.com/office/drawing/2014/main" id="{1803D3C4-57A0-A312-3835-253EA7E1B701}"/>
                </a:ext>
              </a:extLst>
            </p:cNvPr>
            <p:cNvCxnSpPr>
              <a:cxnSpLocks/>
            </p:cNvCxnSpPr>
            <p:nvPr/>
          </p:nvCxnSpPr>
          <p:spPr>
            <a:xfrm>
              <a:off x="8380728" y="5256910"/>
              <a:ext cx="0" cy="827795"/>
            </a:xfrm>
            <a:prstGeom prst="straightConnector1">
              <a:avLst/>
            </a:prstGeom>
            <a:noFill/>
            <a:ln w="19050" cap="flat" cmpd="sng" algn="ctr">
              <a:solidFill>
                <a:srgbClr val="000000"/>
              </a:solidFill>
              <a:prstDash val="solid"/>
              <a:miter lim="800000"/>
              <a:headEnd type="none" w="med" len="med"/>
              <a:tailEnd type="triangle" w="med" len="med"/>
            </a:ln>
            <a:effectLst/>
          </p:spPr>
        </p:cxnSp>
        <p:sp>
          <p:nvSpPr>
            <p:cNvPr id="93" name="TextBox 50">
              <a:extLst>
                <a:ext uri="{FF2B5EF4-FFF2-40B4-BE49-F238E27FC236}">
                  <a16:creationId xmlns:a16="http://schemas.microsoft.com/office/drawing/2014/main" id="{7841A6E9-798A-7850-704D-AC9FDF156547}"/>
                </a:ext>
              </a:extLst>
            </p:cNvPr>
            <p:cNvSpPr txBox="1"/>
            <p:nvPr/>
          </p:nvSpPr>
          <p:spPr>
            <a:xfrm>
              <a:off x="8382960" y="5337195"/>
              <a:ext cx="622016" cy="307777"/>
            </a:xfrm>
            <a:prstGeom prst="rect">
              <a:avLst/>
            </a:prstGeom>
            <a:noFill/>
            <a:ln>
              <a:noFill/>
            </a:ln>
            <a:effectLst/>
          </p:spPr>
          <p:txBody>
            <a:bodyPr wrap="none" lIns="108000" tIns="0" rIns="0" bIns="0" rtlCol="0" anchor="t" anchorCtr="0">
              <a:spAutoFit/>
            </a:bodyPr>
            <a:lstStyle/>
            <a:p>
              <a:pPr marL="0" marR="0" lvl="0" indent="0" defTabSz="13716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effectLst/>
                  <a:uLnTx/>
                  <a:uFillTx/>
                  <a:latin typeface="+mn-ea"/>
                  <a:ea typeface="+mn-ea"/>
                </a:rPr>
                <a:t>骨髄移植</a:t>
              </a:r>
              <a:br>
                <a:rPr kumimoji="0" lang="en-US" altLang="ja-JP" sz="1000" b="0" i="0" u="none" strike="noStrike" kern="0" cap="none" spc="0" normalizeH="0" baseline="0" noProof="0" dirty="0">
                  <a:ln>
                    <a:noFill/>
                  </a:ln>
                  <a:effectLst/>
                  <a:uLnTx/>
                  <a:uFillTx/>
                  <a:latin typeface="+mn-ea"/>
                  <a:ea typeface="+mn-ea"/>
                </a:rPr>
              </a:br>
              <a:r>
                <a:rPr kumimoji="0" lang="ja-JP" altLang="en-US" sz="1000" b="0" i="0" u="none" strike="noStrike" kern="0" cap="none" spc="0" normalizeH="0" baseline="0" noProof="0" dirty="0">
                  <a:ln>
                    <a:noFill/>
                  </a:ln>
                  <a:effectLst/>
                  <a:uLnTx/>
                  <a:uFillTx/>
                  <a:latin typeface="+mn-ea"/>
                  <a:ea typeface="+mn-ea"/>
                </a:rPr>
                <a:t>など</a:t>
              </a:r>
              <a:endParaRPr kumimoji="0" lang="en-US" sz="1000" b="0" i="0" u="none" strike="noStrike" kern="0" cap="none" spc="0" normalizeH="0" baseline="0" noProof="0" dirty="0">
                <a:ln>
                  <a:noFill/>
                </a:ln>
                <a:effectLst/>
                <a:uLnTx/>
                <a:uFillTx/>
                <a:latin typeface="+mn-ea"/>
                <a:ea typeface="+mn-ea"/>
              </a:endParaRPr>
            </a:p>
          </p:txBody>
        </p:sp>
        <p:sp>
          <p:nvSpPr>
            <p:cNvPr id="94" name="TextBox 52">
              <a:extLst>
                <a:ext uri="{FF2B5EF4-FFF2-40B4-BE49-F238E27FC236}">
                  <a16:creationId xmlns:a16="http://schemas.microsoft.com/office/drawing/2014/main" id="{D81D68A4-19A7-88AB-9556-275D43BF41C4}"/>
                </a:ext>
              </a:extLst>
            </p:cNvPr>
            <p:cNvSpPr txBox="1"/>
            <p:nvPr/>
          </p:nvSpPr>
          <p:spPr>
            <a:xfrm>
              <a:off x="8821713" y="5543236"/>
              <a:ext cx="1116000" cy="520994"/>
            </a:xfrm>
            <a:prstGeom prst="roundRect">
              <a:avLst/>
            </a:prstGeom>
            <a:solidFill>
              <a:srgbClr val="BC136B"/>
            </a:solidFill>
            <a:ln>
              <a:noFill/>
            </a:ln>
            <a:effectLst/>
          </p:spPr>
          <p:txBody>
            <a:bodyPr wrap="square" lIns="0" tIns="0" rIns="0" bIns="0" rtlCol="0" anchor="ctr" anchorCtr="0">
              <a:noAutofit/>
            </a:bodyPr>
            <a:lstStyle/>
            <a:p>
              <a:pPr marL="0" marR="0" lvl="0" indent="0" algn="ctr" defTabSz="1371600" eaLnBrk="1" fontAlgn="auto" latinLnBrk="0" hangingPunct="1">
                <a:lnSpc>
                  <a:spcPct val="90000"/>
                </a:lnSpc>
                <a:spcBef>
                  <a:spcPts val="0"/>
                </a:spcBef>
                <a:spcAft>
                  <a:spcPts val="0"/>
                </a:spcAft>
                <a:buClrTx/>
                <a:buSzTx/>
                <a:buFontTx/>
                <a:buNone/>
                <a:tabLst/>
                <a:defRPr/>
              </a:pPr>
              <a:r>
                <a:rPr kumimoji="0" lang="en-US" altLang="ja-JP" sz="1100" b="0" i="0" u="none" strike="noStrike" kern="0" cap="none" spc="0" normalizeH="0" baseline="0" noProof="0" dirty="0">
                  <a:ln>
                    <a:noFill/>
                  </a:ln>
                  <a:solidFill>
                    <a:srgbClr val="FFFFFF"/>
                  </a:solidFill>
                  <a:effectLst/>
                  <a:uLnTx/>
                  <a:uFillTx/>
                  <a:latin typeface="+mn-ea"/>
                  <a:ea typeface="+mn-ea"/>
                </a:rPr>
                <a:t>HIV</a:t>
              </a:r>
              <a:r>
                <a:rPr kumimoji="0" lang="ja-JP" altLang="en-US" sz="1100" b="0" i="0" u="none" strike="noStrike" kern="0" cap="none" spc="0" normalizeH="0" baseline="0" noProof="0" dirty="0">
                  <a:ln>
                    <a:noFill/>
                  </a:ln>
                  <a:solidFill>
                    <a:srgbClr val="FFFFFF"/>
                  </a:solidFill>
                  <a:effectLst/>
                  <a:uLnTx/>
                  <a:uFillTx/>
                  <a:latin typeface="+mn-ea"/>
                  <a:ea typeface="+mn-ea"/>
                </a:rPr>
                <a:t>関連</a:t>
              </a:r>
              <a:br>
                <a:rPr kumimoji="0" lang="en-US" altLang="ja-JP" sz="1100" b="0" i="0" u="none" strike="noStrike" kern="0" cap="none" spc="0" normalizeH="0" baseline="0" noProof="0" dirty="0">
                  <a:ln>
                    <a:noFill/>
                  </a:ln>
                  <a:solidFill>
                    <a:srgbClr val="FFFFFF"/>
                  </a:solidFill>
                  <a:effectLst/>
                  <a:uLnTx/>
                  <a:uFillTx/>
                  <a:latin typeface="+mn-ea"/>
                  <a:ea typeface="+mn-ea"/>
                </a:rPr>
              </a:br>
              <a:r>
                <a:rPr kumimoji="0" lang="ja-JP" altLang="en-US" sz="1100" b="0" i="0" u="none" strike="noStrike" kern="0" cap="none" spc="0" normalizeH="0" baseline="0" noProof="0" dirty="0">
                  <a:ln>
                    <a:noFill/>
                  </a:ln>
                  <a:solidFill>
                    <a:srgbClr val="FFFFFF"/>
                  </a:solidFill>
                  <a:effectLst/>
                  <a:uLnTx/>
                  <a:uFillTx/>
                  <a:latin typeface="+mn-ea"/>
                  <a:ea typeface="+mn-ea"/>
                </a:rPr>
                <a:t>脂肪萎縮症</a:t>
              </a:r>
              <a:endParaRPr kumimoji="0" lang="en-US" sz="1100" b="0" i="0" u="none" strike="noStrike" kern="0" cap="none" spc="0" normalizeH="0" baseline="0" noProof="0" dirty="0">
                <a:ln>
                  <a:noFill/>
                </a:ln>
                <a:solidFill>
                  <a:srgbClr val="FFFFFF"/>
                </a:solidFill>
                <a:effectLst/>
                <a:uLnTx/>
                <a:uFillTx/>
                <a:latin typeface="+mn-ea"/>
                <a:ea typeface="+mn-ea"/>
              </a:endParaRPr>
            </a:p>
          </p:txBody>
        </p:sp>
        <p:cxnSp>
          <p:nvCxnSpPr>
            <p:cNvPr id="95" name="Straight Arrow Connector 49">
              <a:extLst>
                <a:ext uri="{FF2B5EF4-FFF2-40B4-BE49-F238E27FC236}">
                  <a16:creationId xmlns:a16="http://schemas.microsoft.com/office/drawing/2014/main" id="{1BF8B18C-5184-6DCB-BE2A-F25B1F6D0537}"/>
                </a:ext>
              </a:extLst>
            </p:cNvPr>
            <p:cNvCxnSpPr>
              <a:cxnSpLocks/>
            </p:cNvCxnSpPr>
            <p:nvPr/>
          </p:nvCxnSpPr>
          <p:spPr>
            <a:xfrm>
              <a:off x="9378659" y="5255507"/>
              <a:ext cx="0" cy="287618"/>
            </a:xfrm>
            <a:prstGeom prst="straightConnector1">
              <a:avLst/>
            </a:prstGeom>
            <a:noFill/>
            <a:ln w="19050" cap="flat" cmpd="sng" algn="ctr">
              <a:solidFill>
                <a:srgbClr val="000000"/>
              </a:solidFill>
              <a:prstDash val="solid"/>
              <a:miter lim="800000"/>
              <a:headEnd type="none" w="med" len="med"/>
              <a:tailEnd type="triangle" w="med" len="med"/>
            </a:ln>
            <a:effectLst/>
          </p:spPr>
        </p:cxnSp>
        <p:sp>
          <p:nvSpPr>
            <p:cNvPr id="96" name="TextBox 50">
              <a:extLst>
                <a:ext uri="{FF2B5EF4-FFF2-40B4-BE49-F238E27FC236}">
                  <a16:creationId xmlns:a16="http://schemas.microsoft.com/office/drawing/2014/main" id="{64578E25-CADA-4CD2-0F70-16F9A101B548}"/>
                </a:ext>
              </a:extLst>
            </p:cNvPr>
            <p:cNvSpPr txBox="1"/>
            <p:nvPr/>
          </p:nvSpPr>
          <p:spPr>
            <a:xfrm>
              <a:off x="9378721" y="5323747"/>
              <a:ext cx="599574" cy="153888"/>
            </a:xfrm>
            <a:prstGeom prst="rect">
              <a:avLst/>
            </a:prstGeom>
            <a:noFill/>
            <a:ln>
              <a:noFill/>
            </a:ln>
            <a:effectLst/>
          </p:spPr>
          <p:txBody>
            <a:bodyPr wrap="none" lIns="108000" tIns="0" rIns="0" bIns="0" rtlCol="0" anchor="ctr" anchorCtr="0">
              <a:spAutoFit/>
            </a:bodyPr>
            <a:lstStyle/>
            <a:p>
              <a:pPr marL="0" marR="0" lvl="0" indent="0" defTabSz="13716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effectLst/>
                  <a:uLnTx/>
                  <a:uFillTx/>
                  <a:latin typeface="+mn-ea"/>
                  <a:ea typeface="+mn-ea"/>
                </a:rPr>
                <a:t>HIV</a:t>
              </a:r>
              <a:r>
                <a:rPr kumimoji="0" lang="ja-JP" altLang="en-US" sz="1000" b="0" i="0" u="none" strike="noStrike" kern="0" cap="none" spc="0" normalizeH="0" baseline="0" noProof="0" dirty="0">
                  <a:ln>
                    <a:noFill/>
                  </a:ln>
                  <a:effectLst/>
                  <a:uLnTx/>
                  <a:uFillTx/>
                  <a:latin typeface="+mn-ea"/>
                  <a:ea typeface="+mn-ea"/>
                </a:rPr>
                <a:t>感染</a:t>
              </a:r>
              <a:endParaRPr kumimoji="0" lang="en-US" sz="1000" b="0" i="0" u="none" strike="noStrike" kern="0" cap="none" spc="0" normalizeH="0" baseline="0" noProof="0" dirty="0">
                <a:ln>
                  <a:noFill/>
                </a:ln>
                <a:effectLst/>
                <a:uLnTx/>
                <a:uFillTx/>
                <a:latin typeface="+mn-ea"/>
                <a:ea typeface="+mn-ea"/>
              </a:endParaRPr>
            </a:p>
          </p:txBody>
        </p:sp>
      </p:grpSp>
    </p:spTree>
    <p:extLst>
      <p:ext uri="{BB962C8B-B14F-4D97-AF65-F5344CB8AC3E}">
        <p14:creationId xmlns:p14="http://schemas.microsoft.com/office/powerpoint/2010/main" val="33271456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E8A90-F74B-1C24-6F79-073E1AEA45D6}"/>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435E467A-F28B-764E-033F-A396D39ABD97}"/>
              </a:ext>
            </a:extLst>
          </p:cNvPr>
          <p:cNvSpPr>
            <a:spLocks noGrp="1"/>
          </p:cNvSpPr>
          <p:nvPr>
            <p:ph type="title"/>
          </p:nvPr>
        </p:nvSpPr>
        <p:spPr/>
        <p:txBody>
          <a:bodyPr/>
          <a:lstStyle/>
          <a:p>
            <a:r>
              <a:rPr lang="ja-JP" altLang="en-US" sz="2600" b="1" dirty="0">
                <a:latin typeface="+mj-ea"/>
              </a:rPr>
              <a:t>脂肪萎縮症のガイドライン</a:t>
            </a:r>
            <a:r>
              <a:rPr lang="en-US" altLang="ja-JP" sz="2600" b="1" dirty="0">
                <a:latin typeface="+mj-ea"/>
              </a:rPr>
              <a:t>‐</a:t>
            </a:r>
            <a:r>
              <a:rPr lang="ja-JP" altLang="en-US" sz="2600" b="1" dirty="0">
                <a:latin typeface="+mj-ea"/>
              </a:rPr>
              <a:t>脂肪萎縮症診療ガイドライン（日本）</a:t>
            </a:r>
          </a:p>
        </p:txBody>
      </p:sp>
      <p:sp>
        <p:nvSpPr>
          <p:cNvPr id="3" name="スライド番号プレースホルダー 2">
            <a:extLst>
              <a:ext uri="{FF2B5EF4-FFF2-40B4-BE49-F238E27FC236}">
                <a16:creationId xmlns:a16="http://schemas.microsoft.com/office/drawing/2014/main" id="{87C70B31-1FBC-43D2-357D-D8945277C1A3}"/>
              </a:ext>
            </a:extLst>
          </p:cNvPr>
          <p:cNvSpPr>
            <a:spLocks noGrp="1"/>
          </p:cNvSpPr>
          <p:nvPr>
            <p:ph type="sldNum" sz="quarter" idx="10"/>
          </p:nvPr>
        </p:nvSpPr>
        <p:spPr/>
        <p:txBody>
          <a:bodyPr/>
          <a:lstStyle/>
          <a:p>
            <a:fld id="{3C22E879-25C1-4BAC-8729-693BB4353F20}" type="slidenum">
              <a:rPr kumimoji="1" lang="ja-JP" altLang="en-US" smtClean="0"/>
              <a:t>39</a:t>
            </a:fld>
            <a:endParaRPr kumimoji="1" lang="ja-JP" altLang="en-US"/>
          </a:p>
        </p:txBody>
      </p:sp>
      <p:sp>
        <p:nvSpPr>
          <p:cNvPr id="2" name="テキスト プレースホルダー 3">
            <a:extLst>
              <a:ext uri="{FF2B5EF4-FFF2-40B4-BE49-F238E27FC236}">
                <a16:creationId xmlns:a16="http://schemas.microsoft.com/office/drawing/2014/main" id="{310685F0-8352-C2B6-70EF-4A2F828EC963}"/>
              </a:ext>
            </a:extLst>
          </p:cNvPr>
          <p:cNvSpPr txBox="1">
            <a:spLocks/>
          </p:cNvSpPr>
          <p:nvPr/>
        </p:nvSpPr>
        <p:spPr>
          <a:xfrm>
            <a:off x="695324" y="916016"/>
            <a:ext cx="10804793" cy="1384995"/>
          </a:xfrm>
          <a:prstGeom prst="rect">
            <a:avLst/>
          </a:prstGeom>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脂肪萎縮症の治療は、インスリン抵抗性、糖尿病、高中性脂肪血症、脂肪肝などの脂肪萎縮に起因する代謝異常（症）に対して行われる</a:t>
            </a:r>
            <a:endParaRPr kumimoji="1" lang="en-US" altLang="ja-JP" sz="2000" i="0" dirty="0">
              <a:latin typeface="+mn-ea"/>
            </a:endParaRPr>
          </a:p>
          <a:p>
            <a:pPr>
              <a:buClr>
                <a:srgbClr val="BC136B"/>
              </a:buClr>
              <a:buFont typeface="Wingdings" panose="05000000000000000000" pitchFamily="2" charset="2"/>
              <a:buChar char="l"/>
            </a:pPr>
            <a:r>
              <a:rPr kumimoji="1" lang="ja-JP" altLang="en-US" sz="2000" i="0" dirty="0">
                <a:latin typeface="+mn-ea"/>
              </a:rPr>
              <a:t>代謝異常（症）に対する治療は、食事療法と運動療法を基本とし、必要に応じて薬物療法（糖尿病治療薬、脂質異常症治療薬、レプチン補助治療など）が行われ</a:t>
            </a:r>
            <a:r>
              <a:rPr lang="ja-JP" altLang="en-US" sz="2000" dirty="0">
                <a:latin typeface="+mn-ea"/>
              </a:rPr>
              <a:t>る</a:t>
            </a:r>
            <a:endParaRPr kumimoji="1" lang="ja-JP" altLang="en-US" sz="2000" i="0" dirty="0">
              <a:latin typeface="+mn-ea"/>
            </a:endParaRPr>
          </a:p>
        </p:txBody>
      </p:sp>
      <p:sp>
        <p:nvSpPr>
          <p:cNvPr id="10" name="テキスト ボックス 9">
            <a:extLst>
              <a:ext uri="{FF2B5EF4-FFF2-40B4-BE49-F238E27FC236}">
                <a16:creationId xmlns:a16="http://schemas.microsoft.com/office/drawing/2014/main" id="{DB44F944-F75A-9647-1050-C5EF9168424E}"/>
              </a:ext>
            </a:extLst>
          </p:cNvPr>
          <p:cNvSpPr txBox="1"/>
          <p:nvPr/>
        </p:nvSpPr>
        <p:spPr>
          <a:xfrm>
            <a:off x="8818975" y="6688723"/>
            <a:ext cx="2681141" cy="169277"/>
          </a:xfrm>
          <a:prstGeom prst="rect">
            <a:avLst/>
          </a:prstGeom>
          <a:noFill/>
        </p:spPr>
        <p:txBody>
          <a:bodyPr wrap="square" lIns="0" tIns="0" rIns="0" anchor="b">
            <a:spAutoFit/>
          </a:bodyPr>
          <a:lstStyle/>
          <a:p>
            <a:pPr marL="131763" indent="-131763" algn="l">
              <a:buFont typeface="+mj-lt"/>
              <a:buAutoNum type="arabicPeriod"/>
            </a:pPr>
            <a:r>
              <a:rPr lang="ja-JP" altLang="en-US" sz="800" b="0" i="0" dirty="0">
                <a:solidFill>
                  <a:srgbClr val="212121"/>
                </a:solidFill>
                <a:effectLst/>
                <a:latin typeface="+mn-ea"/>
                <a:ea typeface="+mn-ea"/>
              </a:rPr>
              <a:t>日本内分泌学会雑誌</a:t>
            </a:r>
            <a:r>
              <a:rPr lang="nl-NL" altLang="ja-JP" sz="800" b="0" i="0" dirty="0">
                <a:solidFill>
                  <a:srgbClr val="212121"/>
                </a:solidFill>
                <a:effectLst/>
                <a:latin typeface="+mn-ea"/>
                <a:ea typeface="+mn-ea"/>
              </a:rPr>
              <a:t>Vol. 94 Suppl. September 2018</a:t>
            </a:r>
          </a:p>
        </p:txBody>
      </p:sp>
      <p:sp>
        <p:nvSpPr>
          <p:cNvPr id="76" name="テキスト ボックス 75">
            <a:extLst>
              <a:ext uri="{FF2B5EF4-FFF2-40B4-BE49-F238E27FC236}">
                <a16:creationId xmlns:a16="http://schemas.microsoft.com/office/drawing/2014/main" id="{5878B69F-822E-5772-5A09-F0AF245E0C43}"/>
              </a:ext>
            </a:extLst>
          </p:cNvPr>
          <p:cNvSpPr txBox="1"/>
          <p:nvPr/>
        </p:nvSpPr>
        <p:spPr>
          <a:xfrm>
            <a:off x="941627" y="2410056"/>
            <a:ext cx="6005170" cy="338554"/>
          </a:xfrm>
          <a:prstGeom prst="rect">
            <a:avLst/>
          </a:prstGeom>
          <a:noFill/>
        </p:spPr>
        <p:txBody>
          <a:bodyPr wrap="none">
            <a:spAutoFit/>
          </a:bodyPr>
          <a:lstStyle/>
          <a:p>
            <a:pPr algn="ctr" defTabSz="457200" eaLnBrk="1" fontAlgn="auto" hangingPunct="1">
              <a:spcBef>
                <a:spcPts val="0"/>
              </a:spcBef>
              <a:spcAft>
                <a:spcPts val="0"/>
              </a:spcAft>
            </a:pPr>
            <a:r>
              <a:rPr kumimoji="0" lang="ja-JP" altLang="en-US" sz="1600" b="1" dirty="0">
                <a:solidFill>
                  <a:srgbClr val="000000"/>
                </a:solidFill>
                <a:latin typeface="+mn-ea"/>
                <a:ea typeface="+mn-ea"/>
              </a:rPr>
              <a:t>脂肪萎縮症に合併する代謝異常（症）に対する治療のフローチャート</a:t>
            </a:r>
          </a:p>
        </p:txBody>
      </p:sp>
      <p:sp>
        <p:nvSpPr>
          <p:cNvPr id="5" name="テキスト ボックス 4">
            <a:extLst>
              <a:ext uri="{FF2B5EF4-FFF2-40B4-BE49-F238E27FC236}">
                <a16:creationId xmlns:a16="http://schemas.microsoft.com/office/drawing/2014/main" id="{0869D3E3-84E7-62C4-01F9-584CB629D4D4}"/>
              </a:ext>
            </a:extLst>
          </p:cNvPr>
          <p:cNvSpPr txBox="1"/>
          <p:nvPr/>
        </p:nvSpPr>
        <p:spPr>
          <a:xfrm>
            <a:off x="6462445" y="3572774"/>
            <a:ext cx="5034230" cy="2516073"/>
          </a:xfrm>
          <a:prstGeom prst="rect">
            <a:avLst/>
          </a:prstGeom>
          <a:noFill/>
        </p:spPr>
        <p:txBody>
          <a:bodyPr wrap="square">
            <a:spAutoFit/>
          </a:bodyPr>
          <a:lstStyle/>
          <a:p>
            <a:pPr marL="266700" indent="-266700" defTabSz="457200" eaLnBrk="1" fontAlgn="auto" hangingPunct="1">
              <a:spcBef>
                <a:spcPts val="0"/>
              </a:spcBef>
              <a:spcAft>
                <a:spcPts val="0"/>
              </a:spcAft>
            </a:pPr>
            <a:r>
              <a:rPr kumimoji="0" lang="en-US" altLang="ja-JP" sz="1050" dirty="0">
                <a:solidFill>
                  <a:srgbClr val="1B1B1B"/>
                </a:solidFill>
                <a:latin typeface="+mn-ea"/>
                <a:ea typeface="+mn-ea"/>
              </a:rPr>
              <a:t>1</a:t>
            </a:r>
            <a:r>
              <a:rPr kumimoji="0" lang="ja-JP" altLang="en-US" sz="1050" dirty="0">
                <a:solidFill>
                  <a:srgbClr val="1B1B1B"/>
                </a:solidFill>
                <a:latin typeface="+mn-ea"/>
                <a:ea typeface="+mn-ea"/>
              </a:rPr>
              <a:t>）</a:t>
            </a:r>
            <a:r>
              <a:rPr kumimoji="0" lang="en-US" altLang="ja-JP" sz="1050" dirty="0">
                <a:solidFill>
                  <a:srgbClr val="1B1B1B"/>
                </a:solidFill>
                <a:latin typeface="+mn-ea"/>
                <a:ea typeface="+mn-ea"/>
              </a:rPr>
              <a:t>	</a:t>
            </a:r>
            <a:r>
              <a:rPr kumimoji="0" lang="ja-JP" altLang="en-US" sz="1050" dirty="0">
                <a:solidFill>
                  <a:srgbClr val="1B1B1B"/>
                </a:solidFill>
                <a:latin typeface="+mn-ea"/>
                <a:ea typeface="+mn-ea"/>
              </a:rPr>
              <a:t>インスリン抵抗性（空腹時インスリン</a:t>
            </a:r>
            <a:r>
              <a:rPr kumimoji="0" lang="en-US" altLang="ja-JP" sz="1050" dirty="0">
                <a:solidFill>
                  <a:srgbClr val="1B1B1B"/>
                </a:solidFill>
                <a:latin typeface="+mn-ea"/>
                <a:ea typeface="+mn-ea"/>
              </a:rPr>
              <a:t>30ng/dL</a:t>
            </a:r>
            <a:r>
              <a:rPr kumimoji="0" lang="ja-JP" altLang="en-US" sz="1050" dirty="0">
                <a:solidFill>
                  <a:srgbClr val="1B1B1B"/>
                </a:solidFill>
                <a:latin typeface="+mn-ea"/>
                <a:ea typeface="+mn-ea"/>
              </a:rPr>
              <a:t>以上）、糖尿病（空腹時血糖値</a:t>
            </a:r>
            <a:r>
              <a:rPr kumimoji="0" lang="en-US" altLang="ja-JP" sz="1050" dirty="0">
                <a:solidFill>
                  <a:srgbClr val="1B1B1B"/>
                </a:solidFill>
                <a:latin typeface="+mn-ea"/>
                <a:ea typeface="+mn-ea"/>
              </a:rPr>
              <a:t>126mg/dL</a:t>
            </a:r>
            <a:r>
              <a:rPr kumimoji="0" lang="ja-JP" altLang="en-US" sz="1050" dirty="0">
                <a:solidFill>
                  <a:srgbClr val="1B1B1B"/>
                </a:solidFill>
                <a:latin typeface="+mn-ea"/>
                <a:ea typeface="+mn-ea"/>
              </a:rPr>
              <a:t>以上かつ</a:t>
            </a:r>
            <a:r>
              <a:rPr kumimoji="0" lang="en-US" altLang="ja-JP" sz="1050" dirty="0">
                <a:solidFill>
                  <a:srgbClr val="1B1B1B"/>
                </a:solidFill>
                <a:latin typeface="+mn-ea"/>
                <a:ea typeface="+mn-ea"/>
              </a:rPr>
              <a:t>HbA1c 6.5%</a:t>
            </a:r>
            <a:r>
              <a:rPr kumimoji="0" lang="ja-JP" altLang="en-US" sz="1050" dirty="0">
                <a:solidFill>
                  <a:srgbClr val="1B1B1B"/>
                </a:solidFill>
                <a:latin typeface="+mn-ea"/>
                <a:ea typeface="+mn-ea"/>
              </a:rPr>
              <a:t>以上または随時血糖値</a:t>
            </a:r>
            <a:r>
              <a:rPr kumimoji="0" lang="en-US" altLang="ja-JP" sz="1050" dirty="0">
                <a:solidFill>
                  <a:srgbClr val="1B1B1B"/>
                </a:solidFill>
                <a:latin typeface="+mn-ea"/>
                <a:ea typeface="+mn-ea"/>
              </a:rPr>
              <a:t>200mg/dL</a:t>
            </a:r>
            <a:r>
              <a:rPr kumimoji="0" lang="ja-JP" altLang="en-US" sz="1050" dirty="0">
                <a:solidFill>
                  <a:srgbClr val="1B1B1B"/>
                </a:solidFill>
                <a:latin typeface="+mn-ea"/>
                <a:ea typeface="+mn-ea"/>
              </a:rPr>
              <a:t>以上かつ</a:t>
            </a:r>
            <a:r>
              <a:rPr kumimoji="0" lang="en-US" altLang="ja-JP" sz="1050" dirty="0">
                <a:solidFill>
                  <a:srgbClr val="1B1B1B"/>
                </a:solidFill>
                <a:latin typeface="+mn-ea"/>
                <a:ea typeface="+mn-ea"/>
              </a:rPr>
              <a:t>HbA1c 6.5%</a:t>
            </a:r>
            <a:r>
              <a:rPr kumimoji="0" lang="ja-JP" altLang="en-US" sz="1050" dirty="0">
                <a:solidFill>
                  <a:srgbClr val="1B1B1B"/>
                </a:solidFill>
                <a:latin typeface="+mn-ea"/>
                <a:ea typeface="+mn-ea"/>
              </a:rPr>
              <a:t>以上）、高中性脂肪血症（空腹時中性脂肪</a:t>
            </a:r>
            <a:r>
              <a:rPr kumimoji="0" lang="en-US" altLang="ja-JP" sz="1050" dirty="0">
                <a:solidFill>
                  <a:srgbClr val="1B1B1B"/>
                </a:solidFill>
                <a:latin typeface="+mn-ea"/>
                <a:ea typeface="+mn-ea"/>
              </a:rPr>
              <a:t>200mg/dL</a:t>
            </a:r>
            <a:r>
              <a:rPr kumimoji="0" lang="ja-JP" altLang="en-US" sz="1050" dirty="0">
                <a:solidFill>
                  <a:srgbClr val="1B1B1B"/>
                </a:solidFill>
                <a:latin typeface="+mn-ea"/>
                <a:ea typeface="+mn-ea"/>
              </a:rPr>
              <a:t>以上）のいずれかひとつを満たせば、糖脂質代謝異常ありとする</a:t>
            </a:r>
          </a:p>
          <a:p>
            <a:pPr marL="266700" indent="-266700" defTabSz="457200" eaLnBrk="1" fontAlgn="auto" hangingPunct="1">
              <a:spcBef>
                <a:spcPts val="0"/>
              </a:spcBef>
              <a:spcAft>
                <a:spcPts val="0"/>
              </a:spcAft>
            </a:pPr>
            <a:r>
              <a:rPr kumimoji="0" lang="en-US" altLang="ja-JP" sz="1050" dirty="0">
                <a:solidFill>
                  <a:srgbClr val="1B1B1B"/>
                </a:solidFill>
                <a:latin typeface="+mn-ea"/>
                <a:ea typeface="+mn-ea"/>
              </a:rPr>
              <a:t>2</a:t>
            </a:r>
            <a:r>
              <a:rPr kumimoji="0" lang="ja-JP" altLang="en-US" sz="1050" dirty="0">
                <a:solidFill>
                  <a:srgbClr val="1B1B1B"/>
                </a:solidFill>
                <a:latin typeface="+mn-ea"/>
                <a:ea typeface="+mn-ea"/>
              </a:rPr>
              <a:t>）</a:t>
            </a:r>
            <a:r>
              <a:rPr kumimoji="0" lang="en-US" altLang="ja-JP" sz="1050" dirty="0">
                <a:solidFill>
                  <a:srgbClr val="1B1B1B"/>
                </a:solidFill>
                <a:latin typeface="+mn-ea"/>
                <a:ea typeface="+mn-ea"/>
              </a:rPr>
              <a:t>	</a:t>
            </a:r>
            <a:r>
              <a:rPr kumimoji="0" lang="ja-JP" altLang="en-US" sz="1050" dirty="0">
                <a:solidFill>
                  <a:srgbClr val="1B1B1B"/>
                </a:solidFill>
                <a:latin typeface="+mn-ea"/>
                <a:ea typeface="+mn-ea"/>
              </a:rPr>
              <a:t>脂肪萎縮が全身性の場合は、将来的に糖脂質代謝異常を合併する可能性が高く、特に注意して経過観察を行う</a:t>
            </a:r>
          </a:p>
          <a:p>
            <a:pPr marL="266700" indent="-266700" defTabSz="457200" eaLnBrk="1" fontAlgn="auto" hangingPunct="1">
              <a:spcBef>
                <a:spcPts val="0"/>
              </a:spcBef>
              <a:spcAft>
                <a:spcPts val="0"/>
              </a:spcAft>
            </a:pPr>
            <a:r>
              <a:rPr kumimoji="0" lang="en-US" altLang="ja-JP" sz="1050" dirty="0">
                <a:solidFill>
                  <a:srgbClr val="1B1B1B"/>
                </a:solidFill>
                <a:latin typeface="+mn-ea"/>
                <a:ea typeface="+mn-ea"/>
              </a:rPr>
              <a:t>3</a:t>
            </a:r>
            <a:r>
              <a:rPr kumimoji="0" lang="ja-JP" altLang="en-US" sz="1050" dirty="0">
                <a:solidFill>
                  <a:srgbClr val="1B1B1B"/>
                </a:solidFill>
                <a:latin typeface="+mn-ea"/>
                <a:ea typeface="+mn-ea"/>
              </a:rPr>
              <a:t>）</a:t>
            </a:r>
            <a:r>
              <a:rPr kumimoji="0" lang="en-US" altLang="ja-JP" sz="1050" dirty="0">
                <a:solidFill>
                  <a:srgbClr val="1B1B1B"/>
                </a:solidFill>
                <a:latin typeface="+mn-ea"/>
                <a:ea typeface="+mn-ea"/>
              </a:rPr>
              <a:t>	</a:t>
            </a:r>
            <a:r>
              <a:rPr kumimoji="0" lang="ja-JP" altLang="en-US" sz="1050" dirty="0">
                <a:solidFill>
                  <a:srgbClr val="1B1B1B"/>
                </a:solidFill>
                <a:latin typeface="+mn-ea"/>
                <a:ea typeface="+mn-ea"/>
              </a:rPr>
              <a:t>軽症例では食事療法、運動療法のみで代謝異常（症）の改善が得られることがある。薬物療法を行う場合も、食事療法、運動療法の継続は必須である</a:t>
            </a:r>
          </a:p>
          <a:p>
            <a:pPr marL="266700" indent="-266700" defTabSz="457200" eaLnBrk="1" fontAlgn="auto" hangingPunct="1">
              <a:spcBef>
                <a:spcPts val="0"/>
              </a:spcBef>
              <a:spcAft>
                <a:spcPts val="0"/>
              </a:spcAft>
            </a:pPr>
            <a:r>
              <a:rPr kumimoji="0" lang="en-US" altLang="ja-JP" sz="1050" dirty="0">
                <a:solidFill>
                  <a:srgbClr val="1B1B1B"/>
                </a:solidFill>
                <a:latin typeface="+mn-ea"/>
                <a:ea typeface="+mn-ea"/>
              </a:rPr>
              <a:t>4</a:t>
            </a:r>
            <a:r>
              <a:rPr kumimoji="0" lang="ja-JP" altLang="en-US" sz="1050" dirty="0">
                <a:solidFill>
                  <a:srgbClr val="1B1B1B"/>
                </a:solidFill>
                <a:latin typeface="+mn-ea"/>
                <a:ea typeface="+mn-ea"/>
              </a:rPr>
              <a:t>）</a:t>
            </a:r>
            <a:r>
              <a:rPr kumimoji="0" lang="en-US" altLang="ja-JP" sz="1050" dirty="0">
                <a:solidFill>
                  <a:srgbClr val="1B1B1B"/>
                </a:solidFill>
                <a:latin typeface="+mn-ea"/>
                <a:ea typeface="+mn-ea"/>
              </a:rPr>
              <a:t>	</a:t>
            </a:r>
            <a:r>
              <a:rPr kumimoji="0" lang="ja-JP" altLang="en-US" sz="1050" dirty="0">
                <a:solidFill>
                  <a:srgbClr val="1B1B1B"/>
                </a:solidFill>
                <a:latin typeface="+mn-ea"/>
                <a:ea typeface="+mn-ea"/>
              </a:rPr>
              <a:t>我が国で行われた治験では、血中レプチン濃度が男性で</a:t>
            </a:r>
            <a:r>
              <a:rPr kumimoji="0" lang="en-US" altLang="ja-JP" sz="1050" dirty="0">
                <a:solidFill>
                  <a:srgbClr val="1B1B1B"/>
                </a:solidFill>
                <a:latin typeface="+mn-ea"/>
                <a:ea typeface="+mn-ea"/>
              </a:rPr>
              <a:t>3.0ng/mL</a:t>
            </a:r>
            <a:r>
              <a:rPr kumimoji="0" lang="ja-JP" altLang="en-US" sz="1050" dirty="0">
                <a:solidFill>
                  <a:srgbClr val="1B1B1B"/>
                </a:solidFill>
                <a:latin typeface="+mn-ea"/>
                <a:ea typeface="+mn-ea"/>
              </a:rPr>
              <a:t>未満、女性で</a:t>
            </a:r>
            <a:r>
              <a:rPr kumimoji="0" lang="en-US" altLang="ja-JP" sz="1050" dirty="0">
                <a:solidFill>
                  <a:srgbClr val="1B1B1B"/>
                </a:solidFill>
                <a:latin typeface="+mn-ea"/>
                <a:ea typeface="+mn-ea"/>
              </a:rPr>
              <a:t>6.0ng/mL</a:t>
            </a:r>
            <a:r>
              <a:rPr kumimoji="0" lang="ja-JP" altLang="en-US" sz="1050" dirty="0">
                <a:solidFill>
                  <a:srgbClr val="1B1B1B"/>
                </a:solidFill>
                <a:latin typeface="+mn-ea"/>
                <a:ea typeface="+mn-ea"/>
              </a:rPr>
              <a:t>未満の場合に有効性と安全性が確認されている。</a:t>
            </a:r>
            <a:r>
              <a:rPr kumimoji="0" lang="en-US" altLang="ja-JP" sz="1050" dirty="0">
                <a:solidFill>
                  <a:srgbClr val="1B1B1B"/>
                </a:solidFill>
                <a:latin typeface="+mn-ea"/>
                <a:ea typeface="+mn-ea"/>
              </a:rPr>
              <a:t>6</a:t>
            </a:r>
            <a:r>
              <a:rPr kumimoji="0" lang="ja-JP" altLang="en-US" sz="1050" dirty="0">
                <a:solidFill>
                  <a:srgbClr val="1B1B1B"/>
                </a:solidFill>
                <a:latin typeface="+mn-ea"/>
                <a:ea typeface="+mn-ea"/>
              </a:rPr>
              <a:t>歳未満の小児症例に対しては、安全性が確立していない。期待される効果とリスクを十分に考慮して、メトレレプチン治療の適応を検討するべきである。また遅くともメトレレプチン治療開始後</a:t>
            </a:r>
            <a:r>
              <a:rPr kumimoji="0" lang="en-US" altLang="ja-JP" sz="1050" dirty="0">
                <a:solidFill>
                  <a:srgbClr val="1B1B1B"/>
                </a:solidFill>
                <a:latin typeface="+mn-ea"/>
                <a:ea typeface="+mn-ea"/>
              </a:rPr>
              <a:t>2</a:t>
            </a:r>
            <a:r>
              <a:rPr kumimoji="0" lang="ja-JP" altLang="en-US" sz="1050" dirty="0">
                <a:solidFill>
                  <a:srgbClr val="1B1B1B"/>
                </a:solidFill>
                <a:latin typeface="+mn-ea"/>
                <a:ea typeface="+mn-ea"/>
              </a:rPr>
              <a:t>ヵ月において有効性の評価を行い、改善が認められなければメトレレプチン投与の中止を検討する。</a:t>
            </a:r>
            <a:r>
              <a:rPr kumimoji="0" lang="en-US" altLang="ja-JP" sz="1050" dirty="0">
                <a:solidFill>
                  <a:srgbClr val="1B1B1B"/>
                </a:solidFill>
                <a:latin typeface="+mn-ea"/>
                <a:ea typeface="+mn-ea"/>
              </a:rPr>
              <a:t>HIV</a:t>
            </a:r>
            <a:r>
              <a:rPr kumimoji="0" lang="ja-JP" altLang="en-US" sz="1050" dirty="0">
                <a:solidFill>
                  <a:srgbClr val="1B1B1B"/>
                </a:solidFill>
                <a:latin typeface="+mn-ea"/>
                <a:ea typeface="+mn-ea"/>
              </a:rPr>
              <a:t>関連脂肪萎縮症に対するメトレレプチン治療の有効性は確立していない</a:t>
            </a:r>
          </a:p>
          <a:p>
            <a:pPr marL="266700" indent="-266700" defTabSz="457200" eaLnBrk="1" fontAlgn="auto" hangingPunct="1">
              <a:spcBef>
                <a:spcPts val="0"/>
              </a:spcBef>
              <a:spcAft>
                <a:spcPts val="0"/>
              </a:spcAft>
            </a:pPr>
            <a:r>
              <a:rPr kumimoji="0" lang="en-US" altLang="ja-JP" sz="1050" dirty="0">
                <a:solidFill>
                  <a:srgbClr val="1B1B1B"/>
                </a:solidFill>
                <a:latin typeface="+mn-ea"/>
                <a:ea typeface="+mn-ea"/>
              </a:rPr>
              <a:t>5</a:t>
            </a:r>
            <a:r>
              <a:rPr kumimoji="0" lang="ja-JP" altLang="en-US" sz="1050" dirty="0">
                <a:solidFill>
                  <a:srgbClr val="1B1B1B"/>
                </a:solidFill>
                <a:latin typeface="+mn-ea"/>
                <a:ea typeface="+mn-ea"/>
              </a:rPr>
              <a:t>）</a:t>
            </a:r>
            <a:r>
              <a:rPr kumimoji="0" lang="en-US" altLang="ja-JP" sz="1050" dirty="0">
                <a:solidFill>
                  <a:srgbClr val="1B1B1B"/>
                </a:solidFill>
                <a:latin typeface="+mn-ea"/>
                <a:ea typeface="+mn-ea"/>
              </a:rPr>
              <a:t>	</a:t>
            </a:r>
            <a:r>
              <a:rPr kumimoji="0" lang="ja-JP" altLang="en-US" sz="1050" dirty="0">
                <a:solidFill>
                  <a:srgbClr val="1B1B1B"/>
                </a:solidFill>
                <a:latin typeface="+mn-ea"/>
                <a:ea typeface="+mn-ea"/>
              </a:rPr>
              <a:t>部分性脂肪萎縮症に対するチアゾリジン薬の有効性が報告されている</a:t>
            </a:r>
          </a:p>
        </p:txBody>
      </p:sp>
      <p:grpSp>
        <p:nvGrpSpPr>
          <p:cNvPr id="32" name="グループ化 31">
            <a:extLst>
              <a:ext uri="{FF2B5EF4-FFF2-40B4-BE49-F238E27FC236}">
                <a16:creationId xmlns:a16="http://schemas.microsoft.com/office/drawing/2014/main" id="{E18FB105-1B3E-5EBA-EBFE-C0CC8B1EA251}"/>
              </a:ext>
            </a:extLst>
          </p:cNvPr>
          <p:cNvGrpSpPr/>
          <p:nvPr/>
        </p:nvGrpSpPr>
        <p:grpSpPr>
          <a:xfrm>
            <a:off x="1144219" y="2895288"/>
            <a:ext cx="4984214" cy="3147949"/>
            <a:chOff x="1144219" y="2772000"/>
            <a:chExt cx="4984214" cy="3147949"/>
          </a:xfrm>
        </p:grpSpPr>
        <p:sp>
          <p:nvSpPr>
            <p:cNvPr id="12" name="TextBox 52">
              <a:extLst>
                <a:ext uri="{FF2B5EF4-FFF2-40B4-BE49-F238E27FC236}">
                  <a16:creationId xmlns:a16="http://schemas.microsoft.com/office/drawing/2014/main" id="{E114CD0A-21C6-C510-9EC8-918B0E0B558F}"/>
                </a:ext>
              </a:extLst>
            </p:cNvPr>
            <p:cNvSpPr txBox="1"/>
            <p:nvPr/>
          </p:nvSpPr>
          <p:spPr>
            <a:xfrm>
              <a:off x="1747154" y="5212763"/>
              <a:ext cx="4381279" cy="707186"/>
            </a:xfrm>
            <a:prstGeom prst="roundRect">
              <a:avLst>
                <a:gd name="adj" fmla="val 9403"/>
              </a:avLst>
            </a:prstGeom>
            <a:solidFill>
              <a:srgbClr val="D0CFD0"/>
            </a:solidFill>
            <a:ln>
              <a:noFill/>
            </a:ln>
            <a:effectLst/>
          </p:spPr>
          <p:txBody>
            <a:bodyPr wrap="none" lIns="0" tIns="36000" rIns="0" bIns="0" rtlCol="0" anchor="t" anchorCtr="0">
              <a:noAutofit/>
            </a:bodyPr>
            <a:lstStyle/>
            <a:p>
              <a:pPr marL="0" marR="0" lvl="0" indent="0" algn="ctr" defTabSz="13716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effectLst/>
                  <a:uLnTx/>
                  <a:uFillTx/>
                  <a:latin typeface="+mn-ea"/>
                  <a:ea typeface="+mn-ea"/>
                </a:rPr>
                <a:t>薬物療法</a:t>
              </a:r>
              <a:endParaRPr kumimoji="0" lang="en-US" sz="1400" b="0" i="0" u="none" strike="noStrike" kern="0" cap="none" spc="0" normalizeH="0" baseline="30000" noProof="0" dirty="0">
                <a:ln>
                  <a:noFill/>
                </a:ln>
                <a:effectLst/>
                <a:uLnTx/>
                <a:uFillTx/>
                <a:latin typeface="+mn-ea"/>
                <a:ea typeface="+mn-ea"/>
              </a:endParaRPr>
            </a:p>
          </p:txBody>
        </p:sp>
        <p:cxnSp>
          <p:nvCxnSpPr>
            <p:cNvPr id="52" name="Straight Arrow Connector 49">
              <a:extLst>
                <a:ext uri="{FF2B5EF4-FFF2-40B4-BE49-F238E27FC236}">
                  <a16:creationId xmlns:a16="http://schemas.microsoft.com/office/drawing/2014/main" id="{22375BEA-4990-6EB1-37F0-AA07B02AAD7D}"/>
                </a:ext>
              </a:extLst>
            </p:cNvPr>
            <p:cNvCxnSpPr>
              <a:cxnSpLocks/>
              <a:stCxn id="64" idx="2"/>
              <a:endCxn id="6" idx="0"/>
            </p:cNvCxnSpPr>
            <p:nvPr/>
          </p:nvCxnSpPr>
          <p:spPr>
            <a:xfrm>
              <a:off x="3936261" y="2987444"/>
              <a:ext cx="624" cy="286796"/>
            </a:xfrm>
            <a:prstGeom prst="straightConnector1">
              <a:avLst/>
            </a:prstGeom>
            <a:noFill/>
            <a:ln w="19050" cap="flat" cmpd="sng" algn="ctr">
              <a:solidFill>
                <a:srgbClr val="000000"/>
              </a:solidFill>
              <a:prstDash val="solid"/>
              <a:miter lim="800000"/>
              <a:headEnd type="none" w="med" len="med"/>
              <a:tailEnd type="triangle" w="med" len="med"/>
            </a:ln>
            <a:effectLst/>
          </p:spPr>
        </p:cxnSp>
        <p:sp>
          <p:nvSpPr>
            <p:cNvPr id="64" name="TextBox 50">
              <a:extLst>
                <a:ext uri="{FF2B5EF4-FFF2-40B4-BE49-F238E27FC236}">
                  <a16:creationId xmlns:a16="http://schemas.microsoft.com/office/drawing/2014/main" id="{AC3FC15A-CEF2-B94E-5D30-86F11032BF53}"/>
                </a:ext>
              </a:extLst>
            </p:cNvPr>
            <p:cNvSpPr txBox="1"/>
            <p:nvPr/>
          </p:nvSpPr>
          <p:spPr>
            <a:xfrm>
              <a:off x="3055411" y="2772000"/>
              <a:ext cx="1761700" cy="215444"/>
            </a:xfrm>
            <a:prstGeom prst="rect">
              <a:avLst/>
            </a:prstGeom>
            <a:noFill/>
            <a:ln>
              <a:noFill/>
            </a:ln>
            <a:effectLst/>
          </p:spPr>
          <p:txBody>
            <a:bodyPr wrap="none" lIns="0" tIns="0" rIns="0" bIns="0" rtlCol="0" anchor="ctr" anchorCtr="0">
              <a:spAutoFit/>
            </a:bodyPr>
            <a:lstStyle/>
            <a:p>
              <a:pPr marL="0" marR="0" lvl="0" indent="0" algn="ctr" defTabSz="13716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effectLst/>
                  <a:uLnTx/>
                  <a:uFillTx/>
                  <a:latin typeface="+mn-ea"/>
                  <a:ea typeface="+mn-ea"/>
                </a:rPr>
                <a:t>脂肪萎縮症の診断確定</a:t>
              </a:r>
              <a:endParaRPr kumimoji="0" lang="en-US" sz="1400" b="0" i="0" u="none" strike="noStrike" kern="0" cap="none" spc="0" normalizeH="0" baseline="0" noProof="0" dirty="0">
                <a:ln>
                  <a:noFill/>
                </a:ln>
                <a:effectLst/>
                <a:uLnTx/>
                <a:uFillTx/>
                <a:latin typeface="+mn-ea"/>
                <a:ea typeface="+mn-ea"/>
              </a:endParaRPr>
            </a:p>
          </p:txBody>
        </p:sp>
        <p:sp>
          <p:nvSpPr>
            <p:cNvPr id="66" name="TextBox 52">
              <a:extLst>
                <a:ext uri="{FF2B5EF4-FFF2-40B4-BE49-F238E27FC236}">
                  <a16:creationId xmlns:a16="http://schemas.microsoft.com/office/drawing/2014/main" id="{E96CA74B-8898-F453-1062-67BC2D094774}"/>
                </a:ext>
              </a:extLst>
            </p:cNvPr>
            <p:cNvSpPr txBox="1"/>
            <p:nvPr/>
          </p:nvSpPr>
          <p:spPr>
            <a:xfrm>
              <a:off x="3001794" y="4660692"/>
              <a:ext cx="1872000" cy="261900"/>
            </a:xfrm>
            <a:prstGeom prst="roundRect">
              <a:avLst/>
            </a:prstGeom>
            <a:solidFill>
              <a:srgbClr val="BC136B"/>
            </a:solidFill>
            <a:ln>
              <a:noFill/>
            </a:ln>
            <a:effectLst/>
          </p:spPr>
          <p:txBody>
            <a:bodyPr wrap="none" lIns="0" tIns="0" rIns="0" bIns="0" rtlCol="0" anchor="ctr" anchorCtr="0">
              <a:noAutofit/>
            </a:bodyPr>
            <a:lstStyle/>
            <a:p>
              <a:pPr marL="0" marR="0" lvl="0" indent="0" algn="ctr" defTabSz="13716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rgbClr val="FFFFFF"/>
                  </a:solidFill>
                  <a:effectLst/>
                  <a:uLnTx/>
                  <a:uFillTx/>
                  <a:latin typeface="+mn-ea"/>
                  <a:ea typeface="+mn-ea"/>
                </a:rPr>
                <a:t>食事・運動療法</a:t>
              </a:r>
              <a:r>
                <a:rPr kumimoji="0" lang="en-US" altLang="ja-JP" sz="1400" b="0" i="0" u="none" strike="noStrike" kern="0" cap="none" spc="0" normalizeH="0" baseline="30000" noProof="0" dirty="0">
                  <a:ln>
                    <a:noFill/>
                  </a:ln>
                  <a:solidFill>
                    <a:srgbClr val="FFFFFF"/>
                  </a:solidFill>
                  <a:effectLst/>
                  <a:uLnTx/>
                  <a:uFillTx/>
                  <a:latin typeface="+mn-ea"/>
                  <a:ea typeface="+mn-ea"/>
                </a:rPr>
                <a:t>3</a:t>
              </a:r>
              <a:r>
                <a:rPr kumimoji="0" lang="ja-JP" altLang="en-US" sz="1400" b="0" i="0" u="none" strike="noStrike" kern="0" cap="none" spc="0" normalizeH="0" baseline="30000" noProof="0" dirty="0">
                  <a:ln>
                    <a:noFill/>
                  </a:ln>
                  <a:solidFill>
                    <a:srgbClr val="FFFFFF"/>
                  </a:solidFill>
                  <a:effectLst/>
                  <a:uLnTx/>
                  <a:uFillTx/>
                  <a:latin typeface="+mn-ea"/>
                  <a:ea typeface="+mn-ea"/>
                </a:rPr>
                <a:t>）</a:t>
              </a:r>
              <a:endParaRPr kumimoji="0" lang="en-US" sz="1400" b="0" i="0" u="none" strike="noStrike" kern="0" cap="none" spc="0" normalizeH="0" baseline="30000" noProof="0" dirty="0">
                <a:ln>
                  <a:noFill/>
                </a:ln>
                <a:solidFill>
                  <a:srgbClr val="FFFFFF"/>
                </a:solidFill>
                <a:effectLst/>
                <a:uLnTx/>
                <a:uFillTx/>
                <a:latin typeface="+mn-ea"/>
                <a:ea typeface="+mn-ea"/>
              </a:endParaRPr>
            </a:p>
          </p:txBody>
        </p:sp>
        <p:sp>
          <p:nvSpPr>
            <p:cNvPr id="6" name="TextBox 50">
              <a:extLst>
                <a:ext uri="{FF2B5EF4-FFF2-40B4-BE49-F238E27FC236}">
                  <a16:creationId xmlns:a16="http://schemas.microsoft.com/office/drawing/2014/main" id="{3A668948-EAA8-E883-0014-FFD1516636CE}"/>
                </a:ext>
              </a:extLst>
            </p:cNvPr>
            <p:cNvSpPr txBox="1"/>
            <p:nvPr/>
          </p:nvSpPr>
          <p:spPr>
            <a:xfrm>
              <a:off x="3054908" y="3274240"/>
              <a:ext cx="1763954" cy="915498"/>
            </a:xfrm>
            <a:prstGeom prst="roundRect">
              <a:avLst>
                <a:gd name="adj" fmla="val 4814"/>
              </a:avLst>
            </a:prstGeom>
            <a:solidFill>
              <a:srgbClr val="D0CFD0"/>
            </a:solidFill>
            <a:ln>
              <a:noFill/>
            </a:ln>
            <a:effectLst/>
          </p:spPr>
          <p:txBody>
            <a:bodyPr wrap="none" lIns="90000" tIns="18000" rIns="90000" bIns="0" rtlCol="0" anchor="t" anchorCtr="0">
              <a:spAutoFit/>
            </a:bodyPr>
            <a:lstStyle/>
            <a:p>
              <a:pPr marL="0" marR="0" lvl="0" indent="0" algn="ctr" defTabSz="1371600" eaLnBrk="1" fontAlgn="auto" latinLnBrk="0" hangingPunct="1">
                <a:lnSpc>
                  <a:spcPct val="100000"/>
                </a:lnSpc>
                <a:spcBef>
                  <a:spcPts val="0"/>
                </a:spcBef>
                <a:spcAft>
                  <a:spcPts val="0"/>
                </a:spcAft>
                <a:buClrTx/>
                <a:buSzTx/>
                <a:buFontTx/>
                <a:buNone/>
                <a:tabLst/>
                <a:defRPr/>
              </a:pPr>
              <a:r>
                <a:rPr kumimoji="0" lang="zh-TW" altLang="en-US" sz="1400" b="0" i="0" u="sng" strike="noStrike" kern="0" cap="none" spc="0" normalizeH="0" baseline="0" noProof="0" dirty="0">
                  <a:ln>
                    <a:noFill/>
                  </a:ln>
                  <a:effectLst/>
                  <a:uLnTx/>
                  <a:uFillTx/>
                  <a:latin typeface="+mn-ea"/>
                  <a:ea typeface="+mn-ea"/>
                </a:rPr>
                <a:t>糖脂質代謝異常</a:t>
              </a:r>
              <a:r>
                <a:rPr kumimoji="0" lang="en-US" altLang="zh-TW" sz="1400" b="0" i="0" u="sng" strike="noStrike" kern="0" cap="none" spc="0" normalizeH="0" baseline="30000" noProof="0" dirty="0">
                  <a:ln>
                    <a:noFill/>
                  </a:ln>
                  <a:effectLst/>
                  <a:uLnTx/>
                  <a:uFillTx/>
                  <a:latin typeface="+mn-ea"/>
                  <a:ea typeface="+mn-ea"/>
                </a:rPr>
                <a:t>1</a:t>
              </a:r>
              <a:r>
                <a:rPr kumimoji="0" lang="zh-TW" altLang="en-US" sz="1400" b="0" i="0" u="sng" strike="noStrike" kern="0" cap="none" spc="0" normalizeH="0" baseline="30000" noProof="0" dirty="0">
                  <a:ln>
                    <a:noFill/>
                  </a:ln>
                  <a:effectLst/>
                  <a:uLnTx/>
                  <a:uFillTx/>
                  <a:latin typeface="+mn-ea"/>
                  <a:ea typeface="+mn-ea"/>
                </a:rPr>
                <a:t>）</a:t>
              </a:r>
              <a:endParaRPr kumimoji="0" lang="en-US" altLang="zh-TW" sz="1400" u="sng" kern="0" baseline="30000" dirty="0">
                <a:latin typeface="+mn-ea"/>
                <a:ea typeface="+mn-ea"/>
              </a:endParaRPr>
            </a:p>
            <a:p>
              <a:pPr marL="174625" marR="0" lvl="0" indent="-174625" defTabSz="1371600" eaLnBrk="1" fontAlgn="auto" latinLnBrk="0" hangingPunct="1">
                <a:lnSpc>
                  <a:spcPct val="100000"/>
                </a:lnSpc>
                <a:spcBef>
                  <a:spcPts val="0"/>
                </a:spcBef>
                <a:spcAft>
                  <a:spcPts val="0"/>
                </a:spcAft>
                <a:buClr>
                  <a:srgbClr val="BC136B"/>
                </a:buClr>
                <a:buSzTx/>
                <a:buFont typeface="Arial" panose="020B0604020202020204" pitchFamily="34" charset="0"/>
                <a:buChar char="•"/>
                <a:tabLst/>
                <a:defRPr/>
              </a:pPr>
              <a:r>
                <a:rPr kumimoji="0" lang="ja-JP" altLang="en-US" sz="1400" b="0" i="0" u="none" strike="noStrike" kern="0" cap="none" spc="0" normalizeH="0" baseline="0" noProof="0" dirty="0">
                  <a:ln>
                    <a:noFill/>
                  </a:ln>
                  <a:effectLst/>
                  <a:uLnTx/>
                  <a:uFillTx/>
                  <a:latin typeface="+mn-ea"/>
                  <a:ea typeface="+mn-ea"/>
                </a:rPr>
                <a:t>インスリン抵抗性</a:t>
              </a:r>
            </a:p>
            <a:p>
              <a:pPr marL="174625" marR="0" lvl="0" indent="-174625" defTabSz="1371600" eaLnBrk="1" fontAlgn="auto" latinLnBrk="0" hangingPunct="1">
                <a:lnSpc>
                  <a:spcPct val="100000"/>
                </a:lnSpc>
                <a:spcBef>
                  <a:spcPts val="0"/>
                </a:spcBef>
                <a:spcAft>
                  <a:spcPts val="0"/>
                </a:spcAft>
                <a:buClr>
                  <a:srgbClr val="BC136B"/>
                </a:buClr>
                <a:buSzTx/>
                <a:buFont typeface="Arial" panose="020B0604020202020204" pitchFamily="34" charset="0"/>
                <a:buChar char="•"/>
                <a:tabLst/>
                <a:defRPr/>
              </a:pPr>
              <a:r>
                <a:rPr kumimoji="0" lang="ja-JP" altLang="en-US" sz="1400" b="0" i="0" u="none" strike="noStrike" kern="0" cap="none" spc="0" normalizeH="0" baseline="0" noProof="0" dirty="0">
                  <a:ln>
                    <a:noFill/>
                  </a:ln>
                  <a:effectLst/>
                  <a:uLnTx/>
                  <a:uFillTx/>
                  <a:latin typeface="+mn-ea"/>
                  <a:ea typeface="+mn-ea"/>
                </a:rPr>
                <a:t>糖尿病</a:t>
              </a:r>
            </a:p>
            <a:p>
              <a:pPr marL="174625" marR="0" lvl="0" indent="-174625" defTabSz="1371600" eaLnBrk="1" fontAlgn="auto" latinLnBrk="0" hangingPunct="1">
                <a:lnSpc>
                  <a:spcPct val="100000"/>
                </a:lnSpc>
                <a:spcBef>
                  <a:spcPts val="0"/>
                </a:spcBef>
                <a:spcAft>
                  <a:spcPts val="0"/>
                </a:spcAft>
                <a:buClr>
                  <a:srgbClr val="BC136B"/>
                </a:buClr>
                <a:buSzTx/>
                <a:buFont typeface="Arial" panose="020B0604020202020204" pitchFamily="34" charset="0"/>
                <a:buChar char="•"/>
                <a:tabLst/>
                <a:defRPr/>
              </a:pPr>
              <a:r>
                <a:rPr kumimoji="0" lang="ja-JP" altLang="en-US" sz="1400" b="0" i="0" u="none" strike="noStrike" kern="0" cap="none" spc="0" normalizeH="0" baseline="0" noProof="0" dirty="0">
                  <a:ln>
                    <a:noFill/>
                  </a:ln>
                  <a:effectLst/>
                  <a:uLnTx/>
                  <a:uFillTx/>
                  <a:latin typeface="+mn-ea"/>
                  <a:ea typeface="+mn-ea"/>
                </a:rPr>
                <a:t>高中性脂肪血症</a:t>
              </a:r>
              <a:endParaRPr kumimoji="0" lang="en-US" altLang="zh-TW" sz="1400" b="0" i="0" u="none" strike="noStrike" kern="0" cap="none" spc="0" normalizeH="0" baseline="0" noProof="0" dirty="0">
                <a:ln>
                  <a:noFill/>
                </a:ln>
                <a:effectLst/>
                <a:uLnTx/>
                <a:uFillTx/>
                <a:latin typeface="+mn-ea"/>
                <a:ea typeface="+mn-ea"/>
              </a:endParaRPr>
            </a:p>
          </p:txBody>
        </p:sp>
        <p:sp>
          <p:nvSpPr>
            <p:cNvPr id="8" name="TextBox 50">
              <a:extLst>
                <a:ext uri="{FF2B5EF4-FFF2-40B4-BE49-F238E27FC236}">
                  <a16:creationId xmlns:a16="http://schemas.microsoft.com/office/drawing/2014/main" id="{CE078222-B1DC-FEBC-96B9-8A68B2A3E988}"/>
                </a:ext>
              </a:extLst>
            </p:cNvPr>
            <p:cNvSpPr txBox="1"/>
            <p:nvPr/>
          </p:nvSpPr>
          <p:spPr>
            <a:xfrm>
              <a:off x="1144219" y="4660692"/>
              <a:ext cx="1440000" cy="262800"/>
            </a:xfrm>
            <a:prstGeom prst="roundRect">
              <a:avLst/>
            </a:prstGeom>
            <a:solidFill>
              <a:srgbClr val="D0CFD0"/>
            </a:solidFill>
            <a:ln>
              <a:noFill/>
            </a:ln>
            <a:effectLst/>
          </p:spPr>
          <p:txBody>
            <a:bodyPr wrap="none" lIns="90000" tIns="0" rIns="90000" bIns="0" rtlCol="0" anchor="t" anchorCtr="0">
              <a:noAutofit/>
            </a:bodyPr>
            <a:lstStyle/>
            <a:p>
              <a:pPr marL="0" marR="0" lvl="0" indent="0" algn="ctr" defTabSz="1371600" eaLnBrk="1" fontAlgn="auto" latinLnBrk="0" hangingPunct="1">
                <a:lnSpc>
                  <a:spcPct val="100000"/>
                </a:lnSpc>
                <a:spcBef>
                  <a:spcPts val="0"/>
                </a:spcBef>
                <a:spcAft>
                  <a:spcPts val="0"/>
                </a:spcAft>
                <a:buClrTx/>
                <a:buSzTx/>
                <a:buFontTx/>
                <a:buNone/>
                <a:tabLst/>
                <a:defRPr/>
              </a:pPr>
              <a:r>
                <a:rPr kumimoji="0" lang="zh-TW" altLang="en-US" sz="1400" b="0" i="0" strike="noStrike" kern="0" cap="none" spc="0" normalizeH="0" baseline="0" noProof="0" dirty="0">
                  <a:ln>
                    <a:noFill/>
                  </a:ln>
                  <a:effectLst/>
                  <a:uLnTx/>
                  <a:uFillTx/>
                  <a:latin typeface="+mn-ea"/>
                  <a:ea typeface="+mn-ea"/>
                </a:rPr>
                <a:t>経過観察</a:t>
              </a:r>
              <a:r>
                <a:rPr kumimoji="0" lang="en-US" altLang="zh-TW" sz="1400" b="0" i="0" strike="noStrike" kern="0" cap="none" spc="0" normalizeH="0" baseline="30000" noProof="0" dirty="0">
                  <a:ln>
                    <a:noFill/>
                  </a:ln>
                  <a:effectLst/>
                  <a:uLnTx/>
                  <a:uFillTx/>
                  <a:latin typeface="+mn-ea"/>
                  <a:ea typeface="+mn-ea"/>
                </a:rPr>
                <a:t>2</a:t>
              </a:r>
              <a:r>
                <a:rPr kumimoji="0" lang="zh-TW" altLang="en-US" sz="1400" b="0" i="0" strike="noStrike" kern="0" cap="none" spc="0" normalizeH="0" baseline="30000" noProof="0" dirty="0">
                  <a:ln>
                    <a:noFill/>
                  </a:ln>
                  <a:effectLst/>
                  <a:uLnTx/>
                  <a:uFillTx/>
                  <a:latin typeface="+mn-ea"/>
                  <a:ea typeface="+mn-ea"/>
                </a:rPr>
                <a:t>）</a:t>
              </a:r>
              <a:endParaRPr kumimoji="0" lang="en-US" altLang="zh-TW" sz="1400" kern="0" baseline="30000" dirty="0">
                <a:latin typeface="+mn-ea"/>
                <a:ea typeface="+mn-ea"/>
              </a:endParaRPr>
            </a:p>
          </p:txBody>
        </p:sp>
        <p:sp>
          <p:nvSpPr>
            <p:cNvPr id="9" name="TextBox 52">
              <a:extLst>
                <a:ext uri="{FF2B5EF4-FFF2-40B4-BE49-F238E27FC236}">
                  <a16:creationId xmlns:a16="http://schemas.microsoft.com/office/drawing/2014/main" id="{7DBC87A5-D774-92CD-4E6A-1E916AC62B9D}"/>
                </a:ext>
              </a:extLst>
            </p:cNvPr>
            <p:cNvSpPr txBox="1"/>
            <p:nvPr/>
          </p:nvSpPr>
          <p:spPr>
            <a:xfrm>
              <a:off x="1947354" y="5545635"/>
              <a:ext cx="1872000" cy="261900"/>
            </a:xfrm>
            <a:prstGeom prst="roundRect">
              <a:avLst/>
            </a:prstGeom>
            <a:solidFill>
              <a:srgbClr val="BC136B"/>
            </a:solidFill>
            <a:ln>
              <a:noFill/>
            </a:ln>
            <a:effectLst/>
          </p:spPr>
          <p:txBody>
            <a:bodyPr wrap="none" lIns="0" tIns="0" rIns="0" bIns="0" rtlCol="0" anchor="ctr" anchorCtr="0">
              <a:noAutofit/>
            </a:bodyPr>
            <a:lstStyle/>
            <a:p>
              <a:pPr marL="0" marR="0" lvl="0" indent="0" algn="ctr" defTabSz="13716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rgbClr val="FFFFFF"/>
                  </a:solidFill>
                  <a:effectLst/>
                  <a:uLnTx/>
                  <a:uFillTx/>
                  <a:latin typeface="+mn-ea"/>
                  <a:ea typeface="+mn-ea"/>
                </a:rPr>
                <a:t>レプチン補充治療</a:t>
              </a:r>
              <a:r>
                <a:rPr kumimoji="0" lang="en-US" altLang="ja-JP" sz="1400" b="0" i="0" u="none" strike="noStrike" kern="0" cap="none" spc="0" normalizeH="0" baseline="30000" noProof="0" dirty="0">
                  <a:ln>
                    <a:noFill/>
                  </a:ln>
                  <a:solidFill>
                    <a:srgbClr val="FFFFFF"/>
                  </a:solidFill>
                  <a:effectLst/>
                  <a:uLnTx/>
                  <a:uFillTx/>
                  <a:latin typeface="+mn-ea"/>
                  <a:ea typeface="+mn-ea"/>
                </a:rPr>
                <a:t>4</a:t>
              </a:r>
              <a:r>
                <a:rPr kumimoji="0" lang="ja-JP" altLang="en-US" sz="1400" b="0" i="0" u="none" strike="noStrike" kern="0" cap="none" spc="0" normalizeH="0" baseline="30000" noProof="0" dirty="0">
                  <a:ln>
                    <a:noFill/>
                  </a:ln>
                  <a:solidFill>
                    <a:srgbClr val="FFFFFF"/>
                  </a:solidFill>
                  <a:effectLst/>
                  <a:uLnTx/>
                  <a:uFillTx/>
                  <a:latin typeface="+mn-ea"/>
                  <a:ea typeface="+mn-ea"/>
                </a:rPr>
                <a:t>）</a:t>
              </a:r>
              <a:endParaRPr kumimoji="0" lang="en-US" sz="1400" b="0" i="0" u="none" strike="noStrike" kern="0" cap="none" spc="0" normalizeH="0" baseline="30000" noProof="0" dirty="0">
                <a:ln>
                  <a:noFill/>
                </a:ln>
                <a:solidFill>
                  <a:srgbClr val="FFFFFF"/>
                </a:solidFill>
                <a:effectLst/>
                <a:uLnTx/>
                <a:uFillTx/>
                <a:latin typeface="+mn-ea"/>
                <a:ea typeface="+mn-ea"/>
              </a:endParaRPr>
            </a:p>
          </p:txBody>
        </p:sp>
        <p:sp>
          <p:nvSpPr>
            <p:cNvPr id="11" name="TextBox 52">
              <a:extLst>
                <a:ext uri="{FF2B5EF4-FFF2-40B4-BE49-F238E27FC236}">
                  <a16:creationId xmlns:a16="http://schemas.microsoft.com/office/drawing/2014/main" id="{925625A3-00BE-66C1-8AD2-D68438983D61}"/>
                </a:ext>
              </a:extLst>
            </p:cNvPr>
            <p:cNvSpPr txBox="1"/>
            <p:nvPr/>
          </p:nvSpPr>
          <p:spPr>
            <a:xfrm>
              <a:off x="4057204" y="5545635"/>
              <a:ext cx="1872000" cy="261900"/>
            </a:xfrm>
            <a:prstGeom prst="roundRect">
              <a:avLst/>
            </a:prstGeom>
            <a:solidFill>
              <a:srgbClr val="BC136B"/>
            </a:solidFill>
            <a:ln>
              <a:noFill/>
            </a:ln>
            <a:effectLst/>
          </p:spPr>
          <p:txBody>
            <a:bodyPr wrap="none" lIns="0" tIns="0" rIns="0" bIns="0" rtlCol="0" anchor="ctr" anchorCtr="0">
              <a:noAutofit/>
            </a:bodyPr>
            <a:lstStyle/>
            <a:p>
              <a:pPr marL="0" marR="0" lvl="0" indent="0" algn="ctr" defTabSz="13716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rgbClr val="FFFFFF"/>
                  </a:solidFill>
                  <a:effectLst/>
                  <a:uLnTx/>
                  <a:uFillTx/>
                  <a:latin typeface="+mn-ea"/>
                  <a:ea typeface="+mn-ea"/>
                </a:rPr>
                <a:t>従来の薬物療法</a:t>
              </a:r>
              <a:r>
                <a:rPr kumimoji="0" lang="en-US" altLang="ja-JP" sz="1400" b="0" i="0" u="none" strike="noStrike" kern="0" cap="none" spc="0" normalizeH="0" baseline="30000" noProof="0" dirty="0">
                  <a:ln>
                    <a:noFill/>
                  </a:ln>
                  <a:solidFill>
                    <a:srgbClr val="FFFFFF"/>
                  </a:solidFill>
                  <a:effectLst/>
                  <a:uLnTx/>
                  <a:uFillTx/>
                  <a:latin typeface="+mn-ea"/>
                  <a:ea typeface="+mn-ea"/>
                </a:rPr>
                <a:t>5</a:t>
              </a:r>
              <a:r>
                <a:rPr kumimoji="0" lang="ja-JP" altLang="en-US" sz="1400" b="0" i="0" u="none" strike="noStrike" kern="0" cap="none" spc="0" normalizeH="0" baseline="30000" noProof="0" dirty="0">
                  <a:ln>
                    <a:noFill/>
                  </a:ln>
                  <a:solidFill>
                    <a:srgbClr val="FFFFFF"/>
                  </a:solidFill>
                  <a:effectLst/>
                  <a:uLnTx/>
                  <a:uFillTx/>
                  <a:latin typeface="+mn-ea"/>
                  <a:ea typeface="+mn-ea"/>
                </a:rPr>
                <a:t>）</a:t>
              </a:r>
              <a:endParaRPr kumimoji="0" lang="en-US" sz="1400" b="0" i="0" u="none" strike="noStrike" kern="0" cap="none" spc="0" normalizeH="0" baseline="30000" noProof="0" dirty="0">
                <a:ln>
                  <a:noFill/>
                </a:ln>
                <a:solidFill>
                  <a:srgbClr val="FFFFFF"/>
                </a:solidFill>
                <a:effectLst/>
                <a:uLnTx/>
                <a:uFillTx/>
                <a:latin typeface="+mn-ea"/>
                <a:ea typeface="+mn-ea"/>
              </a:endParaRPr>
            </a:p>
          </p:txBody>
        </p:sp>
        <p:sp>
          <p:nvSpPr>
            <p:cNvPr id="13" name="TextBox 50">
              <a:extLst>
                <a:ext uri="{FF2B5EF4-FFF2-40B4-BE49-F238E27FC236}">
                  <a16:creationId xmlns:a16="http://schemas.microsoft.com/office/drawing/2014/main" id="{2A4A085B-1EF1-D849-F7BD-477DDC072C5F}"/>
                </a:ext>
              </a:extLst>
            </p:cNvPr>
            <p:cNvSpPr txBox="1"/>
            <p:nvPr/>
          </p:nvSpPr>
          <p:spPr>
            <a:xfrm>
              <a:off x="1533019" y="4426751"/>
              <a:ext cx="242053" cy="184666"/>
            </a:xfrm>
            <a:prstGeom prst="rect">
              <a:avLst/>
            </a:prstGeom>
            <a:noFill/>
            <a:ln>
              <a:noFill/>
            </a:ln>
            <a:effectLst/>
          </p:spPr>
          <p:txBody>
            <a:bodyPr wrap="none" lIns="0" tIns="0" rIns="0" bIns="0" rtlCol="0" anchor="ctr" anchorCtr="0">
              <a:spAutoFit/>
            </a:bodyPr>
            <a:lstStyle/>
            <a:p>
              <a:pPr marL="0" marR="0" lvl="0" indent="0" algn="r" defTabSz="1371600" eaLnBrk="1" fontAlgn="auto" latinLnBrk="0" hangingPunct="1">
                <a:lnSpc>
                  <a:spcPct val="100000"/>
                </a:lnSpc>
                <a:spcBef>
                  <a:spcPts val="0"/>
                </a:spcBef>
                <a:spcAft>
                  <a:spcPts val="0"/>
                </a:spcAft>
                <a:buClrTx/>
                <a:buSzTx/>
                <a:buFontTx/>
                <a:buNone/>
                <a:tabLst/>
                <a:defRPr/>
              </a:pPr>
              <a:r>
                <a:rPr kumimoji="0" lang="ja-JP" altLang="en-US" b="0" i="0" u="none" strike="noStrike" kern="0" cap="none" spc="0" normalizeH="0" baseline="0" noProof="0" dirty="0">
                  <a:ln>
                    <a:noFill/>
                  </a:ln>
                  <a:effectLst/>
                  <a:uLnTx/>
                  <a:uFillTx/>
                  <a:latin typeface="+mn-ea"/>
                  <a:ea typeface="+mn-ea"/>
                </a:rPr>
                <a:t>なし</a:t>
              </a:r>
              <a:endParaRPr kumimoji="0" lang="en-US" b="0" i="0" u="none" strike="noStrike" kern="0" cap="none" spc="0" normalizeH="0" baseline="0" noProof="0" dirty="0">
                <a:ln>
                  <a:noFill/>
                </a:ln>
                <a:effectLst/>
                <a:uLnTx/>
                <a:uFillTx/>
                <a:latin typeface="+mn-ea"/>
                <a:ea typeface="+mn-ea"/>
              </a:endParaRPr>
            </a:p>
          </p:txBody>
        </p:sp>
        <p:sp>
          <p:nvSpPr>
            <p:cNvPr id="14" name="TextBox 50">
              <a:extLst>
                <a:ext uri="{FF2B5EF4-FFF2-40B4-BE49-F238E27FC236}">
                  <a16:creationId xmlns:a16="http://schemas.microsoft.com/office/drawing/2014/main" id="{2C597688-B3EB-C2D1-5FB2-4ED321074AD7}"/>
                </a:ext>
              </a:extLst>
            </p:cNvPr>
            <p:cNvSpPr txBox="1"/>
            <p:nvPr/>
          </p:nvSpPr>
          <p:spPr>
            <a:xfrm>
              <a:off x="4049267" y="4426751"/>
              <a:ext cx="221214" cy="184666"/>
            </a:xfrm>
            <a:prstGeom prst="rect">
              <a:avLst/>
            </a:prstGeom>
            <a:noFill/>
            <a:ln>
              <a:noFill/>
            </a:ln>
            <a:effectLst/>
          </p:spPr>
          <p:txBody>
            <a:bodyPr wrap="none" lIns="0" tIns="0" rIns="0" bIns="0" rtlCol="0" anchor="ctr" anchorCtr="0">
              <a:spAutoFit/>
            </a:bodyPr>
            <a:lstStyle/>
            <a:p>
              <a:pPr marL="0" marR="0" lvl="0" indent="0" defTabSz="1371600" eaLnBrk="1" fontAlgn="auto" latinLnBrk="0" hangingPunct="1">
                <a:lnSpc>
                  <a:spcPct val="100000"/>
                </a:lnSpc>
                <a:spcBef>
                  <a:spcPts val="0"/>
                </a:spcBef>
                <a:spcAft>
                  <a:spcPts val="0"/>
                </a:spcAft>
                <a:buClrTx/>
                <a:buSzTx/>
                <a:buFontTx/>
                <a:buNone/>
                <a:tabLst/>
                <a:defRPr/>
              </a:pPr>
              <a:r>
                <a:rPr kumimoji="0" lang="ja-JP" altLang="en-US" b="0" i="0" u="none" strike="noStrike" kern="0" cap="none" spc="0" normalizeH="0" baseline="0" noProof="0" dirty="0">
                  <a:ln>
                    <a:noFill/>
                  </a:ln>
                  <a:effectLst/>
                  <a:uLnTx/>
                  <a:uFillTx/>
                  <a:latin typeface="+mn-ea"/>
                  <a:ea typeface="+mn-ea"/>
                </a:rPr>
                <a:t>あり</a:t>
              </a:r>
              <a:endParaRPr kumimoji="0" lang="en-US" b="0" i="0" u="none" strike="noStrike" kern="0" cap="none" spc="0" normalizeH="0" baseline="0" noProof="0" dirty="0">
                <a:ln>
                  <a:noFill/>
                </a:ln>
                <a:effectLst/>
                <a:uLnTx/>
                <a:uFillTx/>
                <a:latin typeface="+mn-ea"/>
                <a:ea typeface="+mn-ea"/>
              </a:endParaRPr>
            </a:p>
          </p:txBody>
        </p:sp>
        <p:sp>
          <p:nvSpPr>
            <p:cNvPr id="15" name="TextBox 50">
              <a:extLst>
                <a:ext uri="{FF2B5EF4-FFF2-40B4-BE49-F238E27FC236}">
                  <a16:creationId xmlns:a16="http://schemas.microsoft.com/office/drawing/2014/main" id="{0D96D39C-AE36-A2E0-0708-CEB9AD833146}"/>
                </a:ext>
              </a:extLst>
            </p:cNvPr>
            <p:cNvSpPr txBox="1"/>
            <p:nvPr/>
          </p:nvSpPr>
          <p:spPr>
            <a:xfrm>
              <a:off x="4049267" y="4975529"/>
              <a:ext cx="549831" cy="184666"/>
            </a:xfrm>
            <a:prstGeom prst="rect">
              <a:avLst/>
            </a:prstGeom>
            <a:noFill/>
            <a:ln>
              <a:noFill/>
            </a:ln>
            <a:effectLst/>
          </p:spPr>
          <p:txBody>
            <a:bodyPr wrap="none" lIns="0" tIns="0" rIns="0" bIns="0" rtlCol="0" anchor="ctr" anchorCtr="0">
              <a:spAutoFit/>
            </a:bodyPr>
            <a:lstStyle/>
            <a:p>
              <a:pPr marL="0" marR="0" lvl="0" indent="0" defTabSz="1371600" eaLnBrk="1" fontAlgn="auto" latinLnBrk="0" hangingPunct="1">
                <a:lnSpc>
                  <a:spcPct val="100000"/>
                </a:lnSpc>
                <a:spcBef>
                  <a:spcPts val="0"/>
                </a:spcBef>
                <a:spcAft>
                  <a:spcPts val="0"/>
                </a:spcAft>
                <a:buClrTx/>
                <a:buSzTx/>
                <a:buFontTx/>
                <a:buNone/>
                <a:tabLst/>
                <a:defRPr/>
              </a:pPr>
              <a:r>
                <a:rPr kumimoji="0" lang="ja-JP" altLang="en-US" b="0" i="0" u="none" strike="noStrike" kern="0" cap="none" spc="0" normalizeH="0" baseline="0" noProof="0" dirty="0">
                  <a:ln>
                    <a:noFill/>
                  </a:ln>
                  <a:effectLst/>
                  <a:uLnTx/>
                  <a:uFillTx/>
                  <a:latin typeface="+mn-ea"/>
                  <a:ea typeface="+mn-ea"/>
                </a:rPr>
                <a:t>改善なし</a:t>
              </a:r>
              <a:endParaRPr kumimoji="0" lang="en-US" b="0" i="0" u="none" strike="noStrike" kern="0" cap="none" spc="0" normalizeH="0" baseline="0" noProof="0" dirty="0">
                <a:ln>
                  <a:noFill/>
                </a:ln>
                <a:effectLst/>
                <a:uLnTx/>
                <a:uFillTx/>
                <a:latin typeface="+mn-ea"/>
                <a:ea typeface="+mn-ea"/>
              </a:endParaRPr>
            </a:p>
          </p:txBody>
        </p:sp>
        <p:cxnSp>
          <p:nvCxnSpPr>
            <p:cNvPr id="18" name="Straight Arrow Connector 49">
              <a:extLst>
                <a:ext uri="{FF2B5EF4-FFF2-40B4-BE49-F238E27FC236}">
                  <a16:creationId xmlns:a16="http://schemas.microsoft.com/office/drawing/2014/main" id="{F5E64F69-F964-8761-3A6A-9B57C2C24686}"/>
                </a:ext>
              </a:extLst>
            </p:cNvPr>
            <p:cNvCxnSpPr>
              <a:cxnSpLocks/>
              <a:stCxn id="6" idx="2"/>
              <a:endCxn id="66" idx="0"/>
            </p:cNvCxnSpPr>
            <p:nvPr/>
          </p:nvCxnSpPr>
          <p:spPr>
            <a:xfrm>
              <a:off x="3936885" y="4189738"/>
              <a:ext cx="909" cy="470954"/>
            </a:xfrm>
            <a:prstGeom prst="straightConnector1">
              <a:avLst/>
            </a:prstGeom>
            <a:noFill/>
            <a:ln w="19050" cap="flat" cmpd="sng" algn="ctr">
              <a:solidFill>
                <a:srgbClr val="000000"/>
              </a:solidFill>
              <a:prstDash val="solid"/>
              <a:miter lim="800000"/>
              <a:headEnd type="none" w="med" len="med"/>
              <a:tailEnd type="triangle" w="med" len="med"/>
            </a:ln>
            <a:effectLst/>
          </p:spPr>
        </p:cxnSp>
        <p:cxnSp>
          <p:nvCxnSpPr>
            <p:cNvPr id="24" name="コネクタ: カギ線 23">
              <a:extLst>
                <a:ext uri="{FF2B5EF4-FFF2-40B4-BE49-F238E27FC236}">
                  <a16:creationId xmlns:a16="http://schemas.microsoft.com/office/drawing/2014/main" id="{BC974A92-DC69-D163-BC7D-FC57252631CF}"/>
                </a:ext>
              </a:extLst>
            </p:cNvPr>
            <p:cNvCxnSpPr>
              <a:cxnSpLocks/>
              <a:endCxn id="8" idx="0"/>
            </p:cNvCxnSpPr>
            <p:nvPr/>
          </p:nvCxnSpPr>
          <p:spPr bwMode="auto">
            <a:xfrm rot="10800000" flipV="1">
              <a:off x="1864219" y="4411362"/>
              <a:ext cx="2072354" cy="249330"/>
            </a:xfrm>
            <a:prstGeom prst="bentConnector2">
              <a:avLst/>
            </a:prstGeom>
            <a:solidFill>
              <a:schemeClr val="accent1"/>
            </a:solidFill>
            <a:ln w="19050" cap="flat" cmpd="sng" algn="ctr">
              <a:solidFill>
                <a:schemeClr val="tx1"/>
              </a:solidFill>
              <a:prstDash val="solid"/>
              <a:round/>
              <a:headEnd type="none" w="med" len="med"/>
              <a:tailEnd type="triangle"/>
            </a:ln>
            <a:effectLst/>
          </p:spPr>
        </p:cxnSp>
        <p:cxnSp>
          <p:nvCxnSpPr>
            <p:cNvPr id="25" name="Straight Arrow Connector 49">
              <a:extLst>
                <a:ext uri="{FF2B5EF4-FFF2-40B4-BE49-F238E27FC236}">
                  <a16:creationId xmlns:a16="http://schemas.microsoft.com/office/drawing/2014/main" id="{68C78ABC-B489-84B9-89C5-8BD08975F035}"/>
                </a:ext>
              </a:extLst>
            </p:cNvPr>
            <p:cNvCxnSpPr>
              <a:cxnSpLocks/>
              <a:stCxn id="66" idx="2"/>
              <a:endCxn id="12" idx="0"/>
            </p:cNvCxnSpPr>
            <p:nvPr/>
          </p:nvCxnSpPr>
          <p:spPr>
            <a:xfrm>
              <a:off x="3937794" y="4922592"/>
              <a:ext cx="0" cy="290171"/>
            </a:xfrm>
            <a:prstGeom prst="straightConnector1">
              <a:avLst/>
            </a:prstGeom>
            <a:noFill/>
            <a:ln w="19050" cap="flat" cmpd="sng" algn="ctr">
              <a:solidFill>
                <a:srgbClr val="000000"/>
              </a:solidFill>
              <a:prstDash val="solid"/>
              <a:miter lim="800000"/>
              <a:headEnd type="none" w="med" len="med"/>
              <a:tailEnd type="triangle" w="med" len="med"/>
            </a:ln>
            <a:effectLst/>
          </p:spPr>
        </p:cxnSp>
      </p:grpSp>
    </p:spTree>
    <p:extLst>
      <p:ext uri="{BB962C8B-B14F-4D97-AF65-F5344CB8AC3E}">
        <p14:creationId xmlns:p14="http://schemas.microsoft.com/office/powerpoint/2010/main" val="2679239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7F6FD-3783-F67D-E32E-2234ECEFED30}"/>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6ED112B9-BF2C-FB4E-F88B-225A522B024F}"/>
              </a:ext>
            </a:extLst>
          </p:cNvPr>
          <p:cNvSpPr>
            <a:spLocks noGrp="1"/>
          </p:cNvSpPr>
          <p:nvPr>
            <p:ph type="title"/>
          </p:nvPr>
        </p:nvSpPr>
        <p:spPr/>
        <p:txBody>
          <a:bodyPr/>
          <a:lstStyle/>
          <a:p>
            <a:r>
              <a:rPr lang="ja-JP" altLang="en-US" sz="2600" b="1" dirty="0">
                <a:latin typeface="+mj-ea"/>
              </a:rPr>
              <a:t>脂肪萎縮症の診断基準ー厚生労働省</a:t>
            </a:r>
          </a:p>
        </p:txBody>
      </p:sp>
      <p:sp>
        <p:nvSpPr>
          <p:cNvPr id="3" name="スライド番号プレースホルダー 2">
            <a:extLst>
              <a:ext uri="{FF2B5EF4-FFF2-40B4-BE49-F238E27FC236}">
                <a16:creationId xmlns:a16="http://schemas.microsoft.com/office/drawing/2014/main" id="{8EFA77FB-8CE9-0E90-11A8-6936CA19D199}"/>
              </a:ext>
            </a:extLst>
          </p:cNvPr>
          <p:cNvSpPr>
            <a:spLocks noGrp="1"/>
          </p:cNvSpPr>
          <p:nvPr>
            <p:ph type="sldNum" sz="quarter" idx="10"/>
          </p:nvPr>
        </p:nvSpPr>
        <p:spPr/>
        <p:txBody>
          <a:bodyPr/>
          <a:lstStyle/>
          <a:p>
            <a:fld id="{3C22E879-25C1-4BAC-8729-693BB4353F20}" type="slidenum">
              <a:rPr kumimoji="1" lang="ja-JP" altLang="en-US" smtClean="0"/>
              <a:t>40</a:t>
            </a:fld>
            <a:endParaRPr kumimoji="1" lang="ja-JP" altLang="en-US"/>
          </a:p>
        </p:txBody>
      </p:sp>
      <p:sp>
        <p:nvSpPr>
          <p:cNvPr id="2" name="テキスト プレースホルダー 3">
            <a:extLst>
              <a:ext uri="{FF2B5EF4-FFF2-40B4-BE49-F238E27FC236}">
                <a16:creationId xmlns:a16="http://schemas.microsoft.com/office/drawing/2014/main" id="{2B119C38-ED6A-5942-67DD-B11FF2EC1370}"/>
              </a:ext>
            </a:extLst>
          </p:cNvPr>
          <p:cNvSpPr txBox="1">
            <a:spLocks/>
          </p:cNvSpPr>
          <p:nvPr/>
        </p:nvSpPr>
        <p:spPr>
          <a:xfrm>
            <a:off x="695324" y="916016"/>
            <a:ext cx="10804793" cy="400110"/>
          </a:xfrm>
          <a:prstGeom prst="rect">
            <a:avLst/>
          </a:prstGeom>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全身性脂肪萎縮症の診断基準は以下の通りである</a:t>
            </a:r>
            <a:endParaRPr kumimoji="1" lang="en-US" altLang="ja-JP" sz="2000" i="0" dirty="0">
              <a:latin typeface="+mn-ea"/>
            </a:endParaRPr>
          </a:p>
        </p:txBody>
      </p:sp>
      <p:sp>
        <p:nvSpPr>
          <p:cNvPr id="10" name="テキスト ボックス 9">
            <a:extLst>
              <a:ext uri="{FF2B5EF4-FFF2-40B4-BE49-F238E27FC236}">
                <a16:creationId xmlns:a16="http://schemas.microsoft.com/office/drawing/2014/main" id="{0C6FD5AC-F4C4-EB8E-1BA1-FDB24BE49878}"/>
              </a:ext>
            </a:extLst>
          </p:cNvPr>
          <p:cNvSpPr txBox="1"/>
          <p:nvPr/>
        </p:nvSpPr>
        <p:spPr>
          <a:xfrm>
            <a:off x="6044776" y="6688723"/>
            <a:ext cx="5455341" cy="169277"/>
          </a:xfrm>
          <a:prstGeom prst="rect">
            <a:avLst/>
          </a:prstGeom>
          <a:noFill/>
        </p:spPr>
        <p:txBody>
          <a:bodyPr wrap="none" lIns="0" tIns="0" rIns="0" anchor="b">
            <a:spAutoFit/>
          </a:bodyPr>
          <a:lstStyle/>
          <a:p>
            <a:pPr marL="131763" indent="-131763" algn="r">
              <a:buFont typeface="+mj-lt"/>
              <a:buAutoNum type="arabicPeriod"/>
            </a:pPr>
            <a:r>
              <a:rPr lang="ja-JP" altLang="en-US" sz="800" b="0" i="0" dirty="0">
                <a:solidFill>
                  <a:srgbClr val="212121"/>
                </a:solidFill>
                <a:effectLst/>
                <a:latin typeface="+mn-ea"/>
                <a:ea typeface="+mn-ea"/>
              </a:rPr>
              <a:t>難病情報センター　脂肪萎縮症（指定難病</a:t>
            </a:r>
            <a:r>
              <a:rPr lang="en-US" altLang="ja-JP" sz="800" b="0" i="0" dirty="0">
                <a:solidFill>
                  <a:srgbClr val="212121"/>
                </a:solidFill>
                <a:effectLst/>
                <a:latin typeface="+mn-ea"/>
                <a:ea typeface="+mn-ea"/>
              </a:rPr>
              <a:t>265</a:t>
            </a:r>
            <a:r>
              <a:rPr lang="ja-JP" altLang="en-US" sz="800" b="0" i="0" dirty="0">
                <a:solidFill>
                  <a:srgbClr val="212121"/>
                </a:solidFill>
                <a:effectLst/>
                <a:latin typeface="+mn-ea"/>
                <a:ea typeface="+mn-ea"/>
              </a:rPr>
              <a:t>）</a:t>
            </a:r>
            <a:r>
              <a:rPr lang="en-US" altLang="ja-JP" sz="800" b="0" i="0" dirty="0">
                <a:solidFill>
                  <a:srgbClr val="212121"/>
                </a:solidFill>
                <a:effectLst/>
                <a:latin typeface="+mn-ea"/>
                <a:ea typeface="+mn-ea"/>
                <a:hlinkClick r:id="rId3"/>
              </a:rPr>
              <a:t>https://www.nanbyou.or.jp/entry/5333</a:t>
            </a:r>
            <a:r>
              <a:rPr lang="ja-JP" altLang="en-US" sz="800" b="0" i="0" dirty="0">
                <a:solidFill>
                  <a:srgbClr val="212121"/>
                </a:solidFill>
                <a:effectLst/>
                <a:latin typeface="+mn-ea"/>
                <a:ea typeface="+mn-ea"/>
              </a:rPr>
              <a:t>、</a:t>
            </a:r>
            <a:r>
              <a:rPr lang="en-US" altLang="ja-JP" sz="800" b="0" i="0" dirty="0">
                <a:solidFill>
                  <a:srgbClr val="212121"/>
                </a:solidFill>
                <a:effectLst/>
                <a:latin typeface="+mn-ea"/>
                <a:ea typeface="+mn-ea"/>
              </a:rPr>
              <a:t>2025</a:t>
            </a:r>
            <a:r>
              <a:rPr lang="ja-JP" altLang="en-US" sz="800" b="0" i="0" dirty="0">
                <a:solidFill>
                  <a:srgbClr val="212121"/>
                </a:solidFill>
                <a:effectLst/>
                <a:latin typeface="+mn-ea"/>
                <a:ea typeface="+mn-ea"/>
              </a:rPr>
              <a:t>年</a:t>
            </a:r>
            <a:r>
              <a:rPr lang="en-US" altLang="ja-JP" sz="800" b="0" i="0" dirty="0">
                <a:solidFill>
                  <a:srgbClr val="212121"/>
                </a:solidFill>
                <a:effectLst/>
                <a:latin typeface="+mn-ea"/>
                <a:ea typeface="+mn-ea"/>
              </a:rPr>
              <a:t>1</a:t>
            </a:r>
            <a:r>
              <a:rPr lang="ja-JP" altLang="en-US" sz="800" b="0" i="0" dirty="0">
                <a:solidFill>
                  <a:srgbClr val="212121"/>
                </a:solidFill>
                <a:effectLst/>
                <a:latin typeface="+mn-ea"/>
                <a:ea typeface="+mn-ea"/>
              </a:rPr>
              <a:t>月</a:t>
            </a:r>
            <a:r>
              <a:rPr lang="en-US" altLang="ja-JP" sz="800" dirty="0">
                <a:solidFill>
                  <a:srgbClr val="212121"/>
                </a:solidFill>
                <a:latin typeface="+mn-ea"/>
                <a:ea typeface="+mn-ea"/>
              </a:rPr>
              <a:t>23</a:t>
            </a:r>
            <a:r>
              <a:rPr lang="ja-JP" altLang="en-US" sz="800" b="0" i="0" dirty="0">
                <a:solidFill>
                  <a:srgbClr val="212121"/>
                </a:solidFill>
                <a:effectLst/>
                <a:latin typeface="+mn-ea"/>
                <a:ea typeface="+mn-ea"/>
              </a:rPr>
              <a:t>日アクセス</a:t>
            </a:r>
            <a:endParaRPr lang="nl-NL" altLang="ja-JP" sz="800" b="0" i="0" dirty="0">
              <a:solidFill>
                <a:srgbClr val="212121"/>
              </a:solidFill>
              <a:effectLst/>
              <a:latin typeface="+mn-ea"/>
              <a:ea typeface="+mn-ea"/>
            </a:endParaRPr>
          </a:p>
        </p:txBody>
      </p:sp>
      <p:sp>
        <p:nvSpPr>
          <p:cNvPr id="16" name="テキスト ボックス 15">
            <a:extLst>
              <a:ext uri="{FF2B5EF4-FFF2-40B4-BE49-F238E27FC236}">
                <a16:creationId xmlns:a16="http://schemas.microsoft.com/office/drawing/2014/main" id="{3C8D342B-CAE6-81B1-86B2-E2B95B2954A0}"/>
              </a:ext>
            </a:extLst>
          </p:cNvPr>
          <p:cNvSpPr txBox="1"/>
          <p:nvPr/>
        </p:nvSpPr>
        <p:spPr>
          <a:xfrm>
            <a:off x="874713" y="1292527"/>
            <a:ext cx="10621963" cy="338554"/>
          </a:xfrm>
          <a:prstGeom prst="rect">
            <a:avLst/>
          </a:prstGeom>
          <a:noFill/>
        </p:spPr>
        <p:txBody>
          <a:bodyPr wrap="square">
            <a:spAutoFit/>
          </a:bodyPr>
          <a:lstStyle/>
          <a:p>
            <a:pPr>
              <a:spcAft>
                <a:spcPts val="600"/>
              </a:spcAft>
            </a:pPr>
            <a:r>
              <a:rPr lang="ja-JP" altLang="en-US" sz="1600" b="1" i="0" dirty="0">
                <a:solidFill>
                  <a:srgbClr val="BC136B"/>
                </a:solidFill>
                <a:effectLst/>
                <a:latin typeface="+mn-ea"/>
                <a:ea typeface="+mn-ea"/>
              </a:rPr>
              <a:t>先天性全身性脂肪萎縮症</a:t>
            </a:r>
            <a:endParaRPr lang="en-US" altLang="ja-JP" sz="1100" b="0" i="0" dirty="0">
              <a:solidFill>
                <a:srgbClr val="BC136B"/>
              </a:solidFill>
              <a:effectLst/>
              <a:latin typeface="+mn-ea"/>
              <a:ea typeface="+mn-ea"/>
            </a:endParaRPr>
          </a:p>
        </p:txBody>
      </p:sp>
      <p:sp>
        <p:nvSpPr>
          <p:cNvPr id="7" name="テキスト ボックス 6">
            <a:extLst>
              <a:ext uri="{FF2B5EF4-FFF2-40B4-BE49-F238E27FC236}">
                <a16:creationId xmlns:a16="http://schemas.microsoft.com/office/drawing/2014/main" id="{36E722CE-B212-C212-2509-CD1645291074}"/>
              </a:ext>
            </a:extLst>
          </p:cNvPr>
          <p:cNvSpPr txBox="1"/>
          <p:nvPr/>
        </p:nvSpPr>
        <p:spPr>
          <a:xfrm>
            <a:off x="874714" y="5578116"/>
            <a:ext cx="10442574" cy="1223412"/>
          </a:xfrm>
          <a:prstGeom prst="rect">
            <a:avLst/>
          </a:prstGeom>
          <a:noFill/>
        </p:spPr>
        <p:txBody>
          <a:bodyPr wrap="square">
            <a:spAutoFit/>
          </a:bodyPr>
          <a:lstStyle/>
          <a:p>
            <a:r>
              <a:rPr lang="en-US" altLang="ja-JP" sz="1050" b="0" i="0" dirty="0">
                <a:effectLst/>
                <a:latin typeface="+mn-ea"/>
                <a:ea typeface="+mn-ea"/>
              </a:rPr>
              <a:t>* HOMA-IR (</a:t>
            </a:r>
            <a:r>
              <a:rPr lang="ja-JP" altLang="en-US" sz="1050" b="0" i="0" dirty="0">
                <a:effectLst/>
                <a:latin typeface="+mn-ea"/>
                <a:ea typeface="+mn-ea"/>
              </a:rPr>
              <a:t>空腹時血糖値</a:t>
            </a:r>
            <a:r>
              <a:rPr lang="en-US" altLang="ja-JP" sz="1050" b="0" i="0" dirty="0">
                <a:effectLst/>
                <a:latin typeface="+mn-ea"/>
                <a:ea typeface="+mn-ea"/>
              </a:rPr>
              <a:t>mg/dL×</a:t>
            </a:r>
            <a:r>
              <a:rPr lang="ja-JP" altLang="en-US" sz="1050" b="0" i="0" dirty="0">
                <a:effectLst/>
                <a:latin typeface="+mn-ea"/>
                <a:ea typeface="+mn-ea"/>
              </a:rPr>
              <a:t>空腹時インスリン値</a:t>
            </a:r>
            <a:r>
              <a:rPr lang="en-US" altLang="ja-JP" sz="1050" b="0" i="0" dirty="0">
                <a:effectLst/>
                <a:latin typeface="+mn-ea"/>
                <a:ea typeface="+mn-ea"/>
              </a:rPr>
              <a:t>µU/mL/405) ≧ 2.5</a:t>
            </a:r>
          </a:p>
          <a:p>
            <a:r>
              <a:rPr lang="ja-JP" altLang="en-US" sz="1050" b="0" i="0" dirty="0">
                <a:effectLst/>
                <a:latin typeface="+mn-ea"/>
                <a:ea typeface="+mn-ea"/>
              </a:rPr>
              <a:t>** 糖脂質代謝異常（症）は、以下の①～④のいずれかが確認されたうえで、かつ⑤を満たす場合とする。</a:t>
            </a:r>
            <a:endParaRPr lang="en-US" altLang="ja-JP" sz="1050" b="0" i="0" dirty="0">
              <a:effectLst/>
              <a:latin typeface="+mn-ea"/>
              <a:ea typeface="+mn-ea"/>
            </a:endParaRPr>
          </a:p>
          <a:p>
            <a:pPr marL="363538"/>
            <a:r>
              <a:rPr lang="ja-JP" altLang="en-US" sz="1050" b="0" i="0" dirty="0">
                <a:effectLst/>
                <a:latin typeface="+mn-ea"/>
                <a:ea typeface="+mn-ea"/>
              </a:rPr>
              <a:t>① 早朝空腹時血糖値</a:t>
            </a:r>
            <a:r>
              <a:rPr lang="en-US" altLang="ja-JP" sz="1050" b="0" i="0" dirty="0">
                <a:effectLst/>
                <a:latin typeface="+mn-ea"/>
                <a:ea typeface="+mn-ea"/>
              </a:rPr>
              <a:t>126mg/dL</a:t>
            </a:r>
            <a:r>
              <a:rPr lang="ja-JP" altLang="en-US" sz="1050" b="0" i="0" dirty="0">
                <a:effectLst/>
                <a:latin typeface="+mn-ea"/>
                <a:ea typeface="+mn-ea"/>
              </a:rPr>
              <a:t>以上</a:t>
            </a:r>
            <a:br>
              <a:rPr lang="ja-JP" altLang="en-US" sz="1050" dirty="0">
                <a:latin typeface="+mn-ea"/>
                <a:ea typeface="+mn-ea"/>
              </a:rPr>
            </a:br>
            <a:r>
              <a:rPr lang="ja-JP" altLang="en-US" sz="1050" b="0" i="0" dirty="0">
                <a:effectLst/>
                <a:latin typeface="+mn-ea"/>
                <a:ea typeface="+mn-ea"/>
              </a:rPr>
              <a:t>② </a:t>
            </a:r>
            <a:r>
              <a:rPr lang="en-US" altLang="ja-JP" sz="1050" b="0" i="0" dirty="0">
                <a:effectLst/>
                <a:latin typeface="+mn-ea"/>
                <a:ea typeface="+mn-ea"/>
              </a:rPr>
              <a:t>75gOGTT</a:t>
            </a:r>
            <a:r>
              <a:rPr lang="ja-JP" altLang="en-US" sz="1050" b="0" i="0" dirty="0">
                <a:effectLst/>
                <a:latin typeface="+mn-ea"/>
                <a:ea typeface="+mn-ea"/>
              </a:rPr>
              <a:t>で２時間値</a:t>
            </a:r>
            <a:r>
              <a:rPr lang="en-US" altLang="ja-JP" sz="1050" b="0" i="0" dirty="0">
                <a:effectLst/>
                <a:latin typeface="+mn-ea"/>
                <a:ea typeface="+mn-ea"/>
              </a:rPr>
              <a:t>200mg/dL</a:t>
            </a:r>
            <a:r>
              <a:rPr lang="ja-JP" altLang="en-US" sz="1050" b="0" i="0" dirty="0">
                <a:effectLst/>
                <a:latin typeface="+mn-ea"/>
                <a:ea typeface="+mn-ea"/>
              </a:rPr>
              <a:t>以上</a:t>
            </a:r>
            <a:br>
              <a:rPr lang="ja-JP" altLang="en-US" sz="1050" dirty="0">
                <a:latin typeface="+mn-ea"/>
                <a:ea typeface="+mn-ea"/>
              </a:rPr>
            </a:br>
            <a:r>
              <a:rPr lang="ja-JP" altLang="en-US" sz="1050" b="0" i="0" dirty="0">
                <a:effectLst/>
                <a:latin typeface="+mn-ea"/>
                <a:ea typeface="+mn-ea"/>
              </a:rPr>
              <a:t>③ 随時血糖値</a:t>
            </a:r>
            <a:r>
              <a:rPr lang="en-US" altLang="ja-JP" sz="1050" b="0" i="0" dirty="0">
                <a:effectLst/>
                <a:latin typeface="+mn-ea"/>
                <a:ea typeface="+mn-ea"/>
              </a:rPr>
              <a:t>200mg/dL</a:t>
            </a:r>
            <a:r>
              <a:rPr lang="ja-JP" altLang="en-US" sz="1050" b="0" i="0" dirty="0">
                <a:effectLst/>
                <a:latin typeface="+mn-ea"/>
                <a:ea typeface="+mn-ea"/>
              </a:rPr>
              <a:t>以上</a:t>
            </a:r>
            <a:br>
              <a:rPr lang="ja-JP" altLang="en-US" sz="1050" dirty="0">
                <a:latin typeface="+mn-ea"/>
                <a:ea typeface="+mn-ea"/>
              </a:rPr>
            </a:br>
            <a:r>
              <a:rPr lang="ja-JP" altLang="en-US" sz="1050" b="0" i="0" dirty="0">
                <a:effectLst/>
                <a:latin typeface="+mn-ea"/>
                <a:ea typeface="+mn-ea"/>
              </a:rPr>
              <a:t>④ </a:t>
            </a:r>
            <a:r>
              <a:rPr lang="en-US" altLang="ja-JP" sz="1050" b="0" i="0" dirty="0">
                <a:effectLst/>
                <a:latin typeface="+mn-ea"/>
                <a:ea typeface="+mn-ea"/>
              </a:rPr>
              <a:t>HbA1c</a:t>
            </a:r>
            <a:r>
              <a:rPr lang="ja-JP" altLang="en-US" sz="1050" b="0" i="0" dirty="0">
                <a:effectLst/>
                <a:latin typeface="+mn-ea"/>
                <a:ea typeface="+mn-ea"/>
              </a:rPr>
              <a:t>　</a:t>
            </a:r>
            <a:r>
              <a:rPr lang="en-US" altLang="ja-JP" sz="1050" b="0" i="0" dirty="0">
                <a:effectLst/>
                <a:latin typeface="+mn-ea"/>
                <a:ea typeface="+mn-ea"/>
              </a:rPr>
              <a:t>6.5</a:t>
            </a:r>
            <a:r>
              <a:rPr lang="ja-JP" altLang="en-US" sz="1050" b="0" i="0" dirty="0">
                <a:effectLst/>
                <a:latin typeface="+mn-ea"/>
                <a:ea typeface="+mn-ea"/>
              </a:rPr>
              <a:t>％以上</a:t>
            </a:r>
            <a:br>
              <a:rPr lang="ja-JP" altLang="en-US" sz="1050" dirty="0">
                <a:latin typeface="+mn-ea"/>
                <a:ea typeface="+mn-ea"/>
              </a:rPr>
            </a:br>
            <a:r>
              <a:rPr lang="ja-JP" altLang="en-US" sz="1050" b="0" i="0" dirty="0">
                <a:effectLst/>
                <a:latin typeface="+mn-ea"/>
                <a:ea typeface="+mn-ea"/>
              </a:rPr>
              <a:t>⑤ 血中中性脂肪値</a:t>
            </a:r>
            <a:r>
              <a:rPr lang="en-US" altLang="ja-JP" sz="1050" b="0" i="0" dirty="0">
                <a:effectLst/>
                <a:latin typeface="+mn-ea"/>
                <a:ea typeface="+mn-ea"/>
              </a:rPr>
              <a:t>150mg/dL</a:t>
            </a:r>
            <a:r>
              <a:rPr lang="ja-JP" altLang="en-US" sz="1050" b="0" i="0" dirty="0">
                <a:effectLst/>
                <a:latin typeface="+mn-ea"/>
                <a:ea typeface="+mn-ea"/>
              </a:rPr>
              <a:t>以上</a:t>
            </a:r>
            <a:endParaRPr lang="en-US" altLang="ja-JP" sz="1050" b="0" i="0" dirty="0">
              <a:effectLst/>
              <a:latin typeface="+mn-ea"/>
              <a:ea typeface="+mn-ea"/>
            </a:endParaRPr>
          </a:p>
        </p:txBody>
      </p:sp>
      <p:sp>
        <p:nvSpPr>
          <p:cNvPr id="8" name="テキスト ボックス 7">
            <a:extLst>
              <a:ext uri="{FF2B5EF4-FFF2-40B4-BE49-F238E27FC236}">
                <a16:creationId xmlns:a16="http://schemas.microsoft.com/office/drawing/2014/main" id="{15E10C9E-928E-6330-62CA-5024845548C3}"/>
              </a:ext>
            </a:extLst>
          </p:cNvPr>
          <p:cNvSpPr txBox="1"/>
          <p:nvPr/>
        </p:nvSpPr>
        <p:spPr>
          <a:xfrm>
            <a:off x="874714" y="1603430"/>
            <a:ext cx="10442574" cy="1629430"/>
          </a:xfrm>
          <a:prstGeom prst="roundRect">
            <a:avLst>
              <a:gd name="adj" fmla="val 8900"/>
            </a:avLst>
          </a:prstGeom>
          <a:solidFill>
            <a:srgbClr val="FFF7FF"/>
          </a:solidFill>
          <a:ln>
            <a:solidFill>
              <a:schemeClr val="bg1">
                <a:lumMod val="85000"/>
              </a:schemeClr>
            </a:solidFill>
          </a:ln>
          <a:effectLst>
            <a:outerShdw blurRad="50800" dist="38100" dir="2700000" algn="tl" rotWithShape="0">
              <a:prstClr val="black">
                <a:alpha val="40000"/>
              </a:prstClr>
            </a:outerShdw>
          </a:effectLst>
        </p:spPr>
        <p:txBody>
          <a:bodyPr wrap="square" lIns="72000" tIns="0" rIns="36000" bIns="0">
            <a:spAutoFit/>
          </a:bodyPr>
          <a:lstStyle/>
          <a:p>
            <a:pPr>
              <a:spcAft>
                <a:spcPts val="600"/>
              </a:spcAft>
            </a:pPr>
            <a:r>
              <a:rPr lang="ja-JP" altLang="en-US" sz="1600" b="1" i="0" dirty="0">
                <a:effectLst/>
                <a:latin typeface="+mn-ea"/>
                <a:ea typeface="+mn-ea"/>
              </a:rPr>
              <a:t>出生直後より全身の脂肪組織の消失が認められ、下記の１及び２を満たす場合を</a:t>
            </a:r>
            <a:r>
              <a:rPr lang="en-US" altLang="ja-JP" sz="1600" b="1" i="0" dirty="0">
                <a:effectLst/>
                <a:latin typeface="+mn-ea"/>
                <a:ea typeface="+mn-ea"/>
              </a:rPr>
              <a:t>Definite</a:t>
            </a:r>
            <a:r>
              <a:rPr lang="ja-JP" altLang="en-US" sz="1600" b="1" i="0" dirty="0">
                <a:effectLst/>
                <a:latin typeface="+mn-ea"/>
                <a:ea typeface="+mn-ea"/>
              </a:rPr>
              <a:t>（確定）とする。</a:t>
            </a:r>
            <a:endParaRPr lang="en-US" altLang="ja-JP" sz="1600" b="1" i="0" dirty="0">
              <a:effectLst/>
              <a:latin typeface="+mn-ea"/>
              <a:ea typeface="+mn-ea"/>
            </a:endParaRPr>
          </a:p>
          <a:p>
            <a:pPr marL="265113" indent="-265113">
              <a:buFont typeface="+mj-lt"/>
              <a:buAutoNum type="arabicPeriod"/>
            </a:pPr>
            <a:r>
              <a:rPr lang="ja-JP" altLang="en-US" sz="1600" b="0" i="0" dirty="0">
                <a:effectLst/>
                <a:latin typeface="+mn-ea"/>
                <a:ea typeface="+mn-ea"/>
              </a:rPr>
              <a:t>以下の１）又は２）を満たすこと</a:t>
            </a:r>
            <a:endParaRPr lang="en-US" altLang="ja-JP" sz="1600" b="0" i="0" dirty="0">
              <a:effectLst/>
              <a:latin typeface="+mn-ea"/>
              <a:ea typeface="+mn-ea"/>
            </a:endParaRPr>
          </a:p>
          <a:p>
            <a:pPr marL="608013" indent="-342900">
              <a:buAutoNum type="arabicParenR"/>
            </a:pPr>
            <a:r>
              <a:rPr lang="en-US" altLang="ja-JP" sz="1600" b="0" i="0" dirty="0">
                <a:effectLst/>
                <a:latin typeface="+mn-ea"/>
                <a:ea typeface="+mn-ea"/>
              </a:rPr>
              <a:t>MRI T1</a:t>
            </a:r>
            <a:r>
              <a:rPr lang="ja-JP" altLang="en-US" sz="1600" b="0" i="0" dirty="0">
                <a:effectLst/>
                <a:latin typeface="+mn-ea"/>
                <a:ea typeface="+mn-ea"/>
              </a:rPr>
              <a:t>強調画像にて全身の皮下脂肪組織、腹腔内脂肪組織の消失を認めること。</a:t>
            </a:r>
            <a:endParaRPr lang="en-US" altLang="ja-JP" sz="1600" b="0" i="0" dirty="0">
              <a:effectLst/>
              <a:latin typeface="+mn-ea"/>
              <a:ea typeface="+mn-ea"/>
            </a:endParaRPr>
          </a:p>
          <a:p>
            <a:pPr marL="608013" indent="-342900">
              <a:buAutoNum type="arabicParenR"/>
            </a:pPr>
            <a:r>
              <a:rPr lang="ja-JP" altLang="en-US" sz="1600" b="0" i="0" dirty="0">
                <a:effectLst/>
                <a:latin typeface="+mn-ea"/>
                <a:ea typeface="+mn-ea"/>
              </a:rPr>
              <a:t>血中レプチン濃度が低下しており（男性</a:t>
            </a:r>
            <a:r>
              <a:rPr lang="en-US" altLang="ja-JP" sz="1600" b="0" i="0" dirty="0">
                <a:effectLst/>
                <a:latin typeface="+mn-ea"/>
                <a:ea typeface="+mn-ea"/>
              </a:rPr>
              <a:t>0.6ng/mL</a:t>
            </a:r>
            <a:r>
              <a:rPr lang="ja-JP" altLang="en-US" sz="1600" b="0" i="0" dirty="0">
                <a:effectLst/>
                <a:latin typeface="+mn-ea"/>
                <a:ea typeface="+mn-ea"/>
              </a:rPr>
              <a:t>未満、女性</a:t>
            </a:r>
            <a:r>
              <a:rPr lang="en-US" altLang="ja-JP" sz="1600" b="0" i="0" dirty="0">
                <a:effectLst/>
                <a:latin typeface="+mn-ea"/>
                <a:ea typeface="+mn-ea"/>
              </a:rPr>
              <a:t>1.9ng/mL</a:t>
            </a:r>
            <a:r>
              <a:rPr lang="ja-JP" altLang="en-US" sz="1600" b="0" i="0" dirty="0">
                <a:effectLst/>
                <a:latin typeface="+mn-ea"/>
                <a:ea typeface="+mn-ea"/>
              </a:rPr>
              <a:t>未満）、かつ食欲が亢進しインスリン抵抗性</a:t>
            </a:r>
            <a:r>
              <a:rPr lang="ja-JP" altLang="en-US" sz="1600" b="0" i="0" baseline="30000" dirty="0">
                <a:effectLst/>
                <a:latin typeface="+mn-ea"/>
                <a:ea typeface="+mn-ea"/>
              </a:rPr>
              <a:t>*</a:t>
            </a:r>
            <a:r>
              <a:rPr lang="ja-JP" altLang="en-US" sz="1600" b="0" i="0" dirty="0">
                <a:effectLst/>
                <a:latin typeface="+mn-ea"/>
                <a:ea typeface="+mn-ea"/>
              </a:rPr>
              <a:t>及び糖脂質代謝異常（症）</a:t>
            </a:r>
            <a:r>
              <a:rPr lang="ja-JP" altLang="en-US" sz="1600" b="0" i="0" baseline="30000" dirty="0">
                <a:effectLst/>
                <a:latin typeface="+mn-ea"/>
                <a:ea typeface="+mn-ea"/>
              </a:rPr>
              <a:t>**</a:t>
            </a:r>
            <a:r>
              <a:rPr lang="ja-JP" altLang="en-US" sz="1600" b="0" i="0" dirty="0">
                <a:effectLst/>
                <a:latin typeface="+mn-ea"/>
                <a:ea typeface="+mn-ea"/>
              </a:rPr>
              <a:t>が認められること。</a:t>
            </a:r>
            <a:endParaRPr lang="en-US" altLang="ja-JP" sz="1600" b="0" i="0" dirty="0">
              <a:effectLst/>
              <a:latin typeface="+mn-ea"/>
              <a:ea typeface="+mn-ea"/>
            </a:endParaRPr>
          </a:p>
          <a:p>
            <a:pPr marL="265113" indent="-265113">
              <a:buFont typeface="+mj-lt"/>
              <a:buAutoNum type="arabicPeriod" startAt="2"/>
            </a:pPr>
            <a:r>
              <a:rPr lang="ja-JP" altLang="en-US" sz="1600" b="0" i="0" dirty="0">
                <a:effectLst/>
                <a:latin typeface="+mn-ea"/>
                <a:ea typeface="+mn-ea"/>
              </a:rPr>
              <a:t>神経性食思不振症等の拒食症、悪性疾患や慢性疾患に伴う悪液質が除外されること。</a:t>
            </a:r>
            <a:endParaRPr lang="en-US" altLang="ja-JP" sz="1600" b="0" i="0" dirty="0">
              <a:effectLst/>
              <a:latin typeface="+mn-ea"/>
              <a:ea typeface="+mn-ea"/>
            </a:endParaRPr>
          </a:p>
        </p:txBody>
      </p:sp>
      <p:sp>
        <p:nvSpPr>
          <p:cNvPr id="9" name="テキスト ボックス 8">
            <a:extLst>
              <a:ext uri="{FF2B5EF4-FFF2-40B4-BE49-F238E27FC236}">
                <a16:creationId xmlns:a16="http://schemas.microsoft.com/office/drawing/2014/main" id="{0094C76D-BF4A-6E78-87BB-92130F6CDA8B}"/>
              </a:ext>
            </a:extLst>
          </p:cNvPr>
          <p:cNvSpPr txBox="1"/>
          <p:nvPr/>
        </p:nvSpPr>
        <p:spPr>
          <a:xfrm>
            <a:off x="874713" y="3295152"/>
            <a:ext cx="10621963" cy="338554"/>
          </a:xfrm>
          <a:prstGeom prst="rect">
            <a:avLst/>
          </a:prstGeom>
          <a:noFill/>
        </p:spPr>
        <p:txBody>
          <a:bodyPr wrap="square">
            <a:spAutoFit/>
          </a:bodyPr>
          <a:lstStyle/>
          <a:p>
            <a:pPr>
              <a:spcAft>
                <a:spcPts val="600"/>
              </a:spcAft>
            </a:pPr>
            <a:r>
              <a:rPr lang="zh-TW" altLang="en-US" sz="1600" b="1" i="0" dirty="0">
                <a:solidFill>
                  <a:srgbClr val="BC136B"/>
                </a:solidFill>
                <a:effectLst/>
                <a:latin typeface="+mn-ea"/>
                <a:ea typeface="+mn-ea"/>
              </a:rPr>
              <a:t>後天性全身性脂肪萎縮症</a:t>
            </a:r>
            <a:endParaRPr lang="en-US" altLang="ja-JP" sz="1100" b="0" i="0" dirty="0">
              <a:solidFill>
                <a:srgbClr val="BC136B"/>
              </a:solidFill>
              <a:effectLst/>
              <a:latin typeface="+mn-ea"/>
              <a:ea typeface="+mn-ea"/>
            </a:endParaRPr>
          </a:p>
        </p:txBody>
      </p:sp>
      <p:sp>
        <p:nvSpPr>
          <p:cNvPr id="11" name="テキスト ボックス 10">
            <a:extLst>
              <a:ext uri="{FF2B5EF4-FFF2-40B4-BE49-F238E27FC236}">
                <a16:creationId xmlns:a16="http://schemas.microsoft.com/office/drawing/2014/main" id="{E0171B12-CA98-CE1F-40A4-6A8AAC3DDEBC}"/>
              </a:ext>
            </a:extLst>
          </p:cNvPr>
          <p:cNvSpPr txBox="1"/>
          <p:nvPr/>
        </p:nvSpPr>
        <p:spPr>
          <a:xfrm>
            <a:off x="874714" y="3606055"/>
            <a:ext cx="10442574" cy="1922383"/>
          </a:xfrm>
          <a:prstGeom prst="roundRect">
            <a:avLst>
              <a:gd name="adj" fmla="val 8146"/>
            </a:avLst>
          </a:prstGeom>
          <a:solidFill>
            <a:srgbClr val="FFF7FF"/>
          </a:solidFill>
          <a:ln>
            <a:solidFill>
              <a:schemeClr val="bg1">
                <a:lumMod val="85000"/>
              </a:schemeClr>
            </a:solidFill>
          </a:ln>
          <a:effectLst>
            <a:outerShdw blurRad="50800" dist="38100" dir="2700000" algn="tl" rotWithShape="0">
              <a:prstClr val="black">
                <a:alpha val="40000"/>
              </a:prstClr>
            </a:outerShdw>
          </a:effectLst>
        </p:spPr>
        <p:txBody>
          <a:bodyPr wrap="square" lIns="72000" tIns="0" rIns="36000" bIns="0">
            <a:spAutoFit/>
          </a:bodyPr>
          <a:lstStyle/>
          <a:p>
            <a:pPr marL="0" marR="0" lvl="0" indent="0" algn="l" defTabSz="914400" rtl="0" eaLnBrk="0" fontAlgn="base" latinLnBrk="0" hangingPunct="0">
              <a:lnSpc>
                <a:spcPct val="100000"/>
              </a:lnSpc>
              <a:spcBef>
                <a:spcPct val="0"/>
              </a:spcBef>
              <a:spcAft>
                <a:spcPts val="60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Meiryo UI"/>
                <a:ea typeface="Meiryo UI"/>
                <a:cs typeface="+mn-cs"/>
              </a:rPr>
              <a:t>出生時には脂肪組織の異常が認められないが、その後、全身の脂肪組織の消失が認められ、下記の１及び２を満たす場合を</a:t>
            </a:r>
            <a:r>
              <a:rPr kumimoji="1" lang="en-US" altLang="ja-JP" sz="1600" b="1" i="0" u="none" strike="noStrike" kern="1200" cap="none" spc="0" normalizeH="0" baseline="0" noProof="0" dirty="0">
                <a:ln>
                  <a:noFill/>
                </a:ln>
                <a:solidFill>
                  <a:prstClr val="black"/>
                </a:solidFill>
                <a:effectLst/>
                <a:uLnTx/>
                <a:uFillTx/>
                <a:latin typeface="Meiryo UI"/>
                <a:ea typeface="Meiryo UI"/>
                <a:cs typeface="+mn-cs"/>
              </a:rPr>
              <a:t>Definite</a:t>
            </a:r>
            <a:r>
              <a:rPr kumimoji="1" lang="ja-JP" altLang="en-US" sz="1600" b="1" i="0" u="none" strike="noStrike" kern="1200" cap="none" spc="0" normalizeH="0" baseline="0" noProof="0" dirty="0">
                <a:ln>
                  <a:noFill/>
                </a:ln>
                <a:solidFill>
                  <a:prstClr val="black"/>
                </a:solidFill>
                <a:effectLst/>
                <a:uLnTx/>
                <a:uFillTx/>
                <a:latin typeface="Meiryo UI"/>
                <a:ea typeface="Meiryo UI"/>
                <a:cs typeface="+mn-cs"/>
              </a:rPr>
              <a:t>（確定）とする。</a:t>
            </a:r>
          </a:p>
          <a:p>
            <a:pPr marL="265113" marR="0" lvl="0" indent="-265113" algn="l" defTabSz="914400" rtl="0" eaLnBrk="0" fontAlgn="base" latinLnBrk="0" hangingPunct="0">
              <a:lnSpc>
                <a:spcPct val="100000"/>
              </a:lnSpc>
              <a:spcBef>
                <a:spcPct val="0"/>
              </a:spcBef>
              <a:spcAft>
                <a:spcPct val="0"/>
              </a:spcAft>
              <a:buClrTx/>
              <a:buSzTx/>
              <a:buFont typeface="+mj-lt"/>
              <a:buAutoNum type="arabicPeriod"/>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以下の１）又は２）を満たすこと</a:t>
            </a:r>
          </a:p>
          <a:p>
            <a:pPr marL="608013" marR="0" lvl="0" indent="-342900" algn="l" defTabSz="914400" rtl="0" eaLnBrk="0" fontAlgn="base" latinLnBrk="0" hangingPunct="0">
              <a:lnSpc>
                <a:spcPct val="100000"/>
              </a:lnSpc>
              <a:spcBef>
                <a:spcPct val="0"/>
              </a:spcBef>
              <a:spcAft>
                <a:spcPct val="0"/>
              </a:spcAft>
              <a:buClrTx/>
              <a:buSzTx/>
              <a:buFontTx/>
              <a:buAutoNum type="arabicParenR"/>
              <a:tabLst/>
              <a:defRPr/>
            </a:pP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MRI T1</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強調画像にて全身の皮下脂肪組織、腹腔内脂肪組織の消失を認めること。</a:t>
            </a: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608013" marR="0" lvl="0" indent="-342900" algn="l" defTabSz="914400" rtl="0" eaLnBrk="0" fontAlgn="base" latinLnBrk="0" hangingPunct="0">
              <a:lnSpc>
                <a:spcPct val="100000"/>
              </a:lnSpc>
              <a:spcBef>
                <a:spcPct val="0"/>
              </a:spcBef>
              <a:spcAft>
                <a:spcPct val="0"/>
              </a:spcAft>
              <a:buClrTx/>
              <a:buSzTx/>
              <a:buFontTx/>
              <a:buAutoNum type="arabicParenR"/>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血中レプチン濃度が低下しており（男性</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0.6ng/mL</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未満、女性</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1.9ng/mL</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未満）、かつ代謝異常の発症前から脂肪の萎縮があり、脂肪萎縮とともに食欲が亢進しインスリン抵抗性</a:t>
            </a:r>
            <a:r>
              <a:rPr kumimoji="1" lang="ja-JP" altLang="en-US" sz="1600" b="0" i="0" u="none" strike="noStrike" kern="1200" cap="none" spc="0" normalizeH="0" baseline="30000" noProof="0" dirty="0">
                <a:ln>
                  <a:noFill/>
                </a:ln>
                <a:solidFill>
                  <a:prstClr val="black"/>
                </a:solidFill>
                <a:effectLst/>
                <a:uLnTx/>
                <a:uFillTx/>
                <a:latin typeface="Meiryo UI"/>
                <a:ea typeface="Meiryo UI"/>
                <a:cs typeface="+mn-cs"/>
              </a:rPr>
              <a:t>*</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及び糖脂質代謝異常（症）</a:t>
            </a:r>
            <a:r>
              <a:rPr kumimoji="1" lang="ja-JP" altLang="en-US" sz="1600" b="0" i="0" u="none" strike="noStrike" kern="1200" cap="none" spc="0" normalizeH="0" baseline="30000" noProof="0" dirty="0">
                <a:ln>
                  <a:noFill/>
                </a:ln>
                <a:solidFill>
                  <a:prstClr val="black"/>
                </a:solidFill>
                <a:effectLst/>
                <a:uLnTx/>
                <a:uFillTx/>
                <a:latin typeface="Meiryo UI"/>
                <a:ea typeface="Meiryo UI"/>
                <a:cs typeface="+mn-cs"/>
              </a:rPr>
              <a:t>**</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が認められること。</a:t>
            </a:r>
          </a:p>
          <a:p>
            <a:pPr marL="265113" marR="0" lvl="0" indent="-265113" algn="l" defTabSz="914400" rtl="0" eaLnBrk="0" fontAlgn="base" latinLnBrk="0" hangingPunct="0">
              <a:lnSpc>
                <a:spcPct val="100000"/>
              </a:lnSpc>
              <a:spcBef>
                <a:spcPct val="0"/>
              </a:spcBef>
              <a:spcAft>
                <a:spcPct val="0"/>
              </a:spcAft>
              <a:buClrTx/>
              <a:buSzTx/>
              <a:buFont typeface="+mj-lt"/>
              <a:buAutoNum type="arabicPeriod" startAt="2"/>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神経性食思不振症等の拒食症、悪性疾患や慢性疾患に伴う悪液質が除外されること。</a:t>
            </a:r>
            <a:endParaRPr kumimoji="1" lang="en-US" altLang="ja-JP" sz="1100" b="0" i="0" u="none" strike="noStrike" kern="1200" cap="none" spc="0" normalizeH="0" baseline="0" noProof="0" dirty="0">
              <a:ln>
                <a:noFill/>
              </a:ln>
              <a:solidFill>
                <a:prstClr val="black"/>
              </a:solidFill>
              <a:effectLst/>
              <a:uLnTx/>
              <a:uFillTx/>
              <a:latin typeface="Meiryo UI"/>
              <a:ea typeface="Meiryo UI"/>
              <a:cs typeface="+mn-cs"/>
            </a:endParaRPr>
          </a:p>
        </p:txBody>
      </p:sp>
    </p:spTree>
    <p:extLst>
      <p:ext uri="{BB962C8B-B14F-4D97-AF65-F5344CB8AC3E}">
        <p14:creationId xmlns:p14="http://schemas.microsoft.com/office/powerpoint/2010/main" val="20841642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58741-55A8-3FD8-E859-B29D2238F027}"/>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1EB9B9D8-FCDD-A4ED-8F3D-8228554059E7}"/>
              </a:ext>
            </a:extLst>
          </p:cNvPr>
          <p:cNvSpPr>
            <a:spLocks noGrp="1"/>
          </p:cNvSpPr>
          <p:nvPr>
            <p:ph type="title"/>
          </p:nvPr>
        </p:nvSpPr>
        <p:spPr/>
        <p:txBody>
          <a:bodyPr/>
          <a:lstStyle/>
          <a:p>
            <a:r>
              <a:rPr lang="ja-JP" altLang="en-US" sz="2600" b="1" dirty="0">
                <a:latin typeface="+mj-ea"/>
              </a:rPr>
              <a:t>脂肪萎縮症の診断基準ー厚生労働省</a:t>
            </a:r>
          </a:p>
        </p:txBody>
      </p:sp>
      <p:sp>
        <p:nvSpPr>
          <p:cNvPr id="3" name="スライド番号プレースホルダー 2">
            <a:extLst>
              <a:ext uri="{FF2B5EF4-FFF2-40B4-BE49-F238E27FC236}">
                <a16:creationId xmlns:a16="http://schemas.microsoft.com/office/drawing/2014/main" id="{3EDC5D0A-D383-1860-E0A6-241F456C013D}"/>
              </a:ext>
            </a:extLst>
          </p:cNvPr>
          <p:cNvSpPr>
            <a:spLocks noGrp="1"/>
          </p:cNvSpPr>
          <p:nvPr>
            <p:ph type="sldNum" sz="quarter" idx="10"/>
          </p:nvPr>
        </p:nvSpPr>
        <p:spPr/>
        <p:txBody>
          <a:bodyPr/>
          <a:lstStyle/>
          <a:p>
            <a:fld id="{3C22E879-25C1-4BAC-8729-693BB4353F20}" type="slidenum">
              <a:rPr kumimoji="1" lang="ja-JP" altLang="en-US" smtClean="0"/>
              <a:t>41</a:t>
            </a:fld>
            <a:endParaRPr kumimoji="1" lang="ja-JP" altLang="en-US"/>
          </a:p>
        </p:txBody>
      </p:sp>
      <p:sp>
        <p:nvSpPr>
          <p:cNvPr id="2" name="テキスト プレースホルダー 3">
            <a:extLst>
              <a:ext uri="{FF2B5EF4-FFF2-40B4-BE49-F238E27FC236}">
                <a16:creationId xmlns:a16="http://schemas.microsoft.com/office/drawing/2014/main" id="{42086D82-33FD-7F38-7DE9-FB01F9E96797}"/>
              </a:ext>
            </a:extLst>
          </p:cNvPr>
          <p:cNvSpPr txBox="1">
            <a:spLocks/>
          </p:cNvSpPr>
          <p:nvPr/>
        </p:nvSpPr>
        <p:spPr>
          <a:xfrm>
            <a:off x="695324" y="916016"/>
            <a:ext cx="10804793" cy="400110"/>
          </a:xfrm>
          <a:prstGeom prst="rect">
            <a:avLst/>
          </a:prstGeom>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部分性脂肪萎縮症の診断基準は以下の通りである</a:t>
            </a:r>
            <a:endParaRPr kumimoji="1" lang="en-US" altLang="ja-JP" sz="2000" i="0" dirty="0">
              <a:latin typeface="+mn-ea"/>
            </a:endParaRPr>
          </a:p>
        </p:txBody>
      </p:sp>
      <p:sp>
        <p:nvSpPr>
          <p:cNvPr id="10" name="テキスト ボックス 9">
            <a:extLst>
              <a:ext uri="{FF2B5EF4-FFF2-40B4-BE49-F238E27FC236}">
                <a16:creationId xmlns:a16="http://schemas.microsoft.com/office/drawing/2014/main" id="{67F6E8CF-F163-5B2A-E29B-844CC00DE60E}"/>
              </a:ext>
            </a:extLst>
          </p:cNvPr>
          <p:cNvSpPr txBox="1"/>
          <p:nvPr/>
        </p:nvSpPr>
        <p:spPr>
          <a:xfrm>
            <a:off x="6044776" y="6688723"/>
            <a:ext cx="5455341" cy="169277"/>
          </a:xfrm>
          <a:prstGeom prst="rect">
            <a:avLst/>
          </a:prstGeom>
          <a:noFill/>
        </p:spPr>
        <p:txBody>
          <a:bodyPr wrap="none" lIns="0" tIns="0" rIns="0" anchor="b">
            <a:spAutoFit/>
          </a:bodyPr>
          <a:lstStyle/>
          <a:p>
            <a:pPr marL="131763" indent="-131763" algn="r">
              <a:buFont typeface="+mj-lt"/>
              <a:buAutoNum type="arabicPeriod"/>
            </a:pPr>
            <a:r>
              <a:rPr lang="ja-JP" altLang="en-US" sz="800" b="0" i="0" dirty="0">
                <a:solidFill>
                  <a:srgbClr val="212121"/>
                </a:solidFill>
                <a:effectLst/>
                <a:latin typeface="+mn-ea"/>
                <a:ea typeface="+mn-ea"/>
              </a:rPr>
              <a:t>難病情報センター　脂肪萎縮症（指定難病</a:t>
            </a:r>
            <a:r>
              <a:rPr lang="en-US" altLang="ja-JP" sz="800" b="0" i="0" dirty="0">
                <a:solidFill>
                  <a:srgbClr val="212121"/>
                </a:solidFill>
                <a:effectLst/>
                <a:latin typeface="+mn-ea"/>
                <a:ea typeface="+mn-ea"/>
              </a:rPr>
              <a:t>265</a:t>
            </a:r>
            <a:r>
              <a:rPr lang="ja-JP" altLang="en-US" sz="800" b="0" i="0" dirty="0">
                <a:solidFill>
                  <a:srgbClr val="212121"/>
                </a:solidFill>
                <a:effectLst/>
                <a:latin typeface="+mn-ea"/>
                <a:ea typeface="+mn-ea"/>
              </a:rPr>
              <a:t>）</a:t>
            </a:r>
            <a:r>
              <a:rPr lang="en-US" altLang="ja-JP" sz="800" b="0" i="0" dirty="0">
                <a:solidFill>
                  <a:srgbClr val="212121"/>
                </a:solidFill>
                <a:effectLst/>
                <a:latin typeface="+mn-ea"/>
                <a:ea typeface="+mn-ea"/>
                <a:hlinkClick r:id="rId3"/>
              </a:rPr>
              <a:t>https://www.nanbyou.or.jp/entry/5333</a:t>
            </a:r>
            <a:r>
              <a:rPr lang="ja-JP" altLang="en-US" sz="800" b="0" i="0" dirty="0">
                <a:solidFill>
                  <a:srgbClr val="212121"/>
                </a:solidFill>
                <a:effectLst/>
                <a:latin typeface="+mn-ea"/>
                <a:ea typeface="+mn-ea"/>
              </a:rPr>
              <a:t>、</a:t>
            </a:r>
            <a:r>
              <a:rPr lang="en-US" altLang="ja-JP" sz="800" b="0" i="0" dirty="0">
                <a:solidFill>
                  <a:srgbClr val="212121"/>
                </a:solidFill>
                <a:effectLst/>
                <a:latin typeface="+mn-ea"/>
                <a:ea typeface="+mn-ea"/>
              </a:rPr>
              <a:t>2025</a:t>
            </a:r>
            <a:r>
              <a:rPr lang="ja-JP" altLang="en-US" sz="800" b="0" i="0" dirty="0">
                <a:solidFill>
                  <a:srgbClr val="212121"/>
                </a:solidFill>
                <a:effectLst/>
                <a:latin typeface="+mn-ea"/>
                <a:ea typeface="+mn-ea"/>
              </a:rPr>
              <a:t>年</a:t>
            </a:r>
            <a:r>
              <a:rPr lang="en-US" altLang="ja-JP" sz="800" b="0" i="0" dirty="0">
                <a:solidFill>
                  <a:srgbClr val="212121"/>
                </a:solidFill>
                <a:effectLst/>
                <a:latin typeface="+mn-ea"/>
                <a:ea typeface="+mn-ea"/>
              </a:rPr>
              <a:t>1</a:t>
            </a:r>
            <a:r>
              <a:rPr lang="ja-JP" altLang="en-US" sz="800" b="0" i="0" dirty="0">
                <a:solidFill>
                  <a:srgbClr val="212121"/>
                </a:solidFill>
                <a:effectLst/>
                <a:latin typeface="+mn-ea"/>
                <a:ea typeface="+mn-ea"/>
              </a:rPr>
              <a:t>月</a:t>
            </a:r>
            <a:r>
              <a:rPr lang="en-US" altLang="ja-JP" sz="800" dirty="0">
                <a:solidFill>
                  <a:srgbClr val="212121"/>
                </a:solidFill>
                <a:latin typeface="+mn-ea"/>
                <a:ea typeface="+mn-ea"/>
              </a:rPr>
              <a:t>23</a:t>
            </a:r>
            <a:r>
              <a:rPr lang="ja-JP" altLang="en-US" sz="800" b="0" i="0" dirty="0">
                <a:solidFill>
                  <a:srgbClr val="212121"/>
                </a:solidFill>
                <a:effectLst/>
                <a:latin typeface="+mn-ea"/>
                <a:ea typeface="+mn-ea"/>
              </a:rPr>
              <a:t>日アクセス</a:t>
            </a:r>
            <a:endParaRPr lang="nl-NL" altLang="ja-JP" sz="800" b="0" i="0" dirty="0">
              <a:solidFill>
                <a:srgbClr val="212121"/>
              </a:solidFill>
              <a:effectLst/>
              <a:latin typeface="+mn-ea"/>
              <a:ea typeface="+mn-ea"/>
            </a:endParaRPr>
          </a:p>
        </p:txBody>
      </p:sp>
      <p:sp>
        <p:nvSpPr>
          <p:cNvPr id="5" name="テキスト ボックス 4">
            <a:extLst>
              <a:ext uri="{FF2B5EF4-FFF2-40B4-BE49-F238E27FC236}">
                <a16:creationId xmlns:a16="http://schemas.microsoft.com/office/drawing/2014/main" id="{08837AA8-F738-8966-9D7A-8BB689F0612D}"/>
              </a:ext>
            </a:extLst>
          </p:cNvPr>
          <p:cNvSpPr txBox="1"/>
          <p:nvPr/>
        </p:nvSpPr>
        <p:spPr>
          <a:xfrm>
            <a:off x="874713" y="1333623"/>
            <a:ext cx="10621963" cy="338554"/>
          </a:xfrm>
          <a:prstGeom prst="rect">
            <a:avLst/>
          </a:prstGeom>
          <a:noFill/>
        </p:spPr>
        <p:txBody>
          <a:bodyPr wrap="square">
            <a:spAutoFit/>
          </a:bodyPr>
          <a:lstStyle/>
          <a:p>
            <a:pPr>
              <a:spcAft>
                <a:spcPts val="600"/>
              </a:spcAft>
            </a:pPr>
            <a:r>
              <a:rPr lang="zh-TW" altLang="en-US" sz="1600" b="1" i="0" dirty="0">
                <a:solidFill>
                  <a:srgbClr val="BC136B"/>
                </a:solidFill>
                <a:effectLst/>
                <a:latin typeface="+mn-ea"/>
                <a:ea typeface="+mn-ea"/>
              </a:rPr>
              <a:t>家族性部分性脂肪萎縮症</a:t>
            </a:r>
            <a:endParaRPr lang="en-US" altLang="ja-JP" sz="1100" b="0" i="0" dirty="0">
              <a:solidFill>
                <a:srgbClr val="BC136B"/>
              </a:solidFill>
              <a:effectLst/>
              <a:latin typeface="+mn-ea"/>
              <a:ea typeface="+mn-ea"/>
            </a:endParaRPr>
          </a:p>
        </p:txBody>
      </p:sp>
      <p:sp>
        <p:nvSpPr>
          <p:cNvPr id="7" name="テキスト ボックス 6">
            <a:extLst>
              <a:ext uri="{FF2B5EF4-FFF2-40B4-BE49-F238E27FC236}">
                <a16:creationId xmlns:a16="http://schemas.microsoft.com/office/drawing/2014/main" id="{496ADC5C-688C-6791-C03B-5869362D207C}"/>
              </a:ext>
            </a:extLst>
          </p:cNvPr>
          <p:cNvSpPr txBox="1"/>
          <p:nvPr/>
        </p:nvSpPr>
        <p:spPr>
          <a:xfrm>
            <a:off x="874713" y="1675348"/>
            <a:ext cx="10442575" cy="2221904"/>
          </a:xfrm>
          <a:prstGeom prst="roundRect">
            <a:avLst>
              <a:gd name="adj" fmla="val 8900"/>
            </a:avLst>
          </a:prstGeom>
          <a:solidFill>
            <a:srgbClr val="FFF7FF"/>
          </a:solidFill>
          <a:ln>
            <a:solidFill>
              <a:schemeClr val="bg1">
                <a:lumMod val="85000"/>
              </a:schemeClr>
            </a:solidFill>
          </a:ln>
          <a:effectLst>
            <a:outerShdw blurRad="50800" dist="38100" dir="2700000" algn="tl" rotWithShape="0">
              <a:prstClr val="black">
                <a:alpha val="40000"/>
              </a:prstClr>
            </a:outerShdw>
          </a:effectLst>
        </p:spPr>
        <p:txBody>
          <a:bodyPr wrap="square" lIns="72000" tIns="36000" rIns="36000" bIns="36000">
            <a:spAutoFit/>
          </a:bodyPr>
          <a:lstStyle/>
          <a:p>
            <a:pPr>
              <a:spcAft>
                <a:spcPts val="600"/>
              </a:spcAft>
            </a:pPr>
            <a:r>
              <a:rPr lang="ja-JP" altLang="en-US" sz="1600" b="1" i="0" dirty="0">
                <a:effectLst/>
                <a:latin typeface="+mn-ea"/>
                <a:ea typeface="+mn-ea"/>
              </a:rPr>
              <a:t>思春期前後に四肢の皮下脂肪組織の消失が認められ、下記の１、２、３の全てを満たす場合を</a:t>
            </a:r>
            <a:r>
              <a:rPr lang="en-US" altLang="ja-JP" sz="1600" b="1" i="0" dirty="0">
                <a:effectLst/>
                <a:latin typeface="+mn-ea"/>
                <a:ea typeface="+mn-ea"/>
              </a:rPr>
              <a:t>Definite</a:t>
            </a:r>
            <a:r>
              <a:rPr lang="ja-JP" altLang="en-US" sz="1600" b="1" i="0" dirty="0">
                <a:effectLst/>
                <a:latin typeface="+mn-ea"/>
                <a:ea typeface="+mn-ea"/>
              </a:rPr>
              <a:t>（確定）、</a:t>
            </a:r>
            <a:br>
              <a:rPr lang="en-US" altLang="ja-JP" sz="1600" b="1" i="0" dirty="0">
                <a:effectLst/>
                <a:latin typeface="+mn-ea"/>
                <a:ea typeface="+mn-ea"/>
              </a:rPr>
            </a:br>
            <a:r>
              <a:rPr lang="ja-JP" altLang="en-US" sz="1600" b="1" i="0" dirty="0">
                <a:effectLst/>
                <a:latin typeface="+mn-ea"/>
                <a:ea typeface="+mn-ea"/>
              </a:rPr>
              <a:t>１、２のみを満たす場合を</a:t>
            </a:r>
            <a:r>
              <a:rPr lang="en-US" altLang="ja-JP" sz="1600" b="1" i="0" dirty="0">
                <a:effectLst/>
                <a:latin typeface="+mn-ea"/>
                <a:ea typeface="+mn-ea"/>
              </a:rPr>
              <a:t>Possible</a:t>
            </a:r>
            <a:r>
              <a:rPr lang="ja-JP" altLang="en-US" sz="1600" b="1" i="0" dirty="0">
                <a:effectLst/>
                <a:latin typeface="+mn-ea"/>
                <a:ea typeface="+mn-ea"/>
              </a:rPr>
              <a:t>（疑い例）とする。</a:t>
            </a:r>
            <a:endParaRPr lang="en-US" altLang="ja-JP" sz="1600" b="1" i="0" dirty="0">
              <a:effectLst/>
              <a:latin typeface="+mn-ea"/>
              <a:ea typeface="+mn-ea"/>
            </a:endParaRPr>
          </a:p>
          <a:p>
            <a:pPr marL="266700" marR="0" lvl="0" indent="-266700" algn="l"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1.	MRI T1</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強調画像にて四肢の皮下脂肪組織の消失を認めること。</a:t>
            </a:r>
          </a:p>
          <a:p>
            <a:pPr marL="266700" marR="0" lvl="0" indent="-266700" algn="l"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2.	</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神経性食思不振症等の拒食症、悪性疾患や慢性疾患に伴う悪液質が除外されること。</a:t>
            </a:r>
          </a:p>
          <a:p>
            <a:pPr marL="266700" marR="0" lvl="0" indent="-266700" algn="l"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3.	</a:t>
            </a:r>
            <a:r>
              <a:rPr kumimoji="1" lang="en-US" altLang="ja-JP" sz="1600" b="0" i="1" u="none" strike="noStrike" kern="1200" cap="none" spc="0" normalizeH="0" baseline="0" noProof="0" dirty="0">
                <a:ln>
                  <a:noFill/>
                </a:ln>
                <a:solidFill>
                  <a:prstClr val="black"/>
                </a:solidFill>
                <a:effectLst/>
                <a:uLnTx/>
                <a:uFillTx/>
                <a:latin typeface="Meiryo UI"/>
                <a:ea typeface="Meiryo UI"/>
                <a:cs typeface="+mn-cs"/>
              </a:rPr>
              <a:t>LMNA</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a:t>
            </a:r>
            <a:r>
              <a:rPr kumimoji="1" lang="en-US" altLang="ja-JP" sz="1600" b="0" i="1" u="none" strike="noStrike" kern="1200" cap="none" spc="0" normalizeH="0" baseline="0" noProof="0" dirty="0">
                <a:ln>
                  <a:noFill/>
                </a:ln>
                <a:solidFill>
                  <a:prstClr val="black"/>
                </a:solidFill>
                <a:effectLst/>
                <a:uLnTx/>
                <a:uFillTx/>
                <a:latin typeface="Meiryo UI"/>
                <a:ea typeface="Meiryo UI"/>
                <a:cs typeface="+mn-cs"/>
              </a:rPr>
              <a:t>PPARG</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a:t>
            </a:r>
            <a:r>
              <a:rPr kumimoji="1" lang="en-US" altLang="ja-JP" sz="1600" b="0" i="1" u="none" strike="noStrike" kern="1200" cap="none" spc="0" normalizeH="0" baseline="0" noProof="0" dirty="0">
                <a:ln>
                  <a:noFill/>
                </a:ln>
                <a:solidFill>
                  <a:prstClr val="black"/>
                </a:solidFill>
                <a:effectLst/>
                <a:uLnTx/>
                <a:uFillTx/>
                <a:latin typeface="Meiryo UI"/>
                <a:ea typeface="Meiryo UI"/>
                <a:cs typeface="+mn-cs"/>
              </a:rPr>
              <a:t>AKT2</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a:t>
            </a:r>
            <a:r>
              <a:rPr kumimoji="1" lang="en-US" altLang="ja-JP" sz="1600" b="0" i="1" u="none" strike="noStrike" kern="1200" cap="none" spc="0" normalizeH="0" baseline="0" noProof="0" dirty="0">
                <a:ln>
                  <a:noFill/>
                </a:ln>
                <a:solidFill>
                  <a:prstClr val="black"/>
                </a:solidFill>
                <a:effectLst/>
                <a:uLnTx/>
                <a:uFillTx/>
                <a:latin typeface="Meiryo UI"/>
                <a:ea typeface="Meiryo UI"/>
                <a:cs typeface="+mn-cs"/>
              </a:rPr>
              <a:t>ZMPSTE24</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a:t>
            </a:r>
            <a:r>
              <a:rPr kumimoji="1" lang="en-US" altLang="ja-JP" sz="1600" b="0" i="1" u="none" strike="noStrike" kern="1200" cap="none" spc="0" normalizeH="0" baseline="0" noProof="0" dirty="0">
                <a:ln>
                  <a:noFill/>
                </a:ln>
                <a:solidFill>
                  <a:prstClr val="black"/>
                </a:solidFill>
                <a:effectLst/>
                <a:uLnTx/>
                <a:uFillTx/>
                <a:latin typeface="Meiryo UI"/>
                <a:ea typeface="Meiryo UI"/>
                <a:cs typeface="+mn-cs"/>
              </a:rPr>
              <a:t>CIDEC</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a:t>
            </a:r>
            <a:r>
              <a:rPr kumimoji="1" lang="en-US" altLang="ja-JP" sz="1600" b="0" i="1" u="none" strike="noStrike" kern="1200" cap="none" spc="0" normalizeH="0" baseline="0" noProof="0" dirty="0">
                <a:ln>
                  <a:noFill/>
                </a:ln>
                <a:solidFill>
                  <a:prstClr val="black"/>
                </a:solidFill>
                <a:effectLst/>
                <a:uLnTx/>
                <a:uFillTx/>
                <a:latin typeface="Meiryo UI"/>
                <a:ea typeface="Meiryo UI"/>
                <a:cs typeface="+mn-cs"/>
              </a:rPr>
              <a:t>PLIN1</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のいずれかの遺伝子にヘテロ接合体変異又は</a:t>
            </a:r>
            <a:r>
              <a:rPr kumimoji="1" lang="en-US" altLang="ja-JP" sz="1600" b="0" i="1" u="none" strike="noStrike" kern="1200" cap="none" spc="0" normalizeH="0" baseline="0" noProof="0" dirty="0">
                <a:ln>
                  <a:noFill/>
                </a:ln>
                <a:solidFill>
                  <a:prstClr val="black"/>
                </a:solidFill>
                <a:effectLst/>
                <a:uLnTx/>
                <a:uFillTx/>
                <a:latin typeface="Meiryo UI"/>
                <a:ea typeface="Meiryo UI"/>
                <a:cs typeface="+mn-cs"/>
              </a:rPr>
              <a:t>PSMB8</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遺伝子にホモ接合体変異あるいは複合ヘテロ接合体変異をみとめること。</a:t>
            </a:r>
            <a:b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なお、</a:t>
            </a:r>
            <a:r>
              <a:rPr kumimoji="1" lang="en-US" altLang="ja-JP" sz="1600" b="0" i="1" u="none" strike="noStrike" kern="1200" cap="none" spc="0" normalizeH="0" baseline="0" noProof="0" dirty="0">
                <a:ln>
                  <a:noFill/>
                </a:ln>
                <a:solidFill>
                  <a:prstClr val="black"/>
                </a:solidFill>
                <a:effectLst/>
                <a:uLnTx/>
                <a:uFillTx/>
                <a:latin typeface="Meiryo UI"/>
                <a:ea typeface="Meiryo UI"/>
                <a:cs typeface="+mn-cs"/>
              </a:rPr>
              <a:t>LMNA</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a:t>
            </a:r>
            <a:r>
              <a:rPr kumimoji="1" lang="en-US" altLang="ja-JP" sz="1600" b="0" i="1" u="none" strike="noStrike" kern="1200" cap="none" spc="0" normalizeH="0" baseline="0" noProof="0" dirty="0">
                <a:ln>
                  <a:noFill/>
                </a:ln>
                <a:solidFill>
                  <a:prstClr val="black"/>
                </a:solidFill>
                <a:effectLst/>
                <a:uLnTx/>
                <a:uFillTx/>
                <a:latin typeface="Meiryo UI"/>
                <a:ea typeface="Meiryo UI"/>
                <a:cs typeface="+mn-cs"/>
              </a:rPr>
              <a:t>PPARG</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a:t>
            </a:r>
            <a:r>
              <a:rPr kumimoji="1" lang="en-US" altLang="ja-JP" sz="1600" b="0" i="1" u="none" strike="noStrike" kern="1200" cap="none" spc="0" normalizeH="0" baseline="0" noProof="0" dirty="0">
                <a:ln>
                  <a:noFill/>
                </a:ln>
                <a:solidFill>
                  <a:prstClr val="black"/>
                </a:solidFill>
                <a:effectLst/>
                <a:uLnTx/>
                <a:uFillTx/>
                <a:latin typeface="Meiryo UI"/>
                <a:ea typeface="Meiryo UI"/>
                <a:cs typeface="+mn-cs"/>
              </a:rPr>
              <a:t>AKT2</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a:t>
            </a:r>
            <a:r>
              <a:rPr kumimoji="1" lang="en-US" altLang="ja-JP" sz="1600" b="0" i="1" u="none" strike="noStrike" kern="1200" cap="none" spc="0" normalizeH="0" baseline="0" noProof="0" dirty="0">
                <a:ln>
                  <a:noFill/>
                </a:ln>
                <a:solidFill>
                  <a:prstClr val="black"/>
                </a:solidFill>
                <a:effectLst/>
                <a:uLnTx/>
                <a:uFillTx/>
                <a:latin typeface="Meiryo UI"/>
                <a:ea typeface="Meiryo UI"/>
                <a:cs typeface="+mn-cs"/>
              </a:rPr>
              <a:t>CIDEC</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a:t>
            </a:r>
            <a:r>
              <a:rPr kumimoji="1" lang="en-US" altLang="ja-JP" sz="1600" b="0" i="1" u="none" strike="noStrike" kern="1200" cap="none" spc="0" normalizeH="0" baseline="0" noProof="0" dirty="0">
                <a:ln>
                  <a:noFill/>
                </a:ln>
                <a:solidFill>
                  <a:prstClr val="black"/>
                </a:solidFill>
                <a:effectLst/>
                <a:uLnTx/>
                <a:uFillTx/>
                <a:latin typeface="Meiryo UI"/>
                <a:ea typeface="Meiryo UI"/>
                <a:cs typeface="+mn-cs"/>
              </a:rPr>
              <a:t>PLIN1</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の変異による場合には常染色体顕性遺伝（優性遺伝）形式をとることから、しばしば家族内発症が認められる。</a:t>
            </a:r>
            <a:endParaRPr lang="en-US" altLang="ja-JP" sz="1600" b="0" i="0" dirty="0">
              <a:effectLst/>
              <a:latin typeface="+mn-ea"/>
              <a:ea typeface="+mn-ea"/>
            </a:endParaRPr>
          </a:p>
        </p:txBody>
      </p:sp>
      <p:sp>
        <p:nvSpPr>
          <p:cNvPr id="8" name="テキスト ボックス 7">
            <a:extLst>
              <a:ext uri="{FF2B5EF4-FFF2-40B4-BE49-F238E27FC236}">
                <a16:creationId xmlns:a16="http://schemas.microsoft.com/office/drawing/2014/main" id="{8ABCD451-4935-3A35-3351-27770F936F6B}"/>
              </a:ext>
            </a:extLst>
          </p:cNvPr>
          <p:cNvSpPr txBox="1"/>
          <p:nvPr/>
        </p:nvSpPr>
        <p:spPr>
          <a:xfrm>
            <a:off x="879886" y="3974212"/>
            <a:ext cx="10621963" cy="338554"/>
          </a:xfrm>
          <a:prstGeom prst="rect">
            <a:avLst/>
          </a:prstGeom>
          <a:noFill/>
        </p:spPr>
        <p:txBody>
          <a:bodyPr wrap="square">
            <a:spAutoFit/>
          </a:bodyPr>
          <a:lstStyle/>
          <a:p>
            <a:pPr>
              <a:spcAft>
                <a:spcPts val="600"/>
              </a:spcAft>
            </a:pPr>
            <a:r>
              <a:rPr lang="ja-JP" altLang="en-US" sz="1600" b="1" i="0" dirty="0">
                <a:solidFill>
                  <a:srgbClr val="BC136B"/>
                </a:solidFill>
                <a:effectLst/>
                <a:latin typeface="+mn-ea"/>
                <a:ea typeface="+mn-ea"/>
              </a:rPr>
              <a:t>後天性部分性脂肪萎縮症（抗</a:t>
            </a:r>
            <a:r>
              <a:rPr lang="en-US" altLang="ja-JP" sz="1600" b="1" i="0" dirty="0">
                <a:solidFill>
                  <a:srgbClr val="BC136B"/>
                </a:solidFill>
                <a:effectLst/>
                <a:latin typeface="+mn-ea"/>
                <a:ea typeface="+mn-ea"/>
              </a:rPr>
              <a:t>HIV</a:t>
            </a:r>
            <a:r>
              <a:rPr lang="ja-JP" altLang="en-US" sz="1600" b="1" i="0" dirty="0">
                <a:solidFill>
                  <a:srgbClr val="BC136B"/>
                </a:solidFill>
                <a:effectLst/>
                <a:latin typeface="+mn-ea"/>
                <a:ea typeface="+mn-ea"/>
              </a:rPr>
              <a:t>治療薬や骨髄移植後等による薬剤性又は二次性の場合は除く）</a:t>
            </a:r>
            <a:endParaRPr lang="en-US" altLang="ja-JP" sz="1100" b="0" i="0" dirty="0">
              <a:solidFill>
                <a:srgbClr val="BC136B"/>
              </a:solidFill>
              <a:effectLst/>
              <a:latin typeface="+mn-ea"/>
              <a:ea typeface="+mn-ea"/>
            </a:endParaRPr>
          </a:p>
        </p:txBody>
      </p:sp>
      <p:sp>
        <p:nvSpPr>
          <p:cNvPr id="9" name="テキスト ボックス 8">
            <a:extLst>
              <a:ext uri="{FF2B5EF4-FFF2-40B4-BE49-F238E27FC236}">
                <a16:creationId xmlns:a16="http://schemas.microsoft.com/office/drawing/2014/main" id="{6A2B759D-96CA-5DDA-023C-5060668C4EE5}"/>
              </a:ext>
            </a:extLst>
          </p:cNvPr>
          <p:cNvSpPr txBox="1"/>
          <p:nvPr/>
        </p:nvSpPr>
        <p:spPr>
          <a:xfrm>
            <a:off x="879887" y="4315937"/>
            <a:ext cx="10437402" cy="1721782"/>
          </a:xfrm>
          <a:prstGeom prst="roundRect">
            <a:avLst>
              <a:gd name="adj" fmla="val 8900"/>
            </a:avLst>
          </a:prstGeom>
          <a:solidFill>
            <a:srgbClr val="FFF7FF"/>
          </a:solidFill>
          <a:ln>
            <a:solidFill>
              <a:schemeClr val="bg1">
                <a:lumMod val="85000"/>
              </a:schemeClr>
            </a:solidFill>
          </a:ln>
          <a:effectLst>
            <a:outerShdw blurRad="50800" dist="38100" dir="2700000" algn="tl" rotWithShape="0">
              <a:prstClr val="black">
                <a:alpha val="40000"/>
              </a:prstClr>
            </a:outerShdw>
          </a:effectLst>
        </p:spPr>
        <p:txBody>
          <a:bodyPr wrap="square" lIns="72000" tIns="36000" rIns="36000" bIns="36000">
            <a:spAutoFit/>
          </a:bodyPr>
          <a:lstStyle/>
          <a:p>
            <a:pPr>
              <a:spcAft>
                <a:spcPts val="600"/>
              </a:spcAft>
            </a:pPr>
            <a:r>
              <a:rPr lang="ja-JP" altLang="en-US" sz="1600" b="1" i="0" dirty="0">
                <a:effectLst/>
                <a:latin typeface="+mn-ea"/>
                <a:ea typeface="+mn-ea"/>
              </a:rPr>
              <a:t>出生時には脂肪組織の異常を認められないが、その後、四肢の皮下脂肪組織や上半身の脂肪組織の消失が認められ、</a:t>
            </a:r>
            <a:br>
              <a:rPr lang="ja-JP" altLang="en-US" sz="1600" b="1" i="0" dirty="0">
                <a:effectLst/>
                <a:latin typeface="+mn-ea"/>
                <a:ea typeface="+mn-ea"/>
              </a:rPr>
            </a:br>
            <a:r>
              <a:rPr lang="ja-JP" altLang="en-US" sz="1600" b="1" i="0" dirty="0">
                <a:effectLst/>
                <a:latin typeface="+mn-ea"/>
                <a:ea typeface="+mn-ea"/>
              </a:rPr>
              <a:t>下記の１、２、３の全てを満たす場合を</a:t>
            </a:r>
            <a:r>
              <a:rPr lang="en-US" altLang="ja-JP" sz="1600" b="1" i="0" dirty="0">
                <a:effectLst/>
                <a:latin typeface="+mn-ea"/>
                <a:ea typeface="+mn-ea"/>
              </a:rPr>
              <a:t>Definite</a:t>
            </a:r>
            <a:r>
              <a:rPr lang="ja-JP" altLang="en-US" sz="1600" b="1" i="0" dirty="0">
                <a:effectLst/>
                <a:latin typeface="+mn-ea"/>
                <a:ea typeface="+mn-ea"/>
              </a:rPr>
              <a:t>（確定）、１、２のみを満たす場合を</a:t>
            </a:r>
            <a:r>
              <a:rPr lang="en-US" altLang="ja-JP" sz="1600" b="1" i="0" dirty="0">
                <a:effectLst/>
                <a:latin typeface="+mn-ea"/>
                <a:ea typeface="+mn-ea"/>
              </a:rPr>
              <a:t>Possible</a:t>
            </a:r>
            <a:r>
              <a:rPr lang="ja-JP" altLang="en-US" sz="1600" b="1" i="0" dirty="0">
                <a:effectLst/>
                <a:latin typeface="+mn-ea"/>
                <a:ea typeface="+mn-ea"/>
              </a:rPr>
              <a:t>（疑い例）とする。</a:t>
            </a:r>
            <a:endParaRPr lang="en-US" altLang="ja-JP" sz="1600" b="1" i="0" dirty="0">
              <a:effectLst/>
              <a:latin typeface="+mn-ea"/>
              <a:ea typeface="+mn-ea"/>
            </a:endParaRPr>
          </a:p>
          <a:p>
            <a:pPr marL="265113" marR="0" lvl="0" indent="-265113" algn="l" defTabSz="914400" rtl="0" eaLnBrk="0" fontAlgn="base" latinLnBrk="0" hangingPunct="0">
              <a:lnSpc>
                <a:spcPct val="100000"/>
              </a:lnSpc>
              <a:spcBef>
                <a:spcPct val="0"/>
              </a:spcBef>
              <a:spcAft>
                <a:spcPct val="0"/>
              </a:spcAft>
              <a:buClrTx/>
              <a:buSzTx/>
              <a:buFont typeface="+mj-lt"/>
              <a:buAutoNum type="arabicPeriod"/>
              <a:tabLst/>
              <a:defRPr/>
            </a:pP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MRI T1</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強調画像にて四肢の皮下脂肪組織あるいは頭頸部を含む上半身の脂肪組織の消失を認めること。</a:t>
            </a:r>
          </a:p>
          <a:p>
            <a:pPr marL="265113" marR="0" lvl="0" indent="-265113" algn="l" defTabSz="914400" rtl="0" eaLnBrk="0" fontAlgn="base" latinLnBrk="0" hangingPunct="0">
              <a:lnSpc>
                <a:spcPct val="100000"/>
              </a:lnSpc>
              <a:spcBef>
                <a:spcPct val="0"/>
              </a:spcBef>
              <a:spcAft>
                <a:spcPct val="0"/>
              </a:spcAft>
              <a:buClrTx/>
              <a:buSzTx/>
              <a:buFont typeface="+mj-lt"/>
              <a:buAutoNum type="arabicPeriod"/>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神経性食思不振症等の拒食症、悪性疾患や慢性疾患に伴う悪液質が除外されること。</a:t>
            </a:r>
          </a:p>
          <a:p>
            <a:pPr marL="265113" marR="0" lvl="0" indent="-265113" algn="l" defTabSz="914400" rtl="0" eaLnBrk="0" fontAlgn="base" latinLnBrk="0" hangingPunct="0">
              <a:lnSpc>
                <a:spcPct val="100000"/>
              </a:lnSpc>
              <a:spcBef>
                <a:spcPct val="0"/>
              </a:spcBef>
              <a:spcAft>
                <a:spcPct val="0"/>
              </a:spcAft>
              <a:buClrTx/>
              <a:buSzTx/>
              <a:buFont typeface="+mj-lt"/>
              <a:buAutoNum type="arabicPeriod"/>
              <a:tabLst/>
              <a:defRPr/>
            </a:pP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C3</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補体価の低下を認めること。</a:t>
            </a:r>
          </a:p>
          <a:p>
            <a:pPr marL="0" marR="0" lvl="0" indent="0" algn="l" defTabSz="914400" rtl="0" eaLnBrk="0" fontAlgn="base" latinLnBrk="0" hangingPunct="0">
              <a:lnSpc>
                <a:spcPct val="100000"/>
              </a:lnSpc>
              <a:spcBef>
                <a:spcPts val="600"/>
              </a:spcBef>
              <a:spcAft>
                <a:spcPct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1200" b="0" i="0" u="none" strike="noStrike" kern="1200" cap="none" spc="0" normalizeH="0" baseline="0" noProof="0" dirty="0">
                <a:ln>
                  <a:noFill/>
                </a:ln>
                <a:solidFill>
                  <a:prstClr val="black"/>
                </a:solidFill>
                <a:effectLst/>
                <a:uLnTx/>
                <a:uFillTx/>
                <a:latin typeface="Meiryo UI"/>
                <a:ea typeface="Meiryo UI"/>
                <a:cs typeface="+mn-cs"/>
              </a:rPr>
              <a:t>後天性部分性脂肪萎縮症のうち抗</a:t>
            </a:r>
            <a:r>
              <a:rPr kumimoji="1" lang="en-US" altLang="ja-JP" sz="1200" b="0" i="0" u="none" strike="noStrike" kern="1200" cap="none" spc="0" normalizeH="0" baseline="0" noProof="0" dirty="0">
                <a:ln>
                  <a:noFill/>
                </a:ln>
                <a:solidFill>
                  <a:prstClr val="black"/>
                </a:solidFill>
                <a:effectLst/>
                <a:uLnTx/>
                <a:uFillTx/>
                <a:latin typeface="Meiryo UI"/>
                <a:ea typeface="Meiryo UI"/>
                <a:cs typeface="+mn-cs"/>
              </a:rPr>
              <a:t>HIV</a:t>
            </a:r>
            <a:r>
              <a:rPr kumimoji="1" lang="ja-JP" altLang="en-US" sz="1200" b="0" i="0" u="none" strike="noStrike" kern="1200" cap="none" spc="0" normalizeH="0" baseline="0" noProof="0" dirty="0">
                <a:ln>
                  <a:noFill/>
                </a:ln>
                <a:solidFill>
                  <a:prstClr val="black"/>
                </a:solidFill>
                <a:effectLst/>
                <a:uLnTx/>
                <a:uFillTx/>
                <a:latin typeface="Meiryo UI"/>
                <a:ea typeface="Meiryo UI"/>
                <a:cs typeface="+mn-cs"/>
              </a:rPr>
              <a:t>治療薬や骨髄移植後等の薬剤性又は二次性によるものは医療費助成の対象としない。</a:t>
            </a:r>
            <a:endParaRPr kumimoji="1" lang="ja-JP" altLang="en-US" sz="1050" b="0" i="0" u="none" strike="noStrike" kern="1200" cap="none" spc="0" normalizeH="0" baseline="0" noProof="0" dirty="0">
              <a:ln>
                <a:noFill/>
              </a:ln>
              <a:solidFill>
                <a:prstClr val="black"/>
              </a:solidFill>
              <a:effectLst/>
              <a:uLnTx/>
              <a:uFillTx/>
              <a:latin typeface="Meiryo UI"/>
              <a:ea typeface="Meiryo UI"/>
              <a:cs typeface="+mn-cs"/>
            </a:endParaRPr>
          </a:p>
        </p:txBody>
      </p:sp>
    </p:spTree>
    <p:extLst>
      <p:ext uri="{BB962C8B-B14F-4D97-AF65-F5344CB8AC3E}">
        <p14:creationId xmlns:p14="http://schemas.microsoft.com/office/powerpoint/2010/main" val="31401331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D3670-64B9-12AE-828F-11F7C27F602A}"/>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D3457CC0-C423-4A78-2849-5A93623B4C21}"/>
              </a:ext>
            </a:extLst>
          </p:cNvPr>
          <p:cNvSpPr>
            <a:spLocks noGrp="1"/>
          </p:cNvSpPr>
          <p:nvPr>
            <p:ph type="title"/>
          </p:nvPr>
        </p:nvSpPr>
        <p:spPr/>
        <p:txBody>
          <a:bodyPr/>
          <a:lstStyle/>
          <a:p>
            <a:r>
              <a:rPr lang="ja-JP" altLang="en-US" sz="2600" b="1" dirty="0">
                <a:latin typeface="+mj-ea"/>
              </a:rPr>
              <a:t>脂肪萎縮症の重症度分類ー厚生労働省</a:t>
            </a:r>
          </a:p>
        </p:txBody>
      </p:sp>
      <p:sp>
        <p:nvSpPr>
          <p:cNvPr id="3" name="スライド番号プレースホルダー 2">
            <a:extLst>
              <a:ext uri="{FF2B5EF4-FFF2-40B4-BE49-F238E27FC236}">
                <a16:creationId xmlns:a16="http://schemas.microsoft.com/office/drawing/2014/main" id="{86869710-1354-492E-8C36-160207822F23}"/>
              </a:ext>
            </a:extLst>
          </p:cNvPr>
          <p:cNvSpPr>
            <a:spLocks noGrp="1"/>
          </p:cNvSpPr>
          <p:nvPr>
            <p:ph type="sldNum" sz="quarter" idx="10"/>
          </p:nvPr>
        </p:nvSpPr>
        <p:spPr/>
        <p:txBody>
          <a:bodyPr/>
          <a:lstStyle/>
          <a:p>
            <a:fld id="{3C22E879-25C1-4BAC-8729-693BB4353F20}" type="slidenum">
              <a:rPr kumimoji="1" lang="ja-JP" altLang="en-US" smtClean="0"/>
              <a:t>42</a:t>
            </a:fld>
            <a:endParaRPr kumimoji="1" lang="ja-JP" altLang="en-US"/>
          </a:p>
        </p:txBody>
      </p:sp>
      <p:sp>
        <p:nvSpPr>
          <p:cNvPr id="2" name="テキスト プレースホルダー 3">
            <a:extLst>
              <a:ext uri="{FF2B5EF4-FFF2-40B4-BE49-F238E27FC236}">
                <a16:creationId xmlns:a16="http://schemas.microsoft.com/office/drawing/2014/main" id="{95759A80-5533-81E7-8AC6-BCCDE7DD7F96}"/>
              </a:ext>
            </a:extLst>
          </p:cNvPr>
          <p:cNvSpPr txBox="1">
            <a:spLocks/>
          </p:cNvSpPr>
          <p:nvPr/>
        </p:nvSpPr>
        <p:spPr>
          <a:xfrm>
            <a:off x="695324" y="916016"/>
            <a:ext cx="10804793" cy="769441"/>
          </a:xfrm>
          <a:prstGeom prst="rect">
            <a:avLst/>
          </a:prstGeom>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Clr>
                <a:srgbClr val="BC136B"/>
              </a:buClr>
              <a:buFont typeface="Wingdings" panose="05000000000000000000" pitchFamily="2" charset="2"/>
              <a:buChar char="l"/>
            </a:pPr>
            <a:r>
              <a:rPr kumimoji="1" lang="ja-JP" altLang="en-US" sz="2000" i="0" dirty="0">
                <a:latin typeface="+mn-ea"/>
              </a:rPr>
              <a:t>部分性脂肪萎縮症の重症度分類は以下の通りである</a:t>
            </a:r>
            <a:endParaRPr kumimoji="1" lang="en-US" altLang="ja-JP" sz="2000" i="0" dirty="0">
              <a:latin typeface="+mn-ea"/>
            </a:endParaRPr>
          </a:p>
          <a:p>
            <a:pPr>
              <a:buClr>
                <a:srgbClr val="BC136B"/>
              </a:buClr>
              <a:buFont typeface="Wingdings" panose="05000000000000000000" pitchFamily="2" charset="2"/>
              <a:buChar char="l"/>
            </a:pPr>
            <a:r>
              <a:rPr lang="ja-JP" altLang="en-US" sz="2000" dirty="0">
                <a:latin typeface="+mn-ea"/>
              </a:rPr>
              <a:t>重症例、または重症例に該当しないが高度な医療を継続する患者が医療費助成の対象である</a:t>
            </a:r>
            <a:endParaRPr kumimoji="1" lang="en-US" altLang="ja-JP" sz="2000" i="0" dirty="0">
              <a:latin typeface="+mn-ea"/>
            </a:endParaRPr>
          </a:p>
        </p:txBody>
      </p:sp>
      <p:sp>
        <p:nvSpPr>
          <p:cNvPr id="10" name="テキスト ボックス 9">
            <a:extLst>
              <a:ext uri="{FF2B5EF4-FFF2-40B4-BE49-F238E27FC236}">
                <a16:creationId xmlns:a16="http://schemas.microsoft.com/office/drawing/2014/main" id="{9449F976-0B4C-49FE-5E32-E50955C50738}"/>
              </a:ext>
            </a:extLst>
          </p:cNvPr>
          <p:cNvSpPr txBox="1"/>
          <p:nvPr/>
        </p:nvSpPr>
        <p:spPr>
          <a:xfrm>
            <a:off x="6044776" y="6688723"/>
            <a:ext cx="5455341" cy="169277"/>
          </a:xfrm>
          <a:prstGeom prst="rect">
            <a:avLst/>
          </a:prstGeom>
          <a:noFill/>
        </p:spPr>
        <p:txBody>
          <a:bodyPr wrap="none" lIns="0" tIns="0" rIns="0" anchor="b">
            <a:spAutoFit/>
          </a:bodyPr>
          <a:lstStyle/>
          <a:p>
            <a:pPr marL="131763" indent="-131763" algn="r">
              <a:buFont typeface="+mj-lt"/>
              <a:buAutoNum type="arabicPeriod"/>
            </a:pPr>
            <a:r>
              <a:rPr lang="ja-JP" altLang="en-US" sz="800" b="0" i="0" dirty="0">
                <a:solidFill>
                  <a:srgbClr val="212121"/>
                </a:solidFill>
                <a:effectLst/>
                <a:latin typeface="+mn-ea"/>
                <a:ea typeface="+mn-ea"/>
              </a:rPr>
              <a:t>難病情報センター　脂肪萎縮症（指定難病</a:t>
            </a:r>
            <a:r>
              <a:rPr lang="en-US" altLang="ja-JP" sz="800" b="0" i="0" dirty="0">
                <a:solidFill>
                  <a:srgbClr val="212121"/>
                </a:solidFill>
                <a:effectLst/>
                <a:latin typeface="+mn-ea"/>
                <a:ea typeface="+mn-ea"/>
              </a:rPr>
              <a:t>265</a:t>
            </a:r>
            <a:r>
              <a:rPr lang="ja-JP" altLang="en-US" sz="800" b="0" i="0" dirty="0">
                <a:solidFill>
                  <a:srgbClr val="212121"/>
                </a:solidFill>
                <a:effectLst/>
                <a:latin typeface="+mn-ea"/>
                <a:ea typeface="+mn-ea"/>
              </a:rPr>
              <a:t>）</a:t>
            </a:r>
            <a:r>
              <a:rPr lang="en-US" altLang="ja-JP" sz="800" b="0" i="0" dirty="0">
                <a:solidFill>
                  <a:srgbClr val="212121"/>
                </a:solidFill>
                <a:effectLst/>
                <a:latin typeface="+mn-ea"/>
                <a:ea typeface="+mn-ea"/>
                <a:hlinkClick r:id="rId3"/>
              </a:rPr>
              <a:t>https://www.nanbyou.or.jp/entry/5333</a:t>
            </a:r>
            <a:r>
              <a:rPr lang="ja-JP" altLang="en-US" sz="800" b="0" i="0" dirty="0">
                <a:solidFill>
                  <a:srgbClr val="212121"/>
                </a:solidFill>
                <a:effectLst/>
                <a:latin typeface="+mn-ea"/>
                <a:ea typeface="+mn-ea"/>
              </a:rPr>
              <a:t>、</a:t>
            </a:r>
            <a:r>
              <a:rPr lang="en-US" altLang="ja-JP" sz="800" b="0" i="0" dirty="0">
                <a:solidFill>
                  <a:srgbClr val="212121"/>
                </a:solidFill>
                <a:effectLst/>
                <a:latin typeface="+mn-ea"/>
                <a:ea typeface="+mn-ea"/>
              </a:rPr>
              <a:t>2025</a:t>
            </a:r>
            <a:r>
              <a:rPr lang="ja-JP" altLang="en-US" sz="800" b="0" i="0" dirty="0">
                <a:solidFill>
                  <a:srgbClr val="212121"/>
                </a:solidFill>
                <a:effectLst/>
                <a:latin typeface="+mn-ea"/>
                <a:ea typeface="+mn-ea"/>
              </a:rPr>
              <a:t>年</a:t>
            </a:r>
            <a:r>
              <a:rPr lang="en-US" altLang="ja-JP" sz="800" b="0" i="0" dirty="0">
                <a:solidFill>
                  <a:srgbClr val="212121"/>
                </a:solidFill>
                <a:effectLst/>
                <a:latin typeface="+mn-ea"/>
                <a:ea typeface="+mn-ea"/>
              </a:rPr>
              <a:t>1</a:t>
            </a:r>
            <a:r>
              <a:rPr lang="ja-JP" altLang="en-US" sz="800" b="0" i="0" dirty="0">
                <a:solidFill>
                  <a:srgbClr val="212121"/>
                </a:solidFill>
                <a:effectLst/>
                <a:latin typeface="+mn-ea"/>
                <a:ea typeface="+mn-ea"/>
              </a:rPr>
              <a:t>月</a:t>
            </a:r>
            <a:r>
              <a:rPr lang="en-US" altLang="ja-JP" sz="800" dirty="0">
                <a:solidFill>
                  <a:srgbClr val="212121"/>
                </a:solidFill>
                <a:latin typeface="+mn-ea"/>
                <a:ea typeface="+mn-ea"/>
              </a:rPr>
              <a:t>23</a:t>
            </a:r>
            <a:r>
              <a:rPr lang="ja-JP" altLang="en-US" sz="800" b="0" i="0" dirty="0">
                <a:solidFill>
                  <a:srgbClr val="212121"/>
                </a:solidFill>
                <a:effectLst/>
                <a:latin typeface="+mn-ea"/>
                <a:ea typeface="+mn-ea"/>
              </a:rPr>
              <a:t>日アクセス</a:t>
            </a:r>
            <a:endParaRPr lang="nl-NL" altLang="ja-JP" sz="800" b="0" i="0" dirty="0">
              <a:solidFill>
                <a:srgbClr val="212121"/>
              </a:solidFill>
              <a:effectLst/>
              <a:latin typeface="+mn-ea"/>
              <a:ea typeface="+mn-ea"/>
            </a:endParaRPr>
          </a:p>
        </p:txBody>
      </p:sp>
      <p:sp>
        <p:nvSpPr>
          <p:cNvPr id="16" name="テキスト ボックス 15">
            <a:extLst>
              <a:ext uri="{FF2B5EF4-FFF2-40B4-BE49-F238E27FC236}">
                <a16:creationId xmlns:a16="http://schemas.microsoft.com/office/drawing/2014/main" id="{1521184B-E270-209D-0DE9-18A70EBEE948}"/>
              </a:ext>
            </a:extLst>
          </p:cNvPr>
          <p:cNvSpPr txBox="1"/>
          <p:nvPr/>
        </p:nvSpPr>
        <p:spPr>
          <a:xfrm>
            <a:off x="874713" y="4893651"/>
            <a:ext cx="10442575" cy="1874359"/>
          </a:xfrm>
          <a:prstGeom prst="rect">
            <a:avLst/>
          </a:prstGeom>
          <a:noFill/>
        </p:spPr>
        <p:txBody>
          <a:bodyPr wrap="square">
            <a:spAutoFit/>
          </a:bodyPr>
          <a:lstStyle/>
          <a:p>
            <a:pPr>
              <a:lnSpc>
                <a:spcPct val="90000"/>
              </a:lnSpc>
              <a:spcBef>
                <a:spcPts val="600"/>
              </a:spcBef>
              <a:spcAft>
                <a:spcPts val="600"/>
              </a:spcAft>
            </a:pPr>
            <a:r>
              <a:rPr lang="en-US" altLang="ja-JP" sz="1600" b="1" i="0" dirty="0">
                <a:effectLst/>
                <a:latin typeface="+mn-ea"/>
                <a:ea typeface="+mn-ea"/>
              </a:rPr>
              <a:t>※</a:t>
            </a:r>
            <a:r>
              <a:rPr lang="ja-JP" altLang="en-US" sz="1600" b="1" i="0" dirty="0">
                <a:effectLst/>
                <a:latin typeface="+mn-ea"/>
                <a:ea typeface="+mn-ea"/>
              </a:rPr>
              <a:t>診断基準及び重症度分類の適応における留意事項</a:t>
            </a:r>
          </a:p>
          <a:p>
            <a:pPr marL="265113" indent="-265113">
              <a:lnSpc>
                <a:spcPct val="90000"/>
              </a:lnSpc>
              <a:spcAft>
                <a:spcPts val="600"/>
              </a:spcAft>
              <a:buFont typeface="+mj-lt"/>
              <a:buAutoNum type="arabicPeriod"/>
            </a:pPr>
            <a:r>
              <a:rPr lang="ja-JP" altLang="en-US" sz="1600" i="0" dirty="0">
                <a:effectLst/>
                <a:latin typeface="+mn-ea"/>
                <a:ea typeface="+mn-ea"/>
              </a:rPr>
              <a:t>病名診断に用いる臨床症状、検査所見等に関して、診断基準上に特段の規定がない場合には、いずれの時期のものを用いても差し支えない（ただし、当該疾病の経過を示す臨床症状等であって、確認可能なものに限る）。</a:t>
            </a:r>
          </a:p>
          <a:p>
            <a:pPr marL="265113" indent="-265113">
              <a:lnSpc>
                <a:spcPct val="90000"/>
              </a:lnSpc>
              <a:spcAft>
                <a:spcPts val="600"/>
              </a:spcAft>
              <a:buFont typeface="+mj-lt"/>
              <a:buAutoNum type="arabicPeriod"/>
            </a:pPr>
            <a:r>
              <a:rPr lang="ja-JP" altLang="en-US" sz="1600" i="0" dirty="0">
                <a:effectLst/>
                <a:latin typeface="+mn-ea"/>
                <a:ea typeface="+mn-ea"/>
              </a:rPr>
              <a:t>治療開始後における重症度分類については、適切な医学的管理の下で治療が行われている状態であって、直近６か月間で最も悪い状態を医師が判断することとする。</a:t>
            </a:r>
          </a:p>
          <a:p>
            <a:pPr marL="265113" indent="-265113">
              <a:lnSpc>
                <a:spcPct val="90000"/>
              </a:lnSpc>
              <a:spcAft>
                <a:spcPts val="600"/>
              </a:spcAft>
              <a:buFont typeface="+mj-lt"/>
              <a:buAutoNum type="arabicPeriod"/>
            </a:pPr>
            <a:r>
              <a:rPr lang="ja-JP" altLang="en-US" sz="1600" i="0" dirty="0">
                <a:effectLst/>
                <a:latin typeface="+mn-ea"/>
                <a:ea typeface="+mn-ea"/>
              </a:rPr>
              <a:t>なお、症状の程度が上記の重症度分類等で一定以上に該当しない者であるが、高額な医療を継続することが必要なものについては、医療費助成の対象とする。</a:t>
            </a:r>
            <a:endParaRPr lang="ja-JP" altLang="en-US" sz="1100" dirty="0">
              <a:latin typeface="+mn-ea"/>
              <a:ea typeface="+mn-ea"/>
            </a:endParaRPr>
          </a:p>
        </p:txBody>
      </p:sp>
      <p:sp>
        <p:nvSpPr>
          <p:cNvPr id="5" name="テキスト ボックス 4">
            <a:extLst>
              <a:ext uri="{FF2B5EF4-FFF2-40B4-BE49-F238E27FC236}">
                <a16:creationId xmlns:a16="http://schemas.microsoft.com/office/drawing/2014/main" id="{9702F978-431B-984A-3351-0BB178D3551B}"/>
              </a:ext>
            </a:extLst>
          </p:cNvPr>
          <p:cNvSpPr txBox="1"/>
          <p:nvPr/>
        </p:nvSpPr>
        <p:spPr>
          <a:xfrm>
            <a:off x="874713" y="1724035"/>
            <a:ext cx="10621963" cy="338554"/>
          </a:xfrm>
          <a:prstGeom prst="rect">
            <a:avLst/>
          </a:prstGeom>
          <a:noFill/>
        </p:spPr>
        <p:txBody>
          <a:bodyPr wrap="square">
            <a:spAutoFit/>
          </a:bodyPr>
          <a:lstStyle/>
          <a:p>
            <a:pPr>
              <a:spcAft>
                <a:spcPts val="600"/>
              </a:spcAft>
            </a:pPr>
            <a:r>
              <a:rPr lang="zh-TW" altLang="en-US" sz="1600" b="1" i="0" dirty="0">
                <a:solidFill>
                  <a:srgbClr val="BC136B"/>
                </a:solidFill>
                <a:effectLst/>
                <a:latin typeface="+mn-ea"/>
                <a:ea typeface="+mn-ea"/>
              </a:rPr>
              <a:t>＜重症度分類＞</a:t>
            </a:r>
            <a:endParaRPr lang="en-US" altLang="ja-JP" sz="1100" b="0" i="0" dirty="0">
              <a:solidFill>
                <a:srgbClr val="BC136B"/>
              </a:solidFill>
              <a:effectLst/>
              <a:latin typeface="+mn-ea"/>
              <a:ea typeface="+mn-ea"/>
            </a:endParaRPr>
          </a:p>
        </p:txBody>
      </p:sp>
      <p:sp>
        <p:nvSpPr>
          <p:cNvPr id="7" name="テキスト ボックス 6">
            <a:extLst>
              <a:ext uri="{FF2B5EF4-FFF2-40B4-BE49-F238E27FC236}">
                <a16:creationId xmlns:a16="http://schemas.microsoft.com/office/drawing/2014/main" id="{BAD2AA8C-762E-6456-8D1A-7AF32F2566DB}"/>
              </a:ext>
            </a:extLst>
          </p:cNvPr>
          <p:cNvSpPr txBox="1"/>
          <p:nvPr/>
        </p:nvSpPr>
        <p:spPr>
          <a:xfrm>
            <a:off x="874713" y="2065760"/>
            <a:ext cx="10442575" cy="2757518"/>
          </a:xfrm>
          <a:prstGeom prst="roundRect">
            <a:avLst>
              <a:gd name="adj" fmla="val 8900"/>
            </a:avLst>
          </a:prstGeom>
          <a:solidFill>
            <a:srgbClr val="FFF7FF"/>
          </a:solidFill>
          <a:ln>
            <a:solidFill>
              <a:schemeClr val="bg1">
                <a:lumMod val="85000"/>
              </a:schemeClr>
            </a:solidFill>
          </a:ln>
          <a:effectLst>
            <a:outerShdw blurRad="50800" dist="38100" dir="2700000" algn="tl" rotWithShape="0">
              <a:prstClr val="black">
                <a:alpha val="40000"/>
              </a:prstClr>
            </a:outerShdw>
          </a:effectLst>
        </p:spPr>
        <p:txBody>
          <a:bodyPr wrap="square" lIns="72000" tIns="36000" rIns="36000" bIns="36000">
            <a:spAutoFit/>
          </a:bodyPr>
          <a:lstStyle/>
          <a:p>
            <a:pPr>
              <a:spcAft>
                <a:spcPts val="600"/>
              </a:spcAft>
            </a:pPr>
            <a:r>
              <a:rPr lang="en-US" altLang="ja-JP" sz="1600" b="1" i="0" dirty="0">
                <a:effectLst/>
                <a:latin typeface="+mn-ea"/>
                <a:ea typeface="+mn-ea"/>
              </a:rPr>
              <a:t>A</a:t>
            </a:r>
            <a:r>
              <a:rPr lang="ja-JP" altLang="en-US" sz="1600" b="1" i="0" dirty="0">
                <a:effectLst/>
                <a:latin typeface="+mn-ea"/>
                <a:ea typeface="+mn-ea"/>
              </a:rPr>
              <a:t>を認め、</a:t>
            </a:r>
            <a:r>
              <a:rPr lang="en-US" altLang="ja-JP" sz="1600" b="1" i="0" dirty="0">
                <a:effectLst/>
                <a:latin typeface="+mn-ea"/>
                <a:ea typeface="+mn-ea"/>
              </a:rPr>
              <a:t>B</a:t>
            </a:r>
            <a:r>
              <a:rPr lang="ja-JP" altLang="en-US" sz="1600" b="1" i="0" dirty="0">
                <a:effectLst/>
                <a:latin typeface="+mn-ea"/>
                <a:ea typeface="+mn-ea"/>
              </a:rPr>
              <a:t>、</a:t>
            </a:r>
            <a:r>
              <a:rPr lang="en-US" altLang="ja-JP" sz="1600" b="1" i="0" dirty="0">
                <a:effectLst/>
                <a:latin typeface="+mn-ea"/>
                <a:ea typeface="+mn-ea"/>
              </a:rPr>
              <a:t>C</a:t>
            </a:r>
            <a:r>
              <a:rPr lang="ja-JP" altLang="en-US" sz="1600" b="1" i="0" dirty="0">
                <a:effectLst/>
                <a:latin typeface="+mn-ea"/>
                <a:ea typeface="+mn-ea"/>
              </a:rPr>
              <a:t>、</a:t>
            </a:r>
            <a:r>
              <a:rPr lang="en-US" altLang="ja-JP" sz="1600" b="1" i="0" dirty="0">
                <a:effectLst/>
                <a:latin typeface="+mn-ea"/>
                <a:ea typeface="+mn-ea"/>
              </a:rPr>
              <a:t>D</a:t>
            </a:r>
            <a:r>
              <a:rPr lang="ja-JP" altLang="en-US" sz="1600" b="1" i="0" dirty="0">
                <a:effectLst/>
                <a:latin typeface="+mn-ea"/>
                <a:ea typeface="+mn-ea"/>
              </a:rPr>
              <a:t>のいずれか１つを認める場合を重症例とし、対象とする。</a:t>
            </a:r>
            <a:endParaRPr lang="en-US" altLang="ja-JP" sz="1600" b="1" i="0" dirty="0">
              <a:effectLst/>
              <a:latin typeface="+mn-ea"/>
              <a:ea typeface="+mn-ea"/>
            </a:endParaRPr>
          </a:p>
          <a:p>
            <a:pPr marL="265113" marR="0" lvl="0" indent="-265113" algn="l" defTabSz="914400" rtl="0" eaLnBrk="0" fontAlgn="base" latinLnBrk="0" hangingPunct="0">
              <a:lnSpc>
                <a:spcPct val="90000"/>
              </a:lnSpc>
              <a:spcBef>
                <a:spcPct val="0"/>
              </a:spcBef>
              <a:spcAft>
                <a:spcPts val="1200"/>
              </a:spcAft>
              <a:buClrTx/>
              <a:buSzTx/>
              <a:buFontTx/>
              <a:buAutoNum type="alphaUcPeriod"/>
              <a:tabLst/>
              <a:defRPr/>
            </a:pP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HOMA-IR</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（空腹時血糖値</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mg/dL×</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空腹時インスリン値</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µU/mL/405</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 </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2.5</a:t>
            </a:r>
          </a:p>
          <a:p>
            <a:pPr marL="265113" marR="0" lvl="0" indent="-265113" algn="l" defTabSz="914400" rtl="0" eaLnBrk="0" fontAlgn="base" latinLnBrk="0" hangingPunct="0">
              <a:lnSpc>
                <a:spcPct val="90000"/>
              </a:lnSpc>
              <a:spcBef>
                <a:spcPct val="0"/>
              </a:spcBef>
              <a:spcAft>
                <a:spcPts val="1200"/>
              </a:spcAft>
              <a:buClrTx/>
              <a:buSzTx/>
              <a:buFontTx/>
              <a:buAutoNum type="alphaUcPeriod"/>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以下のいずれか１つを満たす</a:t>
            </a:r>
            <a:b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１．早朝空腹時血糖値</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126mg/dL</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以上</a:t>
            </a:r>
            <a:b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２．</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75gOGTT</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で２時間値</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200mg/dL</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以上</a:t>
            </a:r>
            <a:b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３．随時血糖値</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200mg/dL</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以上</a:t>
            </a:r>
            <a:b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４．</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HbA1c</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　</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6.5</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％以上</a:t>
            </a: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265113" marR="0" lvl="0" indent="-265113" algn="l" defTabSz="914400" rtl="0" eaLnBrk="0" fontAlgn="base" latinLnBrk="0" hangingPunct="0">
              <a:lnSpc>
                <a:spcPct val="90000"/>
              </a:lnSpc>
              <a:spcBef>
                <a:spcPct val="0"/>
              </a:spcBef>
              <a:spcAft>
                <a:spcPts val="1200"/>
              </a:spcAft>
              <a:buClrTx/>
              <a:buSzTx/>
              <a:buFontTx/>
              <a:buAutoNum type="alphaUcPeriod"/>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空腹時インスリン値</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30µU/mL</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以上</a:t>
            </a: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265113" marR="0" lvl="0" indent="-265113" algn="l" defTabSz="914400" rtl="0" eaLnBrk="0" fontAlgn="base" latinLnBrk="0" hangingPunct="0">
              <a:lnSpc>
                <a:spcPct val="90000"/>
              </a:lnSpc>
              <a:spcBef>
                <a:spcPct val="0"/>
              </a:spcBef>
              <a:spcAft>
                <a:spcPts val="1200"/>
              </a:spcAft>
              <a:buClrTx/>
              <a:buSzTx/>
              <a:buFontTx/>
              <a:buAutoNum type="alphaUcPeriod"/>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血中中性脂肪値 </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150mg/dL</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以上</a:t>
            </a:r>
            <a:endParaRPr lang="en-US" altLang="ja-JP" sz="1600" b="0" i="0" dirty="0">
              <a:effectLst/>
              <a:latin typeface="+mn-ea"/>
              <a:ea typeface="+mn-ea"/>
            </a:endParaRPr>
          </a:p>
        </p:txBody>
      </p:sp>
    </p:spTree>
    <p:extLst>
      <p:ext uri="{BB962C8B-B14F-4D97-AF65-F5344CB8AC3E}">
        <p14:creationId xmlns:p14="http://schemas.microsoft.com/office/powerpoint/2010/main" val="483044271"/>
      </p:ext>
    </p:extLst>
  </p:cSld>
  <p:clrMapOvr>
    <a:masterClrMapping/>
  </p:clrMapOvr>
</p:sld>
</file>

<file path=ppt/theme/theme1.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0000">
            <a:alpha val="30196"/>
          </a:srgbClr>
        </a:solidFill>
        <a:ln w="9525" cap="flat" cmpd="sng" algn="ctr">
          <a:solidFill>
            <a:srgbClr val="FF0000"/>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noAutofit/>
      </a:bodyPr>
      <a:lstStyle>
        <a:defPPr marL="0" marR="0" indent="0" algn="l" defTabSz="914400" rtl="0" eaLnBrk="1" fontAlgn="base" latinLnBrk="0" hangingPunct="1">
          <a:lnSpc>
            <a:spcPct val="100000"/>
          </a:lnSpc>
          <a:spcBef>
            <a:spcPct val="0"/>
          </a:spcBef>
          <a:spcAft>
            <a:spcPct val="0"/>
          </a:spcAft>
          <a:buClrTx/>
          <a:buSzTx/>
          <a:buFontTx/>
          <a:buNone/>
          <a:tabLst/>
          <a:defRPr kumimoji="1" sz="1200" b="0" i="0" u="none" strike="noStrike" cap="none" normalizeH="0" baseline="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12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デザインの設定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FFFFFF"/>
        </a:folHlink>
      </a:clrScheme>
      <a:clrMap bg1="lt1" tx1="dk1" bg2="lt2" tx2="dk2" accent1="accent1" accent2="accent2" accent3="accent3" accent4="accent4" accent5="accent5" accent6="accent6" hlink="hlink" folHlink="folHlink"/>
    </a:extraClrScheme>
    <a:extraClrScheme>
      <a:clrScheme name="デザインの設定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ontents">
  <a:themeElements>
    <a:clrScheme name="Chiesi">
      <a:dk1>
        <a:srgbClr val="000000"/>
      </a:dk1>
      <a:lt1>
        <a:srgbClr val="FFFFFF"/>
      </a:lt1>
      <a:dk2>
        <a:srgbClr val="000000"/>
      </a:dk2>
      <a:lt2>
        <a:srgbClr val="5489A3"/>
      </a:lt2>
      <a:accent1>
        <a:srgbClr val="B90066"/>
      </a:accent1>
      <a:accent2>
        <a:srgbClr val="E06287"/>
      </a:accent2>
      <a:accent3>
        <a:srgbClr val="A39382"/>
      </a:accent3>
      <a:accent4>
        <a:srgbClr val="8CAC89"/>
      </a:accent4>
      <a:accent5>
        <a:srgbClr val="464E7E"/>
      </a:accent5>
      <a:accent6>
        <a:srgbClr val="563D82"/>
      </a:accent6>
      <a:hlink>
        <a:srgbClr val="B90066"/>
      </a:hlink>
      <a:folHlink>
        <a:srgbClr val="63666A"/>
      </a:folHlink>
    </a:clrScheme>
    <a:fontScheme name="Chiesi">
      <a:majorFont>
        <a:latin typeface="Verdana Pro Light"/>
        <a:ea typeface=""/>
        <a:cs typeface=""/>
      </a:majorFont>
      <a:minorFont>
        <a:latin typeface="Verdana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iesi_Template_Grey Slice.pptx" id="{97E73500-5CBB-4585-B09C-0CF2BA5A6AAB}" vid="{B2E5A29D-EBB8-48DB-8743-4BE3D263F3C8}"/>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MaterialID xmlns="7b4f9530-4aa4-4a6f-a253-4c098764c49e">SEL32H003A</MaterialID>
    <onc_x0020_only xmlns="04f72432-47d4-4167-9ada-691e2297c0f8">false</onc_x0020_only>
    <product xmlns="7b4f9530-4aa4-4a6f-a253-4c098764c49e">
      <Value>SEL</Value>
    </product>
    <_x65b0__x6587__x66f8__x7a2e__x985e_ xmlns="04f72432-47d4-4167-9ada-691e2297c0f8">②医師講演会用スライド（MRディテーリング使用不可）</_x65b0__x6587__x66f8__x7a2e__x985e_>
    <therapeutic xmlns="7b4f9530-4aa4-4a6f-a253-4c098764c49e"/>
    <update xmlns="7b4f9530-4aa4-4a6f-a253-4c098764c49e">2017-04-08T00:00:00Z</update>
    <fiscalyear xmlns="7b4f9530-4aa4-4a6f-a253-4c098764c49e">2016年2H</fiscalyear>
    <_x8cc7__x6750__x30bf__x30a4__x30d7_ xmlns="04f72432-47d4-4167-9ada-691e2297c0f8">プロモーション資材</_x8cc7__x6750__x30bf__x30a4__x30d7_>
    <customer xmlns="7b4f9530-4aa4-4a6f-a253-4c098764c49e"/>
    <HTMLcontent xmlns="7b4f9530-4aa4-4a6f-a253-4c098764c49e" xsi:nil="true"/>
    <_x63b2__x8f09__x7d42__x4e86__x65e5_ xmlns="04f72432-47d4-4167-9ada-691e2297c0f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プロモーション資材全般" ma:contentTypeID="0x01010051BF45D7D8EBE7479B33EE65CF475E400046455E8089B378449C73EBA6D62422B0" ma:contentTypeVersion="48" ma:contentTypeDescription="プロモーション資材全般" ma:contentTypeScope="" ma:versionID="f9da074413e669f01ebe004f4d613862">
  <xsd:schema xmlns:xsd="http://www.w3.org/2001/XMLSchema" xmlns:xs="http://www.w3.org/2001/XMLSchema" xmlns:p="http://schemas.microsoft.com/office/2006/metadata/properties" xmlns:ns2="04f72432-47d4-4167-9ada-691e2297c0f8" xmlns:ns3="7b4f9530-4aa4-4a6f-a253-4c098764c49e" targetNamespace="http://schemas.microsoft.com/office/2006/metadata/properties" ma:root="true" ma:fieldsID="8c43c21abfd7641db0edab68aec3606a" ns2:_="" ns3:_="">
    <xsd:import namespace="04f72432-47d4-4167-9ada-691e2297c0f8"/>
    <xsd:import namespace="7b4f9530-4aa4-4a6f-a253-4c098764c49e"/>
    <xsd:element name="properties">
      <xsd:complexType>
        <xsd:sequence>
          <xsd:element name="documentManagement">
            <xsd:complexType>
              <xsd:all>
                <xsd:element ref="ns2:_x8cc7__x6750__x30bf__x30a4__x30d7_" minOccurs="0"/>
                <xsd:element ref="ns2:_x65b0__x6587__x66f8__x7a2e__x985e_" minOccurs="0"/>
                <xsd:element ref="ns3:product" minOccurs="0"/>
                <xsd:element ref="ns3:HTMLcontent" minOccurs="0"/>
                <xsd:element ref="ns3:fiscalyear" minOccurs="0"/>
                <xsd:element ref="ns3:update"/>
                <xsd:element ref="ns2:_x63b2__x8f09__x7d42__x4e86__x65e5_" minOccurs="0"/>
                <xsd:element ref="ns3:customer" minOccurs="0"/>
                <xsd:element ref="ns3:therapeutic" minOccurs="0"/>
                <xsd:element ref="ns3:MaterialID"/>
                <xsd:element ref="ns2:onc_x0020_onl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f72432-47d4-4167-9ada-691e2297c0f8" elementFormDefault="qualified">
    <xsd:import namespace="http://schemas.microsoft.com/office/2006/documentManagement/types"/>
    <xsd:import namespace="http://schemas.microsoft.com/office/infopath/2007/PartnerControls"/>
    <xsd:element name="_x8cc7__x6750__x30bf__x30a4__x30d7_" ma:index="2" nillable="true" ma:displayName="資材タイプ" ma:format="RadioButtons" ma:internalName="_x8cc7__x6750__x30bf__x30a4__x30d7_">
      <xsd:simpleType>
        <xsd:restriction base="dms:Choice">
          <xsd:enumeration value="プロモーション資材"/>
          <xsd:enumeration value="社内資料"/>
        </xsd:restriction>
      </xsd:simpleType>
    </xsd:element>
    <xsd:element name="_x65b0__x6587__x66f8__x7a2e__x985e_" ma:index="3" nillable="true" ma:displayName="文書種類" ma:description="・動画は③を選択してください。" ma:format="RadioButtons" ma:internalName="_x65b0__x6587__x66f8__x7a2e__x985e_">
      <xsd:simpleType>
        <xsd:restriction base="dms:Choice">
          <xsd:enumeration value="①GDスライド・②以外のスライド"/>
          <xsd:enumeration value="②医師講演会用スライド（MRディテーリング使用不可）"/>
          <xsd:enumeration value="③資材（スライド以外）"/>
          <xsd:enumeration value="④広告版下"/>
          <xsd:enumeration value="⑤社内向け共有資料（MRディテーリング使用不可）"/>
        </xsd:restriction>
      </xsd:simpleType>
    </xsd:element>
    <xsd:element name="_x63b2__x8f09__x7d42__x4e86__x65e5_" ma:index="8" nillable="true" ma:displayName="掲載終了日" ma:description="ドキュメントの掲載有効期限を設定します。&#10;期限の過ぎたドキュメントは、MKポータルに表示されなくなります。" ma:format="DateOnly" ma:indexed="true" ma:internalName="_x63b2__x8f09__x7d42__x4e86__x65e5_">
      <xsd:simpleType>
        <xsd:restriction base="dms:DateTime"/>
      </xsd:simpleType>
    </xsd:element>
    <xsd:element name="onc_x0020_only" ma:index="19" nillable="true" ma:displayName="onc" ma:default="0" ma:internalName="onc_x0020_only">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b4f9530-4aa4-4a6f-a253-4c098764c49e" elementFormDefault="qualified">
    <xsd:import namespace="http://schemas.microsoft.com/office/2006/documentManagement/types"/>
    <xsd:import namespace="http://schemas.microsoft.com/office/infopath/2007/PartnerControls"/>
    <xsd:element name="product" ma:index="4" nillable="true" ma:displayName="対象製品" ma:description="※注）&#10;【全製品共通】は各製品ページに掲載するファイルでは選択しないでください。POA関連資料で全BUに該当する場合のみの選択としてください。" ma:internalName="product" ma:requiredMultiChoice="true">
      <xsd:complexType>
        <xsd:complexContent>
          <xsd:extension base="dms:MultiChoice">
            <xsd:sequence>
              <xsd:element name="Value" maxOccurs="unbounded" minOccurs="0" nillable="true">
                <xsd:simpleType>
                  <xsd:restriction base="dms:Choice">
                    <xsd:enumeration value="AMT"/>
                    <xsd:enumeration value="ARM"/>
                    <xsd:enumeration value="BLF"/>
                    <xsd:enumeration value="BNF"/>
                    <xsd:enumeration value="BVC"/>
                    <xsd:enumeration value="CAD"/>
                    <xsd:enumeration value="CAR"/>
                    <xsd:enumeration value="CEL"/>
                    <xsd:enumeration value="CHX"/>
                    <xsd:enumeration value="DAL"/>
                    <xsd:enumeration value="DET"/>
                    <xsd:enumeration value="DIF"/>
                    <xsd:enumeration value="EFX"/>
                    <xsd:enumeration value="ELQ"/>
                    <xsd:enumeration value="ENB"/>
                    <xsd:enumeration value="EPN"/>
                    <xsd:enumeration value="FAR"/>
                    <xsd:enumeration value="GEN"/>
                    <xsd:enumeration value="IBN"/>
                    <xsd:enumeration value="INL"/>
                    <xsd:enumeration value="LIP"/>
                    <xsd:enumeration value="LYR"/>
                    <xsd:enumeration value="MAC"/>
                    <xsd:enumeration value="MBT"/>
                    <xsd:enumeration value="MYT"/>
                    <xsd:enumeration value="NOR"/>
                    <xsd:enumeration value="PCD"/>
                    <xsd:enumeration value="PDF"/>
                    <xsd:enumeration value="PRV"/>
                    <xsd:enumeration value="REL"/>
                    <xsd:enumeration value="RMX"/>
                    <xsd:enumeration value="RVT"/>
                    <xsd:enumeration value="SEL"/>
                    <xsd:enumeration value="SMV"/>
                    <xsd:enumeration value="SOM"/>
                    <xsd:enumeration value="SRA"/>
                    <xsd:enumeration value="SUT"/>
                    <xsd:enumeration value="TOR"/>
                    <xsd:enumeration value="TOV"/>
                    <xsd:enumeration value="TPL"/>
                    <xsd:enumeration value="TRA"/>
                    <xsd:enumeration value="TYG"/>
                    <xsd:enumeration value="UNS"/>
                    <xsd:enumeration value="VAT"/>
                    <xsd:enumeration value="VFD"/>
                    <xsd:enumeration value="VGR"/>
                    <xsd:enumeration value="VYN"/>
                    <xsd:enumeration value="WHC"/>
                    <xsd:enumeration value="XALA"/>
                    <xsd:enumeration value="XEL"/>
                    <xsd:enumeration value="XLK"/>
                    <xsd:enumeration value="ZLT"/>
                    <xsd:enumeration value="ZTM"/>
                    <xsd:enumeration value="ZYV"/>
                    <xsd:enumeration value="後発医薬品"/>
                    <xsd:enumeration value="EP_その他"/>
                    <xsd:enumeration value="EP_その他(Uro)"/>
                    <xsd:enumeration value="EP_その他(AI)"/>
                    <xsd:enumeration value="EP_その他(CNS)"/>
                    <xsd:enumeration value="EP_その他(ONC)"/>
                    <xsd:enumeration value="EP_その他(STE)"/>
                    <xsd:enumeration value="EP_その他(Oth)"/>
                    <xsd:enumeration value="EP_薬剤師"/>
                    <xsd:enumeration value="全製品共通"/>
                  </xsd:restriction>
                </xsd:simpleType>
              </xsd:element>
            </xsd:sequence>
          </xsd:extension>
        </xsd:complexContent>
      </xsd:complexType>
    </xsd:element>
    <xsd:element name="HTMLcontent" ma:index="5" nillable="true" ma:displayName="コメント" ma:internalName="HTMLcontent">
      <xsd:simpleType>
        <xsd:restriction base="dms:Unknown"/>
      </xsd:simpleType>
    </xsd:element>
    <xsd:element name="fiscalyear" ma:index="6" nillable="true" ma:displayName="年度" ma:default="2016年2H" ma:description="年度を入力します（1H: 上半期、2H: 下半期、FY: 通年）。&#10;POA資料では、ＦＹは選択しないでください" ma:format="Dropdown" ma:indexed="true" ma:internalName="fiscalyear">
      <xsd:simpleType>
        <xsd:restriction base="dms:Choice">
          <xsd:enumeration value="2016年2H"/>
          <xsd:enumeration value="2016年FY"/>
          <xsd:enumeration value="2017年1H"/>
          <xsd:enumeration value="2017年2H"/>
          <xsd:enumeration value="2017年FY"/>
          <xsd:enumeration value="2018年1H"/>
          <xsd:enumeration value="2018年2H"/>
          <xsd:enumeration value="2018年FY"/>
          <xsd:enumeration value="2019年1H"/>
          <xsd:enumeration value="2019年2H"/>
          <xsd:enumeration value="2019年FY"/>
          <xsd:enumeration value="2020年1H"/>
          <xsd:enumeration value="2020年2H"/>
          <xsd:enumeration value="2020年FY"/>
          <xsd:enumeration value="2016年1H"/>
          <xsd:enumeration value="2015年1H"/>
          <xsd:enumeration value="2015年2H"/>
          <xsd:enumeration value="2015年FY"/>
          <xsd:enumeration value="2014年1H"/>
          <xsd:enumeration value="2014年2H"/>
          <xsd:enumeration value="2014年FY"/>
          <xsd:enumeration value="2013年1H"/>
          <xsd:enumeration value="2013年2H"/>
          <xsd:enumeration value="2013年FY"/>
          <xsd:enumeration value="2012年1H"/>
          <xsd:enumeration value="2012年2H"/>
          <xsd:enumeration value="2012年FY"/>
          <xsd:enumeration value="2011年1H"/>
          <xsd:enumeration value="2011年2H"/>
          <xsd:enumeration value="2011年FY"/>
        </xsd:restriction>
      </xsd:simpleType>
    </xsd:element>
    <xsd:element name="update" ma:index="7" ma:displayName="内容更新日" ma:default="[today]" ma:description="実質的な内容が更新された日付（例えば組織変更による属性値の変更は変更と見なさない）" ma:format="DateOnly" ma:internalName="update" ma:readOnly="false">
      <xsd:simpleType>
        <xsd:restriction base="dms:DateTime"/>
      </xsd:simpleType>
    </xsd:element>
    <xsd:element name="customer" ma:index="10" nillable="true" ma:displayName="対象顧客" ma:default="" ma:description="対象顧客の種類を入力します。&#10;★注意★対象顧客の欄で「専門医」だけを選択した場合にのみ、対象診療科の欄に専門医の診療科（標榜科）を入れるようにしてください。" ma:hidden="true" ma:internalName="customer" ma:readOnly="false">
      <xsd:complexType>
        <xsd:complexContent>
          <xsd:extension base="dms:MultiChoice">
            <xsd:sequence>
              <xsd:element name="Value" maxOccurs="unbounded" minOccurs="0" nillable="true">
                <xsd:simpleType>
                  <xsd:restriction base="dms:Choice">
                    <xsd:enumeration value="専門医"/>
                    <xsd:enumeration value="非専門医"/>
                    <xsd:enumeration value="薬剤師"/>
                    <xsd:enumeration value="ＭＳ"/>
                    <xsd:enumeration value="ＭＲ"/>
                    <xsd:enumeration value="患者（家族、介護者を含む）"/>
                    <xsd:enumeration value="その他（看護士、検査技師を含む）"/>
                  </xsd:restriction>
                </xsd:simpleType>
              </xsd:element>
            </xsd:sequence>
          </xsd:extension>
        </xsd:complexContent>
      </xsd:complexType>
    </xsd:element>
    <xsd:element name="therapeutic" ma:index="11" nillable="true" ma:displayName="対象診療科" ma:default="" ma:description="顧客の対象診療科（標榜科）を入力します。&#10;★注意★対象顧客の欄で「専門医」だけを選択した場合にのみ、この欄に専門医の診療科を入れるようにしてください。" ma:hidden="true" ma:internalName="therapeutic" ma:readOnly="false">
      <xsd:complexType>
        <xsd:complexContent>
          <xsd:extension base="dms:MultiChoice">
            <xsd:sequence>
              <xsd:element name="Value" maxOccurs="unbounded" minOccurs="0" nillable="true">
                <xsd:simpleType>
                  <xsd:restriction base="dms:Choice">
                    <xsd:enumeration value="眼科"/>
                    <xsd:enumeration value="感染症"/>
                    <xsd:enumeration value="形成外科"/>
                    <xsd:enumeration value="外科"/>
                    <xsd:enumeration value="血液"/>
                    <xsd:enumeration value="検査衛生科"/>
                    <xsd:enumeration value="呼吸器（内・外）"/>
                    <xsd:enumeration value="産婦人科"/>
                    <xsd:enumeration value="歯科・口腔外科"/>
                    <xsd:enumeration value="耳鼻咽喉科"/>
                    <xsd:enumeration value="手術・救急"/>
                    <xsd:enumeration value="循環器（内・外）"/>
                    <xsd:enumeration value="消化器（内・外）"/>
                    <xsd:enumeration value="小児科"/>
                    <xsd:enumeration value="神経内科"/>
                    <xsd:enumeration value="腎臓内科"/>
                    <xsd:enumeration value="心療内科"/>
                    <xsd:enumeration value="整形外科"/>
                    <xsd:enumeration value="精神・神経科"/>
                    <xsd:enumeration value="代謝内分泌"/>
                    <xsd:enumeration value="脳外科"/>
                    <xsd:enumeration value="泌尿器科"/>
                    <xsd:enumeration value="皮膚科"/>
                    <xsd:enumeration value="放射線科"/>
                    <xsd:enumeration value="麻酔科"/>
                    <xsd:enumeration value="リウマチ"/>
                    <xsd:enumeration value="老人科/老人内科"/>
                    <xsd:enumeration value="その他"/>
                  </xsd:restriction>
                </xsd:simpleType>
              </xsd:element>
            </xsd:sequence>
          </xsd:extension>
        </xsd:complexContent>
      </xsd:complexType>
    </xsd:element>
    <xsd:element name="MaterialID" ma:index="12" ma:displayName="資材ID" ma:internalName="MaterialID">
      <xsd:simpleType>
        <xsd:restriction base="dms:Text">
          <xsd:maxLength value="10"/>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コンテンツ タイプ"/>
        <xsd:element ref="dc:title" minOccurs="0" maxOccurs="1" ma:index="1"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ED5337B1-AF0B-4282-B12C-2DE99F7A8ED4}">
  <ds:schemaRefs>
    <ds:schemaRef ds:uri="http://schemas.microsoft.com/office/infopath/2007/PartnerControls"/>
    <ds:schemaRef ds:uri="http://schemas.microsoft.com/office/2006/metadata/properties"/>
    <ds:schemaRef ds:uri="04f72432-47d4-4167-9ada-691e2297c0f8"/>
    <ds:schemaRef ds:uri="http://purl.org/dc/terms/"/>
    <ds:schemaRef ds:uri="http://purl.org/dc/dcmitype/"/>
    <ds:schemaRef ds:uri="7b4f9530-4aa4-4a6f-a253-4c098764c49e"/>
    <ds:schemaRef ds:uri="http://schemas.openxmlformats.org/package/2006/metadata/core-properties"/>
    <ds:schemaRef ds:uri="http://schemas.microsoft.com/office/2006/documentManagement/types"/>
    <ds:schemaRef ds:uri="http://www.w3.org/XML/1998/namespace"/>
    <ds:schemaRef ds:uri="http://purl.org/dc/elements/1.1/"/>
  </ds:schemaRefs>
</ds:datastoreItem>
</file>

<file path=customXml/itemProps2.xml><?xml version="1.0" encoding="utf-8"?>
<ds:datastoreItem xmlns:ds="http://schemas.openxmlformats.org/officeDocument/2006/customXml" ds:itemID="{C6CB560E-591F-43E1-BB4F-A3DD4AAAEF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f72432-47d4-4167-9ada-691e2297c0f8"/>
    <ds:schemaRef ds:uri="7b4f9530-4aa4-4a6f-a253-4c098764c4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CB92CE-5914-41E0-A187-0868C704D91D}">
  <ds:schemaRefs>
    <ds:schemaRef ds:uri="http://schemas.microsoft.com/sharepoint/v3/contenttype/forms"/>
  </ds:schemaRefs>
</ds:datastoreItem>
</file>

<file path=customXml/itemProps4.xml><?xml version="1.0" encoding="utf-8"?>
<ds:datastoreItem xmlns:ds="http://schemas.openxmlformats.org/officeDocument/2006/customXml" ds:itemID="{7B51D779-22BF-4D7B-8A59-7F0AEE8E8EAB}">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0</TotalTime>
  <Words>13588</Words>
  <Application>Microsoft Office PowerPoint</Application>
  <PresentationFormat>ワイド画面</PresentationFormat>
  <Paragraphs>1270</Paragraphs>
  <Slides>42</Slides>
  <Notes>37</Notes>
  <HiddenSlides>0</HiddenSlides>
  <MMClips>0</MMClips>
  <ScaleCrop>false</ScaleCrop>
  <HeadingPairs>
    <vt:vector size="6" baseType="variant">
      <vt:variant>
        <vt:lpstr>使用されているフォント</vt:lpstr>
      </vt:variant>
      <vt:variant>
        <vt:i4>9</vt:i4>
      </vt:variant>
      <vt:variant>
        <vt:lpstr>テーマ</vt:lpstr>
      </vt:variant>
      <vt:variant>
        <vt:i4>2</vt:i4>
      </vt:variant>
      <vt:variant>
        <vt:lpstr>スライド タイトル</vt:lpstr>
      </vt:variant>
      <vt:variant>
        <vt:i4>42</vt:i4>
      </vt:variant>
    </vt:vector>
  </HeadingPairs>
  <TitlesOfParts>
    <vt:vector size="53" baseType="lpstr">
      <vt:lpstr>Gotham Narrow</vt:lpstr>
      <vt:lpstr>Meiryo UI</vt:lpstr>
      <vt:lpstr>ＭＳ Ｐゴシック</vt:lpstr>
      <vt:lpstr>平成角ゴシック Std W9</vt:lpstr>
      <vt:lpstr>Arial</vt:lpstr>
      <vt:lpstr>Arial Black</vt:lpstr>
      <vt:lpstr>Times New Roman</vt:lpstr>
      <vt:lpstr>Verdana Pro Light</vt:lpstr>
      <vt:lpstr>Wingdings</vt:lpstr>
      <vt:lpstr>デザインの設定</vt:lpstr>
      <vt:lpstr>Contents</vt:lpstr>
      <vt:lpstr>PowerPoint プレゼンテーション</vt:lpstr>
      <vt:lpstr>PowerPoint プレゼンテーション</vt:lpstr>
      <vt:lpstr>脂肪萎縮症（Lipodystrophy）</vt:lpstr>
      <vt:lpstr>脂肪萎縮症の分類</vt:lpstr>
      <vt:lpstr>脂肪萎縮症の重症度</vt:lpstr>
      <vt:lpstr>脂肪萎縮症に関連する遺伝子</vt:lpstr>
      <vt:lpstr>脂肪萎縮症に関連する遺伝子とその生体機能1）</vt:lpstr>
      <vt:lpstr>脂肪萎縮症の病態生理</vt:lpstr>
      <vt:lpstr>脂肪萎縮症に関連する重篤な合併症</vt:lpstr>
      <vt:lpstr>脂肪萎縮症患者の死亡時年齢と臓器異常の有病率（海外データ）</vt:lpstr>
      <vt:lpstr>脂肪萎縮症患者の糖尿病と臓器異常の診断までの期間（海外データ）</vt:lpstr>
      <vt:lpstr>脂肪萎縮症患者の疾患進行と死亡までの期間（海外データ）</vt:lpstr>
      <vt:lpstr>脂肪萎縮症患者の死亡までの期間と死亡イベント（海外データ）</vt:lpstr>
      <vt:lpstr>脂肪萎縮症患者の精神医学的および心理学的評価（海外データ）</vt:lpstr>
      <vt:lpstr>まとめ</vt:lpstr>
      <vt:lpstr>小児がんサバイバーの晩期合併症としての脂肪萎縮症</vt:lpstr>
      <vt:lpstr>PowerPoint プレゼンテーション</vt:lpstr>
      <vt:lpstr>脂肪萎縮症患者の症状発現から診断までの期間</vt:lpstr>
      <vt:lpstr>脂肪萎縮症の表現型</vt:lpstr>
      <vt:lpstr>脂肪萎縮症の診断検査</vt:lpstr>
      <vt:lpstr>脂肪萎縮症の臨床的特徴</vt:lpstr>
      <vt:lpstr>脂肪萎縮症の鑑別診断</vt:lpstr>
      <vt:lpstr>脂肪萎縮症の診断チェックリスト</vt:lpstr>
      <vt:lpstr>脂肪萎縮症の治療戦略</vt:lpstr>
      <vt:lpstr>脂肪萎縮症の治療戦略1)</vt:lpstr>
      <vt:lpstr>脂肪萎縮症の治療戦略1)</vt:lpstr>
      <vt:lpstr>代謝の主要調節因子としてのレプチン</vt:lpstr>
      <vt:lpstr>レプチンを標的とした脂肪萎縮症の治療-メトレレプチン</vt:lpstr>
      <vt:lpstr>脂肪萎縮症におけるメトレレプチンの長期的臨床成績 - HbA1c（海外データ） （NIH臨床試験、海外データ）</vt:lpstr>
      <vt:lpstr>脂肪萎縮症におけるメトレレプチンの長期的臨床成績 - TG（海外データ） （NIH臨床試験、海外データ）</vt:lpstr>
      <vt:lpstr>脂肪萎縮症におけるメトレレプチンの長期的臨床成績 – 安全性（海外データ） （NIH臨床試験、海外データ）</vt:lpstr>
      <vt:lpstr>脂肪萎縮症におけるメトレレプチンの予後への影響（海外データ）</vt:lpstr>
      <vt:lpstr>まとめ</vt:lpstr>
      <vt:lpstr>PowerPoint プレゼンテーション</vt:lpstr>
      <vt:lpstr>脂肪萎縮症のガイドライン‐多学会共同診療ガイドライン（2016年、海外）</vt:lpstr>
      <vt:lpstr>脂肪萎縮症のガイドライン‐多学会共同診療ガイドライン（2016年、海外）</vt:lpstr>
      <vt:lpstr>脂肪萎縮症のガイドライン‐多学会共同診療ガイドライン（2016年、海外）</vt:lpstr>
      <vt:lpstr>脂肪萎縮症のガイドライン‐脂肪萎縮症診療ガイドライン（日本）</vt:lpstr>
      <vt:lpstr>脂肪萎縮症のガイドライン‐脂肪萎縮症診療ガイドライン（日本）</vt:lpstr>
      <vt:lpstr>脂肪萎縮症の診断基準ー厚生労働省</vt:lpstr>
      <vt:lpstr>脂肪萎縮症の診断基準ー厚生労働省</vt:lpstr>
      <vt:lpstr>脂肪萎縮症の重症度分類ー厚生労働省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cp:lastPrinted>2021-11-15T06:58:50Z</cp:lastPrinted>
  <dcterms:created xsi:type="dcterms:W3CDTF">2003-10-03T20:28:54Z</dcterms:created>
  <dcterms:modified xsi:type="dcterms:W3CDTF">2025-02-19T01:02:10Z</dcterms:modified>
</cp:coreProperties>
</file>